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1.xml" ContentType="application/inkml+xml"/>
  <Override PartName="/ppt/notesSlides/notesSlide24.xml" ContentType="application/vnd.openxmlformats-officedocument.presentationml.notesSlide+xml"/>
  <Override PartName="/ppt/ink/ink2.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5"/>
  </p:notesMasterIdLst>
  <p:handoutMasterIdLst>
    <p:handoutMasterId r:id="rId56"/>
  </p:handoutMasterIdLst>
  <p:sldIdLst>
    <p:sldId id="262" r:id="rId5"/>
    <p:sldId id="277" r:id="rId6"/>
    <p:sldId id="296" r:id="rId7"/>
    <p:sldId id="310" r:id="rId8"/>
    <p:sldId id="263" r:id="rId9"/>
    <p:sldId id="312" r:id="rId10"/>
    <p:sldId id="313" r:id="rId11"/>
    <p:sldId id="314" r:id="rId12"/>
    <p:sldId id="315" r:id="rId13"/>
    <p:sldId id="316" r:id="rId14"/>
    <p:sldId id="264" r:id="rId15"/>
    <p:sldId id="268" r:id="rId16"/>
    <p:sldId id="308" r:id="rId17"/>
    <p:sldId id="271" r:id="rId18"/>
    <p:sldId id="301" r:id="rId19"/>
    <p:sldId id="279" r:id="rId20"/>
    <p:sldId id="302" r:id="rId21"/>
    <p:sldId id="305" r:id="rId22"/>
    <p:sldId id="306" r:id="rId23"/>
    <p:sldId id="320" r:id="rId24"/>
    <p:sldId id="322" r:id="rId25"/>
    <p:sldId id="323" r:id="rId26"/>
    <p:sldId id="267" r:id="rId27"/>
    <p:sldId id="299" r:id="rId28"/>
    <p:sldId id="269" r:id="rId29"/>
    <p:sldId id="294" r:id="rId30"/>
    <p:sldId id="270" r:id="rId31"/>
    <p:sldId id="295" r:id="rId32"/>
    <p:sldId id="317" r:id="rId33"/>
    <p:sldId id="318" r:id="rId34"/>
    <p:sldId id="290" r:id="rId35"/>
    <p:sldId id="292" r:id="rId36"/>
    <p:sldId id="291" r:id="rId37"/>
    <p:sldId id="273" r:id="rId38"/>
    <p:sldId id="275" r:id="rId39"/>
    <p:sldId id="276" r:id="rId40"/>
    <p:sldId id="265" r:id="rId41"/>
    <p:sldId id="297" r:id="rId42"/>
    <p:sldId id="280" r:id="rId43"/>
    <p:sldId id="281" r:id="rId44"/>
    <p:sldId id="321" r:id="rId45"/>
    <p:sldId id="282" r:id="rId46"/>
    <p:sldId id="283" r:id="rId47"/>
    <p:sldId id="286" r:id="rId48"/>
    <p:sldId id="287" r:id="rId49"/>
    <p:sldId id="288" r:id="rId50"/>
    <p:sldId id="319" r:id="rId51"/>
    <p:sldId id="258" r:id="rId52"/>
    <p:sldId id="259" r:id="rId53"/>
    <p:sldId id="289"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87C247E-DC12-445F-AA35-2C56B79FE0C8}">
          <p14:sldIdLst>
            <p14:sldId id="262"/>
            <p14:sldId id="277"/>
            <p14:sldId id="296"/>
            <p14:sldId id="310"/>
            <p14:sldId id="263"/>
            <p14:sldId id="312"/>
            <p14:sldId id="313"/>
            <p14:sldId id="314"/>
            <p14:sldId id="315"/>
            <p14:sldId id="316"/>
            <p14:sldId id="264"/>
            <p14:sldId id="268"/>
            <p14:sldId id="308"/>
            <p14:sldId id="271"/>
            <p14:sldId id="301"/>
            <p14:sldId id="279"/>
            <p14:sldId id="302"/>
            <p14:sldId id="305"/>
            <p14:sldId id="306"/>
            <p14:sldId id="320"/>
            <p14:sldId id="322"/>
            <p14:sldId id="323"/>
            <p14:sldId id="267"/>
            <p14:sldId id="299"/>
            <p14:sldId id="269"/>
            <p14:sldId id="294"/>
            <p14:sldId id="270"/>
            <p14:sldId id="295"/>
            <p14:sldId id="317"/>
            <p14:sldId id="318"/>
            <p14:sldId id="290"/>
            <p14:sldId id="292"/>
            <p14:sldId id="291"/>
            <p14:sldId id="273"/>
            <p14:sldId id="275"/>
            <p14:sldId id="276"/>
            <p14:sldId id="265"/>
            <p14:sldId id="297"/>
            <p14:sldId id="280"/>
            <p14:sldId id="281"/>
            <p14:sldId id="321"/>
            <p14:sldId id="282"/>
            <p14:sldId id="283"/>
            <p14:sldId id="286"/>
            <p14:sldId id="287"/>
            <p14:sldId id="288"/>
            <p14:sldId id="319"/>
            <p14:sldId id="258"/>
            <p14:sldId id="259"/>
            <p14:sldId id="289"/>
          </p14:sldIdLst>
        </p14:section>
        <p14:section name="Untitled Section" id="{A321E09C-1859-4EFB-B94E-5C87809E14BE}">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B9AD"/>
    <a:srgbClr val="008FD1"/>
    <a:srgbClr val="2BBCAD"/>
    <a:srgbClr val="5DBD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7F44F6-A23C-4C31-93DD-8D907DEE0CE4}" v="86" dt="2025-11-10T14:29:06.8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80" autoAdjust="0"/>
    <p:restoredTop sz="93930" autoAdjust="0"/>
  </p:normalViewPr>
  <p:slideViewPr>
    <p:cSldViewPr>
      <p:cViewPr>
        <p:scale>
          <a:sx n="78" d="100"/>
          <a:sy n="78" d="100"/>
        </p:scale>
        <p:origin x="346" y="-245"/>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ugh, Karen" userId="3a8c76a6-b27e-46f2-8307-57c7770f2904" providerId="ADAL" clId="{F69F9134-D8E1-4773-BC93-38CD9B50E55B}"/>
    <pc:docChg chg="undo custSel addSld delSld modSld sldOrd modSection">
      <pc:chgData name="Hough, Karen" userId="3a8c76a6-b27e-46f2-8307-57c7770f2904" providerId="ADAL" clId="{F69F9134-D8E1-4773-BC93-38CD9B50E55B}" dt="2025-11-10T14:30:21.279" v="2018" actId="113"/>
      <pc:docMkLst>
        <pc:docMk/>
      </pc:docMkLst>
      <pc:sldChg chg="modSp mod">
        <pc:chgData name="Hough, Karen" userId="3a8c76a6-b27e-46f2-8307-57c7770f2904" providerId="ADAL" clId="{F69F9134-D8E1-4773-BC93-38CD9B50E55B}" dt="2025-10-28T17:16:18.977" v="292" actId="21"/>
        <pc:sldMkLst>
          <pc:docMk/>
          <pc:sldMk cId="4101075952" sldId="264"/>
        </pc:sldMkLst>
        <pc:spChg chg="mod">
          <ac:chgData name="Hough, Karen" userId="3a8c76a6-b27e-46f2-8307-57c7770f2904" providerId="ADAL" clId="{F69F9134-D8E1-4773-BC93-38CD9B50E55B}" dt="2025-10-28T17:16:18.977" v="292" actId="21"/>
          <ac:spMkLst>
            <pc:docMk/>
            <pc:sldMk cId="4101075952" sldId="264"/>
            <ac:spMk id="6" creationId="{00000000-0000-0000-0000-000000000000}"/>
          </ac:spMkLst>
        </pc:spChg>
      </pc:sldChg>
      <pc:sldChg chg="modSp mod">
        <pc:chgData name="Hough, Karen" userId="3a8c76a6-b27e-46f2-8307-57c7770f2904" providerId="ADAL" clId="{F69F9134-D8E1-4773-BC93-38CD9B50E55B}" dt="2025-10-31T14:51:06.759" v="1079" actId="255"/>
        <pc:sldMkLst>
          <pc:docMk/>
          <pc:sldMk cId="2316274742" sldId="265"/>
        </pc:sldMkLst>
        <pc:spChg chg="mod">
          <ac:chgData name="Hough, Karen" userId="3a8c76a6-b27e-46f2-8307-57c7770f2904" providerId="ADAL" clId="{F69F9134-D8E1-4773-BC93-38CD9B50E55B}" dt="2025-10-31T14:51:06.759" v="1079" actId="255"/>
          <ac:spMkLst>
            <pc:docMk/>
            <pc:sldMk cId="2316274742" sldId="265"/>
            <ac:spMk id="6" creationId="{00000000-0000-0000-0000-000000000000}"/>
          </ac:spMkLst>
        </pc:spChg>
      </pc:sldChg>
      <pc:sldChg chg="modSp mod">
        <pc:chgData name="Hough, Karen" userId="3a8c76a6-b27e-46f2-8307-57c7770f2904" providerId="ADAL" clId="{F69F9134-D8E1-4773-BC93-38CD9B50E55B}" dt="2025-10-29T14:37:46.299" v="604" actId="20577"/>
        <pc:sldMkLst>
          <pc:docMk/>
          <pc:sldMk cId="1362726936" sldId="267"/>
        </pc:sldMkLst>
        <pc:spChg chg="mod">
          <ac:chgData name="Hough, Karen" userId="3a8c76a6-b27e-46f2-8307-57c7770f2904" providerId="ADAL" clId="{F69F9134-D8E1-4773-BC93-38CD9B50E55B}" dt="2025-10-29T14:37:46.299" v="604" actId="20577"/>
          <ac:spMkLst>
            <pc:docMk/>
            <pc:sldMk cId="1362726936" sldId="267"/>
            <ac:spMk id="6" creationId="{00000000-0000-0000-0000-000000000000}"/>
          </ac:spMkLst>
        </pc:spChg>
      </pc:sldChg>
      <pc:sldChg chg="addSp delSp modSp mod ord">
        <pc:chgData name="Hough, Karen" userId="3a8c76a6-b27e-46f2-8307-57c7770f2904" providerId="ADAL" clId="{F69F9134-D8E1-4773-BC93-38CD9B50E55B}" dt="2025-11-10T14:19:49.029" v="1862"/>
        <pc:sldMkLst>
          <pc:docMk/>
          <pc:sldMk cId="3200996659" sldId="268"/>
        </pc:sldMkLst>
        <pc:spChg chg="add mod">
          <ac:chgData name="Hough, Karen" userId="3a8c76a6-b27e-46f2-8307-57c7770f2904" providerId="ADAL" clId="{F69F9134-D8E1-4773-BC93-38CD9B50E55B}" dt="2025-10-28T14:43:57.438" v="268" actId="1076"/>
          <ac:spMkLst>
            <pc:docMk/>
            <pc:sldMk cId="3200996659" sldId="268"/>
            <ac:spMk id="3" creationId="{EC9E95CD-820D-C4B6-23D4-4602F175A396}"/>
          </ac:spMkLst>
        </pc:spChg>
        <pc:spChg chg="mod">
          <ac:chgData name="Hough, Karen" userId="3a8c76a6-b27e-46f2-8307-57c7770f2904" providerId="ADAL" clId="{F69F9134-D8E1-4773-BC93-38CD9B50E55B}" dt="2025-11-10T14:19:49.029" v="1862"/>
          <ac:spMkLst>
            <pc:docMk/>
            <pc:sldMk cId="3200996659" sldId="268"/>
            <ac:spMk id="6" creationId="{00000000-0000-0000-0000-000000000000}"/>
          </ac:spMkLst>
        </pc:spChg>
      </pc:sldChg>
      <pc:sldChg chg="modSp mod">
        <pc:chgData name="Hough, Karen" userId="3a8c76a6-b27e-46f2-8307-57c7770f2904" providerId="ADAL" clId="{F69F9134-D8E1-4773-BC93-38CD9B50E55B}" dt="2025-10-29T14:39:13.263" v="632" actId="20577"/>
        <pc:sldMkLst>
          <pc:docMk/>
          <pc:sldMk cId="2852114799" sldId="270"/>
        </pc:sldMkLst>
        <pc:spChg chg="mod">
          <ac:chgData name="Hough, Karen" userId="3a8c76a6-b27e-46f2-8307-57c7770f2904" providerId="ADAL" clId="{F69F9134-D8E1-4773-BC93-38CD9B50E55B}" dt="2025-10-29T14:39:13.263" v="632" actId="20577"/>
          <ac:spMkLst>
            <pc:docMk/>
            <pc:sldMk cId="2852114799" sldId="270"/>
            <ac:spMk id="6" creationId="{00000000-0000-0000-0000-000000000000}"/>
          </ac:spMkLst>
        </pc:spChg>
      </pc:sldChg>
      <pc:sldChg chg="modSp mod ord">
        <pc:chgData name="Hough, Karen" userId="3a8c76a6-b27e-46f2-8307-57c7770f2904" providerId="ADAL" clId="{F69F9134-D8E1-4773-BC93-38CD9B50E55B}" dt="2025-11-10T13:42:55.361" v="1573" actId="115"/>
        <pc:sldMkLst>
          <pc:docMk/>
          <pc:sldMk cId="3542440766" sldId="271"/>
        </pc:sldMkLst>
        <pc:spChg chg="mod">
          <ac:chgData name="Hough, Karen" userId="3a8c76a6-b27e-46f2-8307-57c7770f2904" providerId="ADAL" clId="{F69F9134-D8E1-4773-BC93-38CD9B50E55B}" dt="2025-11-10T13:42:55.361" v="1573" actId="115"/>
          <ac:spMkLst>
            <pc:docMk/>
            <pc:sldMk cId="3542440766" sldId="271"/>
            <ac:spMk id="6" creationId="{00000000-0000-0000-0000-000000000000}"/>
          </ac:spMkLst>
        </pc:spChg>
      </pc:sldChg>
      <pc:sldChg chg="mod modShow">
        <pc:chgData name="Hough, Karen" userId="3a8c76a6-b27e-46f2-8307-57c7770f2904" providerId="ADAL" clId="{F69F9134-D8E1-4773-BC93-38CD9B50E55B}" dt="2025-11-06T15:44:36.302" v="1559" actId="729"/>
        <pc:sldMkLst>
          <pc:docMk/>
          <pc:sldMk cId="1611002523" sldId="273"/>
        </pc:sldMkLst>
      </pc:sldChg>
      <pc:sldChg chg="mod modShow">
        <pc:chgData name="Hough, Karen" userId="3a8c76a6-b27e-46f2-8307-57c7770f2904" providerId="ADAL" clId="{F69F9134-D8E1-4773-BC93-38CD9B50E55B}" dt="2025-11-06T15:44:36.302" v="1559" actId="729"/>
        <pc:sldMkLst>
          <pc:docMk/>
          <pc:sldMk cId="1675480244" sldId="275"/>
        </pc:sldMkLst>
      </pc:sldChg>
      <pc:sldChg chg="mod modShow">
        <pc:chgData name="Hough, Karen" userId="3a8c76a6-b27e-46f2-8307-57c7770f2904" providerId="ADAL" clId="{F69F9134-D8E1-4773-BC93-38CD9B50E55B}" dt="2025-11-06T15:44:36.302" v="1559" actId="729"/>
        <pc:sldMkLst>
          <pc:docMk/>
          <pc:sldMk cId="2718384261" sldId="276"/>
        </pc:sldMkLst>
      </pc:sldChg>
      <pc:sldChg chg="add del">
        <pc:chgData name="Hough, Karen" userId="3a8c76a6-b27e-46f2-8307-57c7770f2904" providerId="ADAL" clId="{F69F9134-D8E1-4773-BC93-38CD9B50E55B}" dt="2025-10-31T19:09:07.952" v="1509"/>
        <pc:sldMkLst>
          <pc:docMk/>
          <pc:sldMk cId="1652327477" sldId="279"/>
        </pc:sldMkLst>
      </pc:sldChg>
      <pc:sldChg chg="modSp mod">
        <pc:chgData name="Hough, Karen" userId="3a8c76a6-b27e-46f2-8307-57c7770f2904" providerId="ADAL" clId="{F69F9134-D8E1-4773-BC93-38CD9B50E55B}" dt="2025-10-31T14:53:35.172" v="1130" actId="20577"/>
        <pc:sldMkLst>
          <pc:docMk/>
          <pc:sldMk cId="1349067863" sldId="280"/>
        </pc:sldMkLst>
        <pc:spChg chg="mod">
          <ac:chgData name="Hough, Karen" userId="3a8c76a6-b27e-46f2-8307-57c7770f2904" providerId="ADAL" clId="{F69F9134-D8E1-4773-BC93-38CD9B50E55B}" dt="2025-10-31T14:53:35.172" v="1130" actId="20577"/>
          <ac:spMkLst>
            <pc:docMk/>
            <pc:sldMk cId="1349067863" sldId="280"/>
            <ac:spMk id="6" creationId="{00000000-0000-0000-0000-000000000000}"/>
          </ac:spMkLst>
        </pc:spChg>
      </pc:sldChg>
      <pc:sldChg chg="modSp mod">
        <pc:chgData name="Hough, Karen" userId="3a8c76a6-b27e-46f2-8307-57c7770f2904" providerId="ADAL" clId="{F69F9134-D8E1-4773-BC93-38CD9B50E55B}" dt="2025-11-03T21:11:57.253" v="1533" actId="20577"/>
        <pc:sldMkLst>
          <pc:docMk/>
          <pc:sldMk cId="2152025637" sldId="281"/>
        </pc:sldMkLst>
        <pc:spChg chg="mod">
          <ac:chgData name="Hough, Karen" userId="3a8c76a6-b27e-46f2-8307-57c7770f2904" providerId="ADAL" clId="{F69F9134-D8E1-4773-BC93-38CD9B50E55B}" dt="2025-11-03T21:11:57.253" v="1533" actId="20577"/>
          <ac:spMkLst>
            <pc:docMk/>
            <pc:sldMk cId="2152025637" sldId="281"/>
            <ac:spMk id="5" creationId="{00000000-0000-0000-0000-000000000000}"/>
          </ac:spMkLst>
        </pc:spChg>
      </pc:sldChg>
      <pc:sldChg chg="modSp">
        <pc:chgData name="Hough, Karen" userId="3a8c76a6-b27e-46f2-8307-57c7770f2904" providerId="ADAL" clId="{F69F9134-D8E1-4773-BC93-38CD9B50E55B}" dt="2025-10-31T15:11:17.146" v="1427" actId="20577"/>
        <pc:sldMkLst>
          <pc:docMk/>
          <pc:sldMk cId="3547413660" sldId="282"/>
        </pc:sldMkLst>
        <pc:spChg chg="mod">
          <ac:chgData name="Hough, Karen" userId="3a8c76a6-b27e-46f2-8307-57c7770f2904" providerId="ADAL" clId="{F69F9134-D8E1-4773-BC93-38CD9B50E55B}" dt="2025-10-31T15:11:17.146" v="1427" actId="20577"/>
          <ac:spMkLst>
            <pc:docMk/>
            <pc:sldMk cId="3547413660" sldId="282"/>
            <ac:spMk id="6" creationId="{00000000-0000-0000-0000-000000000000}"/>
          </ac:spMkLst>
        </pc:spChg>
      </pc:sldChg>
      <pc:sldChg chg="addSp delSp modSp mod">
        <pc:chgData name="Hough, Karen" userId="3a8c76a6-b27e-46f2-8307-57c7770f2904" providerId="ADAL" clId="{F69F9134-D8E1-4773-BC93-38CD9B50E55B}" dt="2025-11-10T14:29:36.131" v="2017" actId="14100"/>
        <pc:sldMkLst>
          <pc:docMk/>
          <pc:sldMk cId="1549362476" sldId="283"/>
        </pc:sldMkLst>
        <pc:spChg chg="mod">
          <ac:chgData name="Hough, Karen" userId="3a8c76a6-b27e-46f2-8307-57c7770f2904" providerId="ADAL" clId="{F69F9134-D8E1-4773-BC93-38CD9B50E55B}" dt="2025-10-31T15:12:56.045" v="1506" actId="1076"/>
          <ac:spMkLst>
            <pc:docMk/>
            <pc:sldMk cId="1549362476" sldId="283"/>
            <ac:spMk id="4" creationId="{DFBB54DA-D4BF-3ED3-EF26-0B697042E37C}"/>
          </ac:spMkLst>
        </pc:spChg>
        <pc:grpChg chg="del">
          <ac:chgData name="Hough, Karen" userId="3a8c76a6-b27e-46f2-8307-57c7770f2904" providerId="ADAL" clId="{F69F9134-D8E1-4773-BC93-38CD9B50E55B}" dt="2025-11-10T14:29:00.340" v="2012" actId="478"/>
          <ac:grpSpMkLst>
            <pc:docMk/>
            <pc:sldMk cId="1549362476" sldId="283"/>
            <ac:grpSpMk id="12" creationId="{00000000-0000-0000-0000-000000000000}"/>
          </ac:grpSpMkLst>
        </pc:grpChg>
        <pc:cxnChg chg="add mod">
          <ac:chgData name="Hough, Karen" userId="3a8c76a6-b27e-46f2-8307-57c7770f2904" providerId="ADAL" clId="{F69F9134-D8E1-4773-BC93-38CD9B50E55B}" dt="2025-11-10T14:29:36.131" v="2017" actId="14100"/>
          <ac:cxnSpMkLst>
            <pc:docMk/>
            <pc:sldMk cId="1549362476" sldId="283"/>
            <ac:cxnSpMk id="5" creationId="{8D881E6D-B132-58FA-EEB2-AA6CAA2E5E47}"/>
          </ac:cxnSpMkLst>
        </pc:cxnChg>
      </pc:sldChg>
      <pc:sldChg chg="addSp delSp modSp mod">
        <pc:chgData name="Hough, Karen" userId="3a8c76a6-b27e-46f2-8307-57c7770f2904" providerId="ADAL" clId="{F69F9134-D8E1-4773-BC93-38CD9B50E55B}" dt="2025-11-03T21:18:27.763" v="1553" actId="1076"/>
        <pc:sldMkLst>
          <pc:docMk/>
          <pc:sldMk cId="3837598817" sldId="287"/>
        </pc:sldMkLst>
        <pc:spChg chg="mod">
          <ac:chgData name="Hough, Karen" userId="3a8c76a6-b27e-46f2-8307-57c7770f2904" providerId="ADAL" clId="{F69F9134-D8E1-4773-BC93-38CD9B50E55B}" dt="2025-10-29T14:42:20.933" v="674" actId="20577"/>
          <ac:spMkLst>
            <pc:docMk/>
            <pc:sldMk cId="3837598817" sldId="287"/>
            <ac:spMk id="4" creationId="{7DB9E787-58DD-9C45-8032-8B85A574828F}"/>
          </ac:spMkLst>
        </pc:spChg>
        <pc:spChg chg="mod">
          <ac:chgData name="Hough, Karen" userId="3a8c76a6-b27e-46f2-8307-57c7770f2904" providerId="ADAL" clId="{F69F9134-D8E1-4773-BC93-38CD9B50E55B}" dt="2025-11-03T21:18:25.232" v="1552" actId="20577"/>
          <ac:spMkLst>
            <pc:docMk/>
            <pc:sldMk cId="3837598817" sldId="287"/>
            <ac:spMk id="5" creationId="{00000000-0000-0000-0000-000000000000}"/>
          </ac:spMkLst>
        </pc:spChg>
        <pc:picChg chg="add mod">
          <ac:chgData name="Hough, Karen" userId="3a8c76a6-b27e-46f2-8307-57c7770f2904" providerId="ADAL" clId="{F69F9134-D8E1-4773-BC93-38CD9B50E55B}" dt="2025-11-03T21:18:27.763" v="1553" actId="1076"/>
          <ac:picMkLst>
            <pc:docMk/>
            <pc:sldMk cId="3837598817" sldId="287"/>
            <ac:picMk id="1030" creationId="{065A448C-6124-6FF4-DDE5-77EC28805202}"/>
          </ac:picMkLst>
        </pc:picChg>
      </pc:sldChg>
      <pc:sldChg chg="modSp mod">
        <pc:chgData name="Hough, Karen" userId="3a8c76a6-b27e-46f2-8307-57c7770f2904" providerId="ADAL" clId="{F69F9134-D8E1-4773-BC93-38CD9B50E55B}" dt="2025-10-31T15:14:56.020" v="1507" actId="207"/>
        <pc:sldMkLst>
          <pc:docMk/>
          <pc:sldMk cId="602271170" sldId="288"/>
        </pc:sldMkLst>
        <pc:spChg chg="mod">
          <ac:chgData name="Hough, Karen" userId="3a8c76a6-b27e-46f2-8307-57c7770f2904" providerId="ADAL" clId="{F69F9134-D8E1-4773-BC93-38CD9B50E55B}" dt="2025-10-31T15:14:56.020" v="1507" actId="207"/>
          <ac:spMkLst>
            <pc:docMk/>
            <pc:sldMk cId="602271170" sldId="288"/>
            <ac:spMk id="6" creationId="{00000000-0000-0000-0000-000000000000}"/>
          </ac:spMkLst>
        </pc:spChg>
      </pc:sldChg>
      <pc:sldChg chg="modSp mod">
        <pc:chgData name="Hough, Karen" userId="3a8c76a6-b27e-46f2-8307-57c7770f2904" providerId="ADAL" clId="{F69F9134-D8E1-4773-BC93-38CD9B50E55B}" dt="2025-11-10T14:27:05.169" v="2010" actId="20577"/>
        <pc:sldMkLst>
          <pc:docMk/>
          <pc:sldMk cId="2475026004" sldId="291"/>
        </pc:sldMkLst>
        <pc:spChg chg="mod">
          <ac:chgData name="Hough, Karen" userId="3a8c76a6-b27e-46f2-8307-57c7770f2904" providerId="ADAL" clId="{F69F9134-D8E1-4773-BC93-38CD9B50E55B}" dt="2025-11-10T14:27:05.169" v="2010" actId="20577"/>
          <ac:spMkLst>
            <pc:docMk/>
            <pc:sldMk cId="2475026004" sldId="291"/>
            <ac:spMk id="19" creationId="{00000000-0000-0000-0000-000000000000}"/>
          </ac:spMkLst>
        </pc:spChg>
      </pc:sldChg>
      <pc:sldChg chg="modSp mod">
        <pc:chgData name="Hough, Karen" userId="3a8c76a6-b27e-46f2-8307-57c7770f2904" providerId="ADAL" clId="{F69F9134-D8E1-4773-BC93-38CD9B50E55B}" dt="2025-10-31T14:48:00.491" v="1048" actId="20577"/>
        <pc:sldMkLst>
          <pc:docMk/>
          <pc:sldMk cId="2880236014" sldId="292"/>
        </pc:sldMkLst>
        <pc:spChg chg="mod">
          <ac:chgData name="Hough, Karen" userId="3a8c76a6-b27e-46f2-8307-57c7770f2904" providerId="ADAL" clId="{F69F9134-D8E1-4773-BC93-38CD9B50E55B}" dt="2025-10-31T14:48:00.491" v="1048" actId="20577"/>
          <ac:spMkLst>
            <pc:docMk/>
            <pc:sldMk cId="2880236014" sldId="292"/>
            <ac:spMk id="19" creationId="{00000000-0000-0000-0000-000000000000}"/>
          </ac:spMkLst>
        </pc:spChg>
      </pc:sldChg>
      <pc:sldChg chg="modSp mod">
        <pc:chgData name="Hough, Karen" userId="3a8c76a6-b27e-46f2-8307-57c7770f2904" providerId="ADAL" clId="{F69F9134-D8E1-4773-BC93-38CD9B50E55B}" dt="2025-10-28T17:22:39.936" v="415" actId="20577"/>
        <pc:sldMkLst>
          <pc:docMk/>
          <pc:sldMk cId="3983607324" sldId="294"/>
        </pc:sldMkLst>
        <pc:spChg chg="mod">
          <ac:chgData name="Hough, Karen" userId="3a8c76a6-b27e-46f2-8307-57c7770f2904" providerId="ADAL" clId="{F69F9134-D8E1-4773-BC93-38CD9B50E55B}" dt="2025-10-28T17:22:39.936" v="415" actId="20577"/>
          <ac:spMkLst>
            <pc:docMk/>
            <pc:sldMk cId="3983607324" sldId="294"/>
            <ac:spMk id="6" creationId="{00000000-0000-0000-0000-000000000000}"/>
          </ac:spMkLst>
        </pc:spChg>
      </pc:sldChg>
      <pc:sldChg chg="modSp mod ord">
        <pc:chgData name="Hough, Karen" userId="3a8c76a6-b27e-46f2-8307-57c7770f2904" providerId="ADAL" clId="{F69F9134-D8E1-4773-BC93-38CD9B50E55B}" dt="2025-10-31T14:53:00.814" v="1113" actId="20577"/>
        <pc:sldMkLst>
          <pc:docMk/>
          <pc:sldMk cId="1313584877" sldId="297"/>
        </pc:sldMkLst>
        <pc:spChg chg="mod">
          <ac:chgData name="Hough, Karen" userId="3a8c76a6-b27e-46f2-8307-57c7770f2904" providerId="ADAL" clId="{F69F9134-D8E1-4773-BC93-38CD9B50E55B}" dt="2025-10-31T14:53:00.814" v="1113" actId="20577"/>
          <ac:spMkLst>
            <pc:docMk/>
            <pc:sldMk cId="1313584877" sldId="297"/>
            <ac:spMk id="2" creationId="{00000000-0000-0000-0000-000000000000}"/>
          </ac:spMkLst>
        </pc:spChg>
      </pc:sldChg>
      <pc:sldChg chg="modSp mod">
        <pc:chgData name="Hough, Karen" userId="3a8c76a6-b27e-46f2-8307-57c7770f2904" providerId="ADAL" clId="{F69F9134-D8E1-4773-BC93-38CD9B50E55B}" dt="2025-10-31T14:45:11.308" v="1037" actId="20577"/>
        <pc:sldMkLst>
          <pc:docMk/>
          <pc:sldMk cId="78776095" sldId="299"/>
        </pc:sldMkLst>
        <pc:spChg chg="mod">
          <ac:chgData name="Hough, Karen" userId="3a8c76a6-b27e-46f2-8307-57c7770f2904" providerId="ADAL" clId="{F69F9134-D8E1-4773-BC93-38CD9B50E55B}" dt="2025-10-31T14:45:11.308" v="1037" actId="20577"/>
          <ac:spMkLst>
            <pc:docMk/>
            <pc:sldMk cId="78776095" sldId="299"/>
            <ac:spMk id="6" creationId="{00000000-0000-0000-0000-000000000000}"/>
          </ac:spMkLst>
        </pc:spChg>
      </pc:sldChg>
      <pc:sldChg chg="add del">
        <pc:chgData name="Hough, Karen" userId="3a8c76a6-b27e-46f2-8307-57c7770f2904" providerId="ADAL" clId="{F69F9134-D8E1-4773-BC93-38CD9B50E55B}" dt="2025-10-31T19:09:07.952" v="1509"/>
        <pc:sldMkLst>
          <pc:docMk/>
          <pc:sldMk cId="2287955926" sldId="301"/>
        </pc:sldMkLst>
      </pc:sldChg>
      <pc:sldChg chg="add del">
        <pc:chgData name="Hough, Karen" userId="3a8c76a6-b27e-46f2-8307-57c7770f2904" providerId="ADAL" clId="{F69F9134-D8E1-4773-BC93-38CD9B50E55B}" dt="2025-10-31T19:09:07.952" v="1509"/>
        <pc:sldMkLst>
          <pc:docMk/>
          <pc:sldMk cId="2804875718" sldId="302"/>
        </pc:sldMkLst>
      </pc:sldChg>
      <pc:sldChg chg="add del">
        <pc:chgData name="Hough, Karen" userId="3a8c76a6-b27e-46f2-8307-57c7770f2904" providerId="ADAL" clId="{F69F9134-D8E1-4773-BC93-38CD9B50E55B}" dt="2025-10-31T19:09:07.952" v="1509"/>
        <pc:sldMkLst>
          <pc:docMk/>
          <pc:sldMk cId="2033490734" sldId="305"/>
        </pc:sldMkLst>
      </pc:sldChg>
      <pc:sldChg chg="modSp add del mod">
        <pc:chgData name="Hough, Karen" userId="3a8c76a6-b27e-46f2-8307-57c7770f2904" providerId="ADAL" clId="{F69F9134-D8E1-4773-BC93-38CD9B50E55B}" dt="2025-10-31T19:09:07.952" v="1509"/>
        <pc:sldMkLst>
          <pc:docMk/>
          <pc:sldMk cId="1176597460" sldId="306"/>
        </pc:sldMkLst>
      </pc:sldChg>
      <pc:sldChg chg="modSp mod ord">
        <pc:chgData name="Hough, Karen" userId="3a8c76a6-b27e-46f2-8307-57c7770f2904" providerId="ADAL" clId="{F69F9134-D8E1-4773-BC93-38CD9B50E55B}" dt="2025-11-10T13:42:38.811" v="1572" actId="20577"/>
        <pc:sldMkLst>
          <pc:docMk/>
          <pc:sldMk cId="3811630774" sldId="308"/>
        </pc:sldMkLst>
        <pc:spChg chg="mod">
          <ac:chgData name="Hough, Karen" userId="3a8c76a6-b27e-46f2-8307-57c7770f2904" providerId="ADAL" clId="{F69F9134-D8E1-4773-BC93-38CD9B50E55B}" dt="2025-11-10T13:42:38.811" v="1572" actId="20577"/>
          <ac:spMkLst>
            <pc:docMk/>
            <pc:sldMk cId="3811630774" sldId="308"/>
            <ac:spMk id="6" creationId="{00000000-0000-0000-0000-000000000000}"/>
          </ac:spMkLst>
        </pc:spChg>
      </pc:sldChg>
      <pc:sldChg chg="modSp mod">
        <pc:chgData name="Hough, Karen" userId="3a8c76a6-b27e-46f2-8307-57c7770f2904" providerId="ADAL" clId="{F69F9134-D8E1-4773-BC93-38CD9B50E55B}" dt="2025-10-31T14:41:39.840" v="975" actId="20577"/>
        <pc:sldMkLst>
          <pc:docMk/>
          <pc:sldMk cId="1871800262" sldId="313"/>
        </pc:sldMkLst>
        <pc:spChg chg="mod">
          <ac:chgData name="Hough, Karen" userId="3a8c76a6-b27e-46f2-8307-57c7770f2904" providerId="ADAL" clId="{F69F9134-D8E1-4773-BC93-38CD9B50E55B}" dt="2025-10-31T14:41:39.840" v="975" actId="20577"/>
          <ac:spMkLst>
            <pc:docMk/>
            <pc:sldMk cId="1871800262" sldId="313"/>
            <ac:spMk id="3" creationId="{03F235A8-E470-4095-AB28-C6F337FD8D9D}"/>
          </ac:spMkLst>
        </pc:spChg>
      </pc:sldChg>
      <pc:sldChg chg="addSp delSp modSp mod">
        <pc:chgData name="Hough, Karen" userId="3a8c76a6-b27e-46f2-8307-57c7770f2904" providerId="ADAL" clId="{F69F9134-D8E1-4773-BC93-38CD9B50E55B}" dt="2025-11-10T14:25:59.472" v="1978" actId="1076"/>
        <pc:sldMkLst>
          <pc:docMk/>
          <pc:sldMk cId="2517846629" sldId="318"/>
        </pc:sldMkLst>
        <pc:spChg chg="mod">
          <ac:chgData name="Hough, Karen" userId="3a8c76a6-b27e-46f2-8307-57c7770f2904" providerId="ADAL" clId="{F69F9134-D8E1-4773-BC93-38CD9B50E55B}" dt="2025-11-10T13:58:25.318" v="1858" actId="27636"/>
          <ac:spMkLst>
            <pc:docMk/>
            <pc:sldMk cId="2517846629" sldId="318"/>
            <ac:spMk id="2" creationId="{3612B29F-99EA-1CB1-4998-2343F91D1D0B}"/>
          </ac:spMkLst>
        </pc:spChg>
        <pc:spChg chg="del mod">
          <ac:chgData name="Hough, Karen" userId="3a8c76a6-b27e-46f2-8307-57c7770f2904" providerId="ADAL" clId="{F69F9134-D8E1-4773-BC93-38CD9B50E55B}" dt="2025-11-10T13:47:55.306" v="1623" actId="478"/>
          <ac:spMkLst>
            <pc:docMk/>
            <pc:sldMk cId="2517846629" sldId="318"/>
            <ac:spMk id="3" creationId="{B161F67C-2A3F-1675-17BF-AAF0104F07A5}"/>
          </ac:spMkLst>
        </pc:spChg>
        <pc:spChg chg="add mod ord">
          <ac:chgData name="Hough, Karen" userId="3a8c76a6-b27e-46f2-8307-57c7770f2904" providerId="ADAL" clId="{F69F9134-D8E1-4773-BC93-38CD9B50E55B}" dt="2025-11-10T14:24:39.521" v="1958" actId="1076"/>
          <ac:spMkLst>
            <pc:docMk/>
            <pc:sldMk cId="2517846629" sldId="318"/>
            <ac:spMk id="10" creationId="{A4858CC4-DBCF-4BBD-69F4-B763064B26E3}"/>
          </ac:spMkLst>
        </pc:spChg>
        <pc:spChg chg="add del">
          <ac:chgData name="Hough, Karen" userId="3a8c76a6-b27e-46f2-8307-57c7770f2904" providerId="ADAL" clId="{F69F9134-D8E1-4773-BC93-38CD9B50E55B}" dt="2025-11-10T13:51:24.629" v="1646" actId="478"/>
          <ac:spMkLst>
            <pc:docMk/>
            <pc:sldMk cId="2517846629" sldId="318"/>
            <ac:spMk id="11" creationId="{25DC02BC-0480-3B38-826A-118556D33CA9}"/>
          </ac:spMkLst>
        </pc:spChg>
        <pc:spChg chg="add mod">
          <ac:chgData name="Hough, Karen" userId="3a8c76a6-b27e-46f2-8307-57c7770f2904" providerId="ADAL" clId="{F69F9134-D8E1-4773-BC93-38CD9B50E55B}" dt="2025-11-10T14:24:56.674" v="1960" actId="1076"/>
          <ac:spMkLst>
            <pc:docMk/>
            <pc:sldMk cId="2517846629" sldId="318"/>
            <ac:spMk id="12" creationId="{97A96700-52D8-E9D7-0C49-9031A078EA8E}"/>
          </ac:spMkLst>
        </pc:spChg>
        <pc:spChg chg="add mod">
          <ac:chgData name="Hough, Karen" userId="3a8c76a6-b27e-46f2-8307-57c7770f2904" providerId="ADAL" clId="{F69F9134-D8E1-4773-BC93-38CD9B50E55B}" dt="2025-11-10T14:23:36.086" v="1950" actId="1076"/>
          <ac:spMkLst>
            <pc:docMk/>
            <pc:sldMk cId="2517846629" sldId="318"/>
            <ac:spMk id="13" creationId="{A79BD6F1-0D37-3F6E-0922-CA7D8DCB9E6C}"/>
          </ac:spMkLst>
        </pc:spChg>
        <pc:spChg chg="add mod">
          <ac:chgData name="Hough, Karen" userId="3a8c76a6-b27e-46f2-8307-57c7770f2904" providerId="ADAL" clId="{F69F9134-D8E1-4773-BC93-38CD9B50E55B}" dt="2025-11-10T14:25:30.692" v="1976" actId="1076"/>
          <ac:spMkLst>
            <pc:docMk/>
            <pc:sldMk cId="2517846629" sldId="318"/>
            <ac:spMk id="14" creationId="{2D90D7B8-D183-16B2-D933-CCE57870D35B}"/>
          </ac:spMkLst>
        </pc:spChg>
        <pc:spChg chg="add mod">
          <ac:chgData name="Hough, Karen" userId="3a8c76a6-b27e-46f2-8307-57c7770f2904" providerId="ADAL" clId="{F69F9134-D8E1-4773-BC93-38CD9B50E55B}" dt="2025-11-10T13:57:55.193" v="1838" actId="1076"/>
          <ac:spMkLst>
            <pc:docMk/>
            <pc:sldMk cId="2517846629" sldId="318"/>
            <ac:spMk id="15" creationId="{AC41B167-0990-1567-C98A-6D853039C2B9}"/>
          </ac:spMkLst>
        </pc:spChg>
        <pc:spChg chg="add mod">
          <ac:chgData name="Hough, Karen" userId="3a8c76a6-b27e-46f2-8307-57c7770f2904" providerId="ADAL" clId="{F69F9134-D8E1-4773-BC93-38CD9B50E55B}" dt="2025-11-10T14:25:59.472" v="1978" actId="1076"/>
          <ac:spMkLst>
            <pc:docMk/>
            <pc:sldMk cId="2517846629" sldId="318"/>
            <ac:spMk id="16" creationId="{3F50244F-8309-EF6F-BCC0-E052172F9B96}"/>
          </ac:spMkLst>
        </pc:spChg>
        <pc:picChg chg="add mod">
          <ac:chgData name="Hough, Karen" userId="3a8c76a6-b27e-46f2-8307-57c7770f2904" providerId="ADAL" clId="{F69F9134-D8E1-4773-BC93-38CD9B50E55B}" dt="2025-11-10T14:24:53.260" v="1959" actId="1076"/>
          <ac:picMkLst>
            <pc:docMk/>
            <pc:sldMk cId="2517846629" sldId="318"/>
            <ac:picMk id="5" creationId="{FC6BD82C-43D2-A41B-FF95-1ACB02EA1551}"/>
          </ac:picMkLst>
        </pc:picChg>
        <pc:picChg chg="add mod ord">
          <ac:chgData name="Hough, Karen" userId="3a8c76a6-b27e-46f2-8307-57c7770f2904" providerId="ADAL" clId="{F69F9134-D8E1-4773-BC93-38CD9B50E55B}" dt="2025-11-10T13:57:39.080" v="1835" actId="1076"/>
          <ac:picMkLst>
            <pc:docMk/>
            <pc:sldMk cId="2517846629" sldId="318"/>
            <ac:picMk id="7" creationId="{B6EA8408-E526-130D-9678-7E00BF4A0310}"/>
          </ac:picMkLst>
        </pc:picChg>
        <pc:picChg chg="add mod ord">
          <ac:chgData name="Hough, Karen" userId="3a8c76a6-b27e-46f2-8307-57c7770f2904" providerId="ADAL" clId="{F69F9134-D8E1-4773-BC93-38CD9B50E55B}" dt="2025-11-10T14:24:30.078" v="1956" actId="1076"/>
          <ac:picMkLst>
            <pc:docMk/>
            <pc:sldMk cId="2517846629" sldId="318"/>
            <ac:picMk id="9" creationId="{3A356E2D-58C6-DD5E-A8DD-42289ADAA69B}"/>
          </ac:picMkLst>
        </pc:picChg>
      </pc:sldChg>
      <pc:sldChg chg="addSp delSp modSp mod">
        <pc:chgData name="Hough, Karen" userId="3a8c76a6-b27e-46f2-8307-57c7770f2904" providerId="ADAL" clId="{F69F9134-D8E1-4773-BC93-38CD9B50E55B}" dt="2025-11-10T14:30:21.279" v="2018" actId="113"/>
        <pc:sldMkLst>
          <pc:docMk/>
          <pc:sldMk cId="565478443" sldId="319"/>
        </pc:sldMkLst>
        <pc:spChg chg="mod">
          <ac:chgData name="Hough, Karen" userId="3a8c76a6-b27e-46f2-8307-57c7770f2904" providerId="ADAL" clId="{F69F9134-D8E1-4773-BC93-38CD9B50E55B}" dt="2025-11-10T14:30:21.279" v="2018" actId="113"/>
          <ac:spMkLst>
            <pc:docMk/>
            <pc:sldMk cId="565478443" sldId="319"/>
            <ac:spMk id="2" creationId="{B5198EE5-38AA-0C42-ECC3-BC2F79D2259B}"/>
          </ac:spMkLst>
        </pc:spChg>
        <pc:spChg chg="add mod">
          <ac:chgData name="Hough, Karen" userId="3a8c76a6-b27e-46f2-8307-57c7770f2904" providerId="ADAL" clId="{F69F9134-D8E1-4773-BC93-38CD9B50E55B}" dt="2025-10-29T14:53:07.669" v="884" actId="403"/>
          <ac:spMkLst>
            <pc:docMk/>
            <pc:sldMk cId="565478443" sldId="319"/>
            <ac:spMk id="5" creationId="{DA3F8CEA-F938-79EC-1D05-C62B70B1BCB4}"/>
          </ac:spMkLst>
        </pc:spChg>
      </pc:sldChg>
      <pc:sldChg chg="modSp add del mod">
        <pc:chgData name="Hough, Karen" userId="3a8c76a6-b27e-46f2-8307-57c7770f2904" providerId="ADAL" clId="{F69F9134-D8E1-4773-BC93-38CD9B50E55B}" dt="2025-10-31T19:09:07.952" v="1509"/>
        <pc:sldMkLst>
          <pc:docMk/>
          <pc:sldMk cId="3623767725" sldId="320"/>
        </pc:sldMkLst>
      </pc:sldChg>
      <pc:sldChg chg="addSp modSp add mod">
        <pc:chgData name="Hough, Karen" userId="3a8c76a6-b27e-46f2-8307-57c7770f2904" providerId="ADAL" clId="{F69F9134-D8E1-4773-BC93-38CD9B50E55B}" dt="2025-11-10T14:28:12.596" v="2011" actId="6549"/>
        <pc:sldMkLst>
          <pc:docMk/>
          <pc:sldMk cId="3893265226" sldId="321"/>
        </pc:sldMkLst>
        <pc:spChg chg="add mod">
          <ac:chgData name="Hough, Karen" userId="3a8c76a6-b27e-46f2-8307-57c7770f2904" providerId="ADAL" clId="{F69F9134-D8E1-4773-BC93-38CD9B50E55B}" dt="2025-10-31T15:09:11.935" v="1383" actId="1076"/>
          <ac:spMkLst>
            <pc:docMk/>
            <pc:sldMk cId="3893265226" sldId="321"/>
            <ac:spMk id="2" creationId="{98585FB0-C437-AF3F-7C35-7AC38F3AEAF0}"/>
          </ac:spMkLst>
        </pc:spChg>
        <pc:spChg chg="mod">
          <ac:chgData name="Hough, Karen" userId="3a8c76a6-b27e-46f2-8307-57c7770f2904" providerId="ADAL" clId="{F69F9134-D8E1-4773-BC93-38CD9B50E55B}" dt="2025-10-31T14:58:04.672" v="1349" actId="20577"/>
          <ac:spMkLst>
            <pc:docMk/>
            <pc:sldMk cId="3893265226" sldId="321"/>
            <ac:spMk id="4" creationId="{6614DBF9-23F2-E8BD-5EEC-93CEC217361B}"/>
          </ac:spMkLst>
        </pc:spChg>
        <pc:spChg chg="mod">
          <ac:chgData name="Hough, Karen" userId="3a8c76a6-b27e-46f2-8307-57c7770f2904" providerId="ADAL" clId="{F69F9134-D8E1-4773-BC93-38CD9B50E55B}" dt="2025-11-10T14:28:12.596" v="2011" actId="6549"/>
          <ac:spMkLst>
            <pc:docMk/>
            <pc:sldMk cId="3893265226" sldId="321"/>
            <ac:spMk id="5" creationId="{D2DF8C68-0F35-E1DC-ADF4-0D579E1DA4FB}"/>
          </ac:spMkLst>
        </pc:spChg>
      </pc:sldChg>
      <pc:sldChg chg="add">
        <pc:chgData name="Hough, Karen" userId="3a8c76a6-b27e-46f2-8307-57c7770f2904" providerId="ADAL" clId="{F69F9134-D8E1-4773-BC93-38CD9B50E55B}" dt="2025-10-31T19:09:07.952" v="1509"/>
        <pc:sldMkLst>
          <pc:docMk/>
          <pc:sldMk cId="2633540106" sldId="322"/>
        </pc:sldMkLst>
      </pc:sldChg>
      <pc:sldChg chg="modSp add mod">
        <pc:chgData name="Hough, Karen" userId="3a8c76a6-b27e-46f2-8307-57c7770f2904" providerId="ADAL" clId="{F69F9134-D8E1-4773-BC93-38CD9B50E55B}" dt="2025-11-06T15:40:30.087" v="1555" actId="115"/>
        <pc:sldMkLst>
          <pc:docMk/>
          <pc:sldMk cId="2783773439" sldId="323"/>
        </pc:sldMkLst>
        <pc:spChg chg="mod">
          <ac:chgData name="Hough, Karen" userId="3a8c76a6-b27e-46f2-8307-57c7770f2904" providerId="ADAL" clId="{F69F9134-D8E1-4773-BC93-38CD9B50E55B}" dt="2025-11-06T15:40:30.087" v="1555" actId="115"/>
          <ac:spMkLst>
            <pc:docMk/>
            <pc:sldMk cId="2783773439" sldId="323"/>
            <ac:spMk id="5" creationId="{1282CE1E-708B-188F-8336-387C7AD16C3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0DC1B0-4889-4BBA-924F-895FD24025AC}" type="datetimeFigureOut">
              <a:rPr lang="en-US" smtClean="0"/>
              <a:t>11/10/2025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A11D1C0-C550-45BE-B024-26AD85BC21C9}" type="slidenum">
              <a:rPr lang="en-US" smtClean="0"/>
              <a:t>‹#›</a:t>
            </a:fld>
            <a:endParaRPr lang="en-US"/>
          </a:p>
        </p:txBody>
      </p:sp>
    </p:spTree>
    <p:extLst>
      <p:ext uri="{BB962C8B-B14F-4D97-AF65-F5344CB8AC3E}">
        <p14:creationId xmlns:p14="http://schemas.microsoft.com/office/powerpoint/2010/main" val="294498103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03T13:46:26.831"/>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03T13:46:26.831"/>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03T13:46:26.831"/>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03T13:46:27.406"/>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1,'0'0</inkml:trace>
  <inkml:trace contextRef="#ctx0" brushRef="#br0" timeOffset="249.5">1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03T13:46:26.831"/>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03T13:46:26.831"/>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9AE44B-7934-4148-8435-882DF8A1E1D5}" type="datetimeFigureOut">
              <a:rPr lang="en-US" smtClean="0"/>
              <a:t>11/10/2025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1C4ABF-5795-4F16-B65B-5E48BFC5441B}" type="slidenum">
              <a:rPr lang="en-US" smtClean="0"/>
              <a:t>‹#›</a:t>
            </a:fld>
            <a:endParaRPr lang="en-US"/>
          </a:p>
        </p:txBody>
      </p:sp>
    </p:spTree>
    <p:extLst>
      <p:ext uri="{BB962C8B-B14F-4D97-AF65-F5344CB8AC3E}">
        <p14:creationId xmlns:p14="http://schemas.microsoft.com/office/powerpoint/2010/main" val="1936739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C4ABF-5795-4F16-B65B-5E48BFC5441B}" type="slidenum">
              <a:rPr lang="en-US" smtClean="0"/>
              <a:t>1</a:t>
            </a:fld>
            <a:endParaRPr lang="en-US"/>
          </a:p>
        </p:txBody>
      </p:sp>
    </p:spTree>
    <p:extLst>
      <p:ext uri="{BB962C8B-B14F-4D97-AF65-F5344CB8AC3E}">
        <p14:creationId xmlns:p14="http://schemas.microsoft.com/office/powerpoint/2010/main" val="2597099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C4ABF-5795-4F16-B65B-5E48BFC5441B}" type="slidenum">
              <a:rPr lang="en-US" smtClean="0"/>
              <a:t>10</a:t>
            </a:fld>
            <a:endParaRPr lang="en-US"/>
          </a:p>
        </p:txBody>
      </p:sp>
    </p:spTree>
    <p:extLst>
      <p:ext uri="{BB962C8B-B14F-4D97-AF65-F5344CB8AC3E}">
        <p14:creationId xmlns:p14="http://schemas.microsoft.com/office/powerpoint/2010/main" val="3883210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1C4ABF-5795-4F16-B65B-5E48BFC5441B}" type="slidenum">
              <a:rPr lang="en-US" smtClean="0"/>
              <a:t>11</a:t>
            </a:fld>
            <a:endParaRPr lang="en-US"/>
          </a:p>
        </p:txBody>
      </p:sp>
    </p:spTree>
    <p:extLst>
      <p:ext uri="{BB962C8B-B14F-4D97-AF65-F5344CB8AC3E}">
        <p14:creationId xmlns:p14="http://schemas.microsoft.com/office/powerpoint/2010/main" val="2099109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C4ABF-5795-4F16-B65B-5E48BFC5441B}" type="slidenum">
              <a:rPr lang="en-US" smtClean="0"/>
              <a:t>12</a:t>
            </a:fld>
            <a:endParaRPr lang="en-US"/>
          </a:p>
        </p:txBody>
      </p:sp>
    </p:spTree>
    <p:extLst>
      <p:ext uri="{BB962C8B-B14F-4D97-AF65-F5344CB8AC3E}">
        <p14:creationId xmlns:p14="http://schemas.microsoft.com/office/powerpoint/2010/main" val="1420349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C4ABF-5795-4F16-B65B-5E48BFC5441B}" type="slidenum">
              <a:rPr lang="en-US" smtClean="0"/>
              <a:t>13</a:t>
            </a:fld>
            <a:endParaRPr lang="en-US"/>
          </a:p>
        </p:txBody>
      </p:sp>
    </p:spTree>
    <p:extLst>
      <p:ext uri="{BB962C8B-B14F-4D97-AF65-F5344CB8AC3E}">
        <p14:creationId xmlns:p14="http://schemas.microsoft.com/office/powerpoint/2010/main" val="1888755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C4ABF-5795-4F16-B65B-5E48BFC5441B}" type="slidenum">
              <a:rPr lang="en-US" smtClean="0"/>
              <a:t>14</a:t>
            </a:fld>
            <a:endParaRPr lang="en-US"/>
          </a:p>
        </p:txBody>
      </p:sp>
    </p:spTree>
    <p:extLst>
      <p:ext uri="{BB962C8B-B14F-4D97-AF65-F5344CB8AC3E}">
        <p14:creationId xmlns:p14="http://schemas.microsoft.com/office/powerpoint/2010/main" val="1440617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1C4ABF-5795-4F16-B65B-5E48BFC5441B}" type="slidenum">
              <a:rPr lang="en-US" smtClean="0"/>
              <a:t>15</a:t>
            </a:fld>
            <a:endParaRPr lang="en-US"/>
          </a:p>
        </p:txBody>
      </p:sp>
    </p:spTree>
    <p:extLst>
      <p:ext uri="{BB962C8B-B14F-4D97-AF65-F5344CB8AC3E}">
        <p14:creationId xmlns:p14="http://schemas.microsoft.com/office/powerpoint/2010/main" val="3534667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1C4ABF-5795-4F16-B65B-5E48BFC5441B}" type="slidenum">
              <a:rPr lang="en-US" smtClean="0"/>
              <a:t>19</a:t>
            </a:fld>
            <a:endParaRPr lang="en-US"/>
          </a:p>
        </p:txBody>
      </p:sp>
    </p:spTree>
    <p:extLst>
      <p:ext uri="{BB962C8B-B14F-4D97-AF65-F5344CB8AC3E}">
        <p14:creationId xmlns:p14="http://schemas.microsoft.com/office/powerpoint/2010/main" val="1435691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B744A-12E3-973B-F65D-031FA57F6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20074B-99EB-CF71-427E-C6528B82C6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C77BB9-9BCA-DF83-FCBB-B74B59C582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72C8ED-C9ED-F0CF-4C4D-7176D9C60A32}"/>
              </a:ext>
            </a:extLst>
          </p:cNvPr>
          <p:cNvSpPr>
            <a:spLocks noGrp="1"/>
          </p:cNvSpPr>
          <p:nvPr>
            <p:ph type="sldNum" sz="quarter" idx="5"/>
          </p:nvPr>
        </p:nvSpPr>
        <p:spPr/>
        <p:txBody>
          <a:bodyPr/>
          <a:lstStyle/>
          <a:p>
            <a:fld id="{121C4ABF-5795-4F16-B65B-5E48BFC5441B}" type="slidenum">
              <a:rPr lang="en-US" smtClean="0"/>
              <a:t>20</a:t>
            </a:fld>
            <a:endParaRPr lang="en-US"/>
          </a:p>
        </p:txBody>
      </p:sp>
    </p:spTree>
    <p:extLst>
      <p:ext uri="{BB962C8B-B14F-4D97-AF65-F5344CB8AC3E}">
        <p14:creationId xmlns:p14="http://schemas.microsoft.com/office/powerpoint/2010/main" val="91689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C4ABF-5795-4F16-B65B-5E48BFC5441B}" type="slidenum">
              <a:rPr lang="en-US" smtClean="0"/>
              <a:t>23</a:t>
            </a:fld>
            <a:endParaRPr lang="en-US"/>
          </a:p>
        </p:txBody>
      </p:sp>
    </p:spTree>
    <p:extLst>
      <p:ext uri="{BB962C8B-B14F-4D97-AF65-F5344CB8AC3E}">
        <p14:creationId xmlns:p14="http://schemas.microsoft.com/office/powerpoint/2010/main" val="3869880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C4ABF-5795-4F16-B65B-5E48BFC5441B}" type="slidenum">
              <a:rPr lang="en-US" smtClean="0"/>
              <a:t>24</a:t>
            </a:fld>
            <a:endParaRPr lang="en-US"/>
          </a:p>
        </p:txBody>
      </p:sp>
    </p:spTree>
    <p:extLst>
      <p:ext uri="{BB962C8B-B14F-4D97-AF65-F5344CB8AC3E}">
        <p14:creationId xmlns:p14="http://schemas.microsoft.com/office/powerpoint/2010/main" val="2039391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C4ABF-5795-4F16-B65B-5E48BFC5441B}" type="slidenum">
              <a:rPr lang="en-US" smtClean="0"/>
              <a:t>2</a:t>
            </a:fld>
            <a:endParaRPr lang="en-US"/>
          </a:p>
        </p:txBody>
      </p:sp>
    </p:spTree>
    <p:extLst>
      <p:ext uri="{BB962C8B-B14F-4D97-AF65-F5344CB8AC3E}">
        <p14:creationId xmlns:p14="http://schemas.microsoft.com/office/powerpoint/2010/main" val="7512157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C4ABF-5795-4F16-B65B-5E48BFC5441B}" type="slidenum">
              <a:rPr lang="en-US" smtClean="0"/>
              <a:t>25</a:t>
            </a:fld>
            <a:endParaRPr lang="en-US"/>
          </a:p>
        </p:txBody>
      </p:sp>
    </p:spTree>
    <p:extLst>
      <p:ext uri="{BB962C8B-B14F-4D97-AF65-F5344CB8AC3E}">
        <p14:creationId xmlns:p14="http://schemas.microsoft.com/office/powerpoint/2010/main" val="4174002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C4ABF-5795-4F16-B65B-5E48BFC5441B}" type="slidenum">
              <a:rPr lang="en-US" smtClean="0"/>
              <a:t>26</a:t>
            </a:fld>
            <a:endParaRPr lang="en-US"/>
          </a:p>
        </p:txBody>
      </p:sp>
    </p:spTree>
    <p:extLst>
      <p:ext uri="{BB962C8B-B14F-4D97-AF65-F5344CB8AC3E}">
        <p14:creationId xmlns:p14="http://schemas.microsoft.com/office/powerpoint/2010/main" val="1536328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C4ABF-5795-4F16-B65B-5E48BFC5441B}" type="slidenum">
              <a:rPr lang="en-US" smtClean="0"/>
              <a:t>27</a:t>
            </a:fld>
            <a:endParaRPr lang="en-US"/>
          </a:p>
        </p:txBody>
      </p:sp>
    </p:spTree>
    <p:extLst>
      <p:ext uri="{BB962C8B-B14F-4D97-AF65-F5344CB8AC3E}">
        <p14:creationId xmlns:p14="http://schemas.microsoft.com/office/powerpoint/2010/main" val="2653618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C4ABF-5795-4F16-B65B-5E48BFC5441B}" type="slidenum">
              <a:rPr lang="en-US" smtClean="0"/>
              <a:t>28</a:t>
            </a:fld>
            <a:endParaRPr lang="en-US"/>
          </a:p>
        </p:txBody>
      </p:sp>
    </p:spTree>
    <p:extLst>
      <p:ext uri="{BB962C8B-B14F-4D97-AF65-F5344CB8AC3E}">
        <p14:creationId xmlns:p14="http://schemas.microsoft.com/office/powerpoint/2010/main" val="33037214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C4ABF-5795-4F16-B65B-5E48BFC5441B}" type="slidenum">
              <a:rPr lang="en-US" smtClean="0"/>
              <a:t>29</a:t>
            </a:fld>
            <a:endParaRPr lang="en-US"/>
          </a:p>
        </p:txBody>
      </p:sp>
    </p:spTree>
    <p:extLst>
      <p:ext uri="{BB962C8B-B14F-4D97-AF65-F5344CB8AC3E}">
        <p14:creationId xmlns:p14="http://schemas.microsoft.com/office/powerpoint/2010/main" val="24694761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C4ABF-5795-4F16-B65B-5E48BFC5441B}" type="slidenum">
              <a:rPr lang="en-US" smtClean="0"/>
              <a:t>31</a:t>
            </a:fld>
            <a:endParaRPr lang="en-US"/>
          </a:p>
        </p:txBody>
      </p:sp>
    </p:spTree>
    <p:extLst>
      <p:ext uri="{BB962C8B-B14F-4D97-AF65-F5344CB8AC3E}">
        <p14:creationId xmlns:p14="http://schemas.microsoft.com/office/powerpoint/2010/main" val="27856780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C4ABF-5795-4F16-B65B-5E48BFC5441B}" type="slidenum">
              <a:rPr lang="en-US" smtClean="0"/>
              <a:t>32</a:t>
            </a:fld>
            <a:endParaRPr lang="en-US"/>
          </a:p>
        </p:txBody>
      </p:sp>
    </p:spTree>
    <p:extLst>
      <p:ext uri="{BB962C8B-B14F-4D97-AF65-F5344CB8AC3E}">
        <p14:creationId xmlns:p14="http://schemas.microsoft.com/office/powerpoint/2010/main" val="33067000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C4ABF-5795-4F16-B65B-5E48BFC5441B}" type="slidenum">
              <a:rPr lang="en-US" smtClean="0"/>
              <a:t>33</a:t>
            </a:fld>
            <a:endParaRPr lang="en-US"/>
          </a:p>
        </p:txBody>
      </p:sp>
    </p:spTree>
    <p:extLst>
      <p:ext uri="{BB962C8B-B14F-4D97-AF65-F5344CB8AC3E}">
        <p14:creationId xmlns:p14="http://schemas.microsoft.com/office/powerpoint/2010/main" val="24465083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1C4ABF-5795-4F16-B65B-5E48BFC5441B}" type="slidenum">
              <a:rPr lang="en-US" smtClean="0"/>
              <a:t>34</a:t>
            </a:fld>
            <a:endParaRPr lang="en-US"/>
          </a:p>
        </p:txBody>
      </p:sp>
    </p:spTree>
    <p:extLst>
      <p:ext uri="{BB962C8B-B14F-4D97-AF65-F5344CB8AC3E}">
        <p14:creationId xmlns:p14="http://schemas.microsoft.com/office/powerpoint/2010/main" val="35792512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1C4ABF-5795-4F16-B65B-5E48BFC5441B}" type="slidenum">
              <a:rPr lang="en-US" smtClean="0"/>
              <a:t>37</a:t>
            </a:fld>
            <a:endParaRPr lang="en-US"/>
          </a:p>
        </p:txBody>
      </p:sp>
    </p:spTree>
    <p:extLst>
      <p:ext uri="{BB962C8B-B14F-4D97-AF65-F5344CB8AC3E}">
        <p14:creationId xmlns:p14="http://schemas.microsoft.com/office/powerpoint/2010/main" val="625422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C4ABF-5795-4F16-B65B-5E48BFC5441B}" type="slidenum">
              <a:rPr lang="en-US" smtClean="0"/>
              <a:t>3</a:t>
            </a:fld>
            <a:endParaRPr lang="en-US"/>
          </a:p>
        </p:txBody>
      </p:sp>
    </p:spTree>
    <p:extLst>
      <p:ext uri="{BB962C8B-B14F-4D97-AF65-F5344CB8AC3E}">
        <p14:creationId xmlns:p14="http://schemas.microsoft.com/office/powerpoint/2010/main" val="3069693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1C4ABF-5795-4F16-B65B-5E48BFC5441B}" type="slidenum">
              <a:rPr lang="en-US" smtClean="0"/>
              <a:t>40</a:t>
            </a:fld>
            <a:endParaRPr lang="en-US"/>
          </a:p>
        </p:txBody>
      </p:sp>
    </p:spTree>
    <p:extLst>
      <p:ext uri="{BB962C8B-B14F-4D97-AF65-F5344CB8AC3E}">
        <p14:creationId xmlns:p14="http://schemas.microsoft.com/office/powerpoint/2010/main" val="20403316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0DE6B-0472-0EF5-7A40-4C4B7A7857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5AA19A-3FA4-2B38-C01F-64AD293A5C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140563-C464-684C-CA29-1B2CA298E3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6356ED-7BA2-1B43-0DA9-6899982B2BA3}"/>
              </a:ext>
            </a:extLst>
          </p:cNvPr>
          <p:cNvSpPr>
            <a:spLocks noGrp="1"/>
          </p:cNvSpPr>
          <p:nvPr>
            <p:ph type="sldNum" sz="quarter" idx="5"/>
          </p:nvPr>
        </p:nvSpPr>
        <p:spPr/>
        <p:txBody>
          <a:bodyPr/>
          <a:lstStyle/>
          <a:p>
            <a:fld id="{121C4ABF-5795-4F16-B65B-5E48BFC5441B}" type="slidenum">
              <a:rPr lang="en-US" smtClean="0"/>
              <a:t>41</a:t>
            </a:fld>
            <a:endParaRPr lang="en-US"/>
          </a:p>
        </p:txBody>
      </p:sp>
    </p:spTree>
    <p:extLst>
      <p:ext uri="{BB962C8B-B14F-4D97-AF65-F5344CB8AC3E}">
        <p14:creationId xmlns:p14="http://schemas.microsoft.com/office/powerpoint/2010/main" val="19054132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C4ABF-5795-4F16-B65B-5E48BFC5441B}" type="slidenum">
              <a:rPr lang="en-US" smtClean="0"/>
              <a:t>42</a:t>
            </a:fld>
            <a:endParaRPr lang="en-US"/>
          </a:p>
        </p:txBody>
      </p:sp>
    </p:spTree>
    <p:extLst>
      <p:ext uri="{BB962C8B-B14F-4D97-AF65-F5344CB8AC3E}">
        <p14:creationId xmlns:p14="http://schemas.microsoft.com/office/powerpoint/2010/main" val="14181784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View in </a:t>
            </a:r>
            <a:r>
              <a:rPr lang="en-US" dirty="0" err="1"/>
              <a:t>pubmed</a:t>
            </a:r>
            <a:endParaRPr lang="en-US" dirty="0"/>
          </a:p>
        </p:txBody>
      </p:sp>
      <p:sp>
        <p:nvSpPr>
          <p:cNvPr id="4" name="Slide Number Placeholder 3"/>
          <p:cNvSpPr>
            <a:spLocks noGrp="1"/>
          </p:cNvSpPr>
          <p:nvPr>
            <p:ph type="sldNum" sz="quarter" idx="10"/>
          </p:nvPr>
        </p:nvSpPr>
        <p:spPr/>
        <p:txBody>
          <a:bodyPr/>
          <a:lstStyle/>
          <a:p>
            <a:fld id="{121C4ABF-5795-4F16-B65B-5E48BFC5441B}" type="slidenum">
              <a:rPr lang="en-US" smtClean="0"/>
              <a:t>43</a:t>
            </a:fld>
            <a:endParaRPr lang="en-US"/>
          </a:p>
        </p:txBody>
      </p:sp>
    </p:spTree>
    <p:extLst>
      <p:ext uri="{BB962C8B-B14F-4D97-AF65-F5344CB8AC3E}">
        <p14:creationId xmlns:p14="http://schemas.microsoft.com/office/powerpoint/2010/main" val="41153045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C4ABF-5795-4F16-B65B-5E48BFC5441B}" type="slidenum">
              <a:rPr lang="en-US" smtClean="0"/>
              <a:t>44</a:t>
            </a:fld>
            <a:endParaRPr lang="en-US"/>
          </a:p>
        </p:txBody>
      </p:sp>
    </p:spTree>
    <p:extLst>
      <p:ext uri="{BB962C8B-B14F-4D97-AF65-F5344CB8AC3E}">
        <p14:creationId xmlns:p14="http://schemas.microsoft.com/office/powerpoint/2010/main" val="41553695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C4ABF-5795-4F16-B65B-5E48BFC5441B}" type="slidenum">
              <a:rPr lang="en-US" smtClean="0"/>
              <a:t>45</a:t>
            </a:fld>
            <a:endParaRPr lang="en-US"/>
          </a:p>
        </p:txBody>
      </p:sp>
    </p:spTree>
    <p:extLst>
      <p:ext uri="{BB962C8B-B14F-4D97-AF65-F5344CB8AC3E}">
        <p14:creationId xmlns:p14="http://schemas.microsoft.com/office/powerpoint/2010/main" val="15447201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C4ABF-5795-4F16-B65B-5E48BFC5441B}" type="slidenum">
              <a:rPr lang="en-US" smtClean="0"/>
              <a:t>46</a:t>
            </a:fld>
            <a:endParaRPr lang="en-US"/>
          </a:p>
        </p:txBody>
      </p:sp>
    </p:spTree>
    <p:extLst>
      <p:ext uri="{BB962C8B-B14F-4D97-AF65-F5344CB8AC3E}">
        <p14:creationId xmlns:p14="http://schemas.microsoft.com/office/powerpoint/2010/main" val="7662817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C4ABF-5795-4F16-B65B-5E48BFC5441B}" type="slidenum">
              <a:rPr lang="en-US" smtClean="0"/>
              <a:t>50</a:t>
            </a:fld>
            <a:endParaRPr lang="en-US"/>
          </a:p>
        </p:txBody>
      </p:sp>
    </p:spTree>
    <p:extLst>
      <p:ext uri="{BB962C8B-B14F-4D97-AF65-F5344CB8AC3E}">
        <p14:creationId xmlns:p14="http://schemas.microsoft.com/office/powerpoint/2010/main" val="1266494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C4ABF-5795-4F16-B65B-5E48BFC5441B}" type="slidenum">
              <a:rPr lang="en-US" smtClean="0"/>
              <a:t>4</a:t>
            </a:fld>
            <a:endParaRPr lang="en-US"/>
          </a:p>
        </p:txBody>
      </p:sp>
    </p:spTree>
    <p:extLst>
      <p:ext uri="{BB962C8B-B14F-4D97-AF65-F5344CB8AC3E}">
        <p14:creationId xmlns:p14="http://schemas.microsoft.com/office/powerpoint/2010/main" val="2000256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C4ABF-5795-4F16-B65B-5E48BFC5441B}" type="slidenum">
              <a:rPr lang="en-US" smtClean="0"/>
              <a:t>5</a:t>
            </a:fld>
            <a:endParaRPr lang="en-US"/>
          </a:p>
        </p:txBody>
      </p:sp>
    </p:spTree>
    <p:extLst>
      <p:ext uri="{BB962C8B-B14F-4D97-AF65-F5344CB8AC3E}">
        <p14:creationId xmlns:p14="http://schemas.microsoft.com/office/powerpoint/2010/main" val="2603775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C4ABF-5795-4F16-B65B-5E48BFC5441B}" type="slidenum">
              <a:rPr lang="en-US" smtClean="0"/>
              <a:t>6</a:t>
            </a:fld>
            <a:endParaRPr lang="en-US"/>
          </a:p>
        </p:txBody>
      </p:sp>
    </p:spTree>
    <p:extLst>
      <p:ext uri="{BB962C8B-B14F-4D97-AF65-F5344CB8AC3E}">
        <p14:creationId xmlns:p14="http://schemas.microsoft.com/office/powerpoint/2010/main" val="3532771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C4ABF-5795-4F16-B65B-5E48BFC5441B}" type="slidenum">
              <a:rPr lang="en-US" smtClean="0"/>
              <a:t>7</a:t>
            </a:fld>
            <a:endParaRPr lang="en-US"/>
          </a:p>
        </p:txBody>
      </p:sp>
    </p:spTree>
    <p:extLst>
      <p:ext uri="{BB962C8B-B14F-4D97-AF65-F5344CB8AC3E}">
        <p14:creationId xmlns:p14="http://schemas.microsoft.com/office/powerpoint/2010/main" val="1513813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C4ABF-5795-4F16-B65B-5E48BFC5441B}" type="slidenum">
              <a:rPr lang="en-US" smtClean="0"/>
              <a:t>8</a:t>
            </a:fld>
            <a:endParaRPr lang="en-US"/>
          </a:p>
        </p:txBody>
      </p:sp>
    </p:spTree>
    <p:extLst>
      <p:ext uri="{BB962C8B-B14F-4D97-AF65-F5344CB8AC3E}">
        <p14:creationId xmlns:p14="http://schemas.microsoft.com/office/powerpoint/2010/main" val="3255946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C4ABF-5795-4F16-B65B-5E48BFC5441B}" type="slidenum">
              <a:rPr lang="en-US" smtClean="0"/>
              <a:t>9</a:t>
            </a:fld>
            <a:endParaRPr lang="en-US"/>
          </a:p>
        </p:txBody>
      </p:sp>
    </p:spTree>
    <p:extLst>
      <p:ext uri="{BB962C8B-B14F-4D97-AF65-F5344CB8AC3E}">
        <p14:creationId xmlns:p14="http://schemas.microsoft.com/office/powerpoint/2010/main" val="30014055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16" name="Picture 15" descr="A picture containing icon&#10;&#10;Description automatically generated">
            <a:extLst>
              <a:ext uri="{FF2B5EF4-FFF2-40B4-BE49-F238E27FC236}">
                <a16:creationId xmlns:a16="http://schemas.microsoft.com/office/drawing/2014/main" id="{3FFBD721-E09C-1B42-BD70-58DEAD59E85C}"/>
              </a:ext>
            </a:extLst>
          </p:cNvPr>
          <p:cNvPicPr>
            <a:picLocks noChangeAspect="1"/>
          </p:cNvPicPr>
          <p:nvPr userDrawn="1"/>
        </p:nvPicPr>
        <p:blipFill>
          <a:blip r:embed="rId2">
            <a:alphaModFix amt="2000"/>
            <a:extLst>
              <a:ext uri="{28A0092B-C50C-407E-A947-70E740481C1C}">
                <a14:useLocalDpi xmlns:a14="http://schemas.microsoft.com/office/drawing/2010/main" val="0"/>
              </a:ext>
            </a:extLst>
          </a:blip>
          <a:stretch>
            <a:fillRect/>
          </a:stretch>
        </p:blipFill>
        <p:spPr>
          <a:xfrm>
            <a:off x="-1638301" y="-152400"/>
            <a:ext cx="13868401" cy="10261687"/>
          </a:xfrm>
          <a:prstGeom prst="rect">
            <a:avLst/>
          </a:prstGeom>
        </p:spPr>
      </p:pic>
      <p:pic>
        <p:nvPicPr>
          <p:cNvPr id="12" name="Picture 11">
            <a:extLst>
              <a:ext uri="{FF2B5EF4-FFF2-40B4-BE49-F238E27FC236}">
                <a16:creationId xmlns:a16="http://schemas.microsoft.com/office/drawing/2014/main" id="{CEA17521-244B-804E-88BB-0E245D427BD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38600" y="667900"/>
            <a:ext cx="3465195" cy="1029266"/>
          </a:xfrm>
          <a:prstGeom prst="rect">
            <a:avLst/>
          </a:prstGeom>
        </p:spPr>
      </p:pic>
      <p:pic>
        <p:nvPicPr>
          <p:cNvPr id="18" name="Graphic 17">
            <a:extLst>
              <a:ext uri="{FF2B5EF4-FFF2-40B4-BE49-F238E27FC236}">
                <a16:creationId xmlns:a16="http://schemas.microsoft.com/office/drawing/2014/main" id="{DA80E093-07C8-9A41-947C-4D3955A50E9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14650" y="5614500"/>
            <a:ext cx="6362700" cy="791802"/>
          </a:xfrm>
          <a:prstGeom prst="rect">
            <a:avLst/>
          </a:prstGeom>
        </p:spPr>
      </p:pic>
      <p:sp>
        <p:nvSpPr>
          <p:cNvPr id="19" name="TextBox 18">
            <a:extLst>
              <a:ext uri="{FF2B5EF4-FFF2-40B4-BE49-F238E27FC236}">
                <a16:creationId xmlns:a16="http://schemas.microsoft.com/office/drawing/2014/main" id="{EF8C0F03-C040-C141-BA57-C703654EB883}"/>
              </a:ext>
            </a:extLst>
          </p:cNvPr>
          <p:cNvSpPr txBox="1"/>
          <p:nvPr userDrawn="1"/>
        </p:nvSpPr>
        <p:spPr>
          <a:xfrm>
            <a:off x="1981200" y="2743200"/>
            <a:ext cx="8229600" cy="646331"/>
          </a:xfrm>
          <a:prstGeom prst="rect">
            <a:avLst/>
          </a:prstGeom>
          <a:noFill/>
        </p:spPr>
        <p:txBody>
          <a:bodyPr wrap="square" rtlCol="0" anchor="t" anchorCtr="0">
            <a:spAutoFit/>
          </a:bodyPr>
          <a:lstStyle/>
          <a:p>
            <a:pPr algn="ctr"/>
            <a:r>
              <a:rPr lang="en-US" sz="3600" dirty="0"/>
              <a:t>Presentation Title Goes Here</a:t>
            </a:r>
          </a:p>
        </p:txBody>
      </p:sp>
      <p:sp>
        <p:nvSpPr>
          <p:cNvPr id="20" name="TextBox 19">
            <a:extLst>
              <a:ext uri="{FF2B5EF4-FFF2-40B4-BE49-F238E27FC236}">
                <a16:creationId xmlns:a16="http://schemas.microsoft.com/office/drawing/2014/main" id="{0276D8F8-CDB1-0A43-91C2-E8B5D347B935}"/>
              </a:ext>
            </a:extLst>
          </p:cNvPr>
          <p:cNvSpPr txBox="1"/>
          <p:nvPr userDrawn="1"/>
        </p:nvSpPr>
        <p:spPr>
          <a:xfrm>
            <a:off x="1981200" y="3432937"/>
            <a:ext cx="8229600" cy="461665"/>
          </a:xfrm>
          <a:prstGeom prst="rect">
            <a:avLst/>
          </a:prstGeom>
          <a:noFill/>
        </p:spPr>
        <p:txBody>
          <a:bodyPr wrap="square"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65000"/>
                  </a:schemeClr>
                </a:solidFill>
              </a:rPr>
              <a:t>Subtitle Goes Here</a:t>
            </a:r>
          </a:p>
        </p:txBody>
      </p:sp>
    </p:spTree>
    <p:extLst>
      <p:ext uri="{BB962C8B-B14F-4D97-AF65-F5344CB8AC3E}">
        <p14:creationId xmlns:p14="http://schemas.microsoft.com/office/powerpoint/2010/main" val="1877847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p:nvSpPr>
        <p:spPr>
          <a:xfrm>
            <a:off x="0" y="4715"/>
            <a:ext cx="12199368" cy="1117503"/>
          </a:xfrm>
          <a:prstGeom prst="rect">
            <a:avLst/>
          </a:prstGeom>
          <a:solidFill>
            <a:srgbClr val="5DBDF9"/>
          </a:solidFill>
          <a:ln w="0" cap="flat" cmpd="sng" algn="ctr">
            <a:noFill/>
            <a:prstDash val="solid"/>
            <a:round/>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dirty="0">
              <a:latin typeface="Arial"/>
            </a:endParaRPr>
          </a:p>
        </p:txBody>
      </p:sp>
      <p:sp>
        <p:nvSpPr>
          <p:cNvPr id="2" name="Title 1"/>
          <p:cNvSpPr>
            <a:spLocks noGrp="1"/>
          </p:cNvSpPr>
          <p:nvPr>
            <p:ph type="ctrTitle"/>
          </p:nvPr>
        </p:nvSpPr>
        <p:spPr>
          <a:xfrm>
            <a:off x="914400" y="2130426"/>
            <a:ext cx="103632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Text Placeholder 12"/>
          <p:cNvSpPr>
            <a:spLocks noGrp="1"/>
          </p:cNvSpPr>
          <p:nvPr>
            <p:ph type="body" sz="quarter" idx="10"/>
          </p:nvPr>
        </p:nvSpPr>
        <p:spPr>
          <a:xfrm>
            <a:off x="349320" y="273220"/>
            <a:ext cx="7416800" cy="685800"/>
          </a:xfrm>
        </p:spPr>
        <p:txBody>
          <a:bodyPr/>
          <a:lstStyle>
            <a:lvl1pPr>
              <a:buNone/>
              <a:defRPr baseline="0">
                <a:solidFill>
                  <a:schemeClr val="bg1"/>
                </a:solidFill>
                <a:latin typeface="Arial" pitchFamily="34" charset="0"/>
              </a:defRPr>
            </a:lvl1pPr>
          </a:lstStyle>
          <a:p>
            <a:pPr lvl="0"/>
            <a:endParaRPr lang="en-US" dirty="0"/>
          </a:p>
        </p:txBody>
      </p:sp>
      <p:pic>
        <p:nvPicPr>
          <p:cNvPr id="18" name="Picture 17" descr="A picture containing drawing&#10;&#10;Description automatically generated">
            <a:extLst>
              <a:ext uri="{FF2B5EF4-FFF2-40B4-BE49-F238E27FC236}">
                <a16:creationId xmlns:a16="http://schemas.microsoft.com/office/drawing/2014/main" id="{EFD35227-8307-1147-8271-02C672E4ABD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36590" y="228600"/>
            <a:ext cx="2006090" cy="507101"/>
          </a:xfrm>
          <a:prstGeom prst="rect">
            <a:avLst/>
          </a:prstGeom>
        </p:spPr>
      </p:pic>
      <p:pic>
        <p:nvPicPr>
          <p:cNvPr id="24" name="Picture 23" descr="A picture containing icon&#10;&#10;Description automatically generated">
            <a:extLst>
              <a:ext uri="{FF2B5EF4-FFF2-40B4-BE49-F238E27FC236}">
                <a16:creationId xmlns:a16="http://schemas.microsoft.com/office/drawing/2014/main" id="{9F79343A-D32B-054E-9E03-49788A360F04}"/>
              </a:ext>
            </a:extLst>
          </p:cNvPr>
          <p:cNvPicPr>
            <a:picLocks noChangeAspect="1"/>
          </p:cNvPicPr>
          <p:nvPr userDrawn="1"/>
        </p:nvPicPr>
        <p:blipFill>
          <a:blip r:embed="rId3">
            <a:alphaModFix amt="3000"/>
            <a:extLst>
              <a:ext uri="{28A0092B-C50C-407E-A947-70E740481C1C}">
                <a14:useLocalDpi xmlns:a14="http://schemas.microsoft.com/office/drawing/2010/main" val="0"/>
              </a:ext>
            </a:extLst>
          </a:blip>
          <a:stretch>
            <a:fillRect/>
          </a:stretch>
        </p:blipFill>
        <p:spPr>
          <a:xfrm>
            <a:off x="2438400" y="1752600"/>
            <a:ext cx="6324600" cy="4679780"/>
          </a:xfrm>
          <a:prstGeom prst="rect">
            <a:avLst/>
          </a:prstGeom>
        </p:spPr>
      </p:pic>
      <p:sp>
        <p:nvSpPr>
          <p:cNvPr id="10" name="Rectangle 9">
            <a:extLst>
              <a:ext uri="{FF2B5EF4-FFF2-40B4-BE49-F238E27FC236}">
                <a16:creationId xmlns:a16="http://schemas.microsoft.com/office/drawing/2014/main" id="{BC7FCB90-F45A-1948-9B14-406E7EEA4D5D}"/>
              </a:ext>
            </a:extLst>
          </p:cNvPr>
          <p:cNvSpPr/>
          <p:nvPr userDrawn="1"/>
        </p:nvSpPr>
        <p:spPr>
          <a:xfrm>
            <a:off x="0" y="1090523"/>
            <a:ext cx="12192000" cy="137001"/>
          </a:xfrm>
          <a:prstGeom prst="rect">
            <a:avLst/>
          </a:prstGeom>
          <a:solidFill>
            <a:srgbClr val="2BBCAD"/>
          </a:solidFill>
          <a:ln w="0">
            <a:solidFill>
              <a:srgbClr val="008FD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2672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18">
            <a:extLst>
              <a:ext uri="{FF2B5EF4-FFF2-40B4-BE49-F238E27FC236}">
                <a16:creationId xmlns:a16="http://schemas.microsoft.com/office/drawing/2014/main" id="{83F04B84-C990-B549-8BD0-F924525E8BA6}"/>
              </a:ext>
            </a:extLst>
          </p:cNvPr>
          <p:cNvSpPr/>
          <p:nvPr userDrawn="1"/>
        </p:nvSpPr>
        <p:spPr>
          <a:xfrm>
            <a:off x="0" y="4715"/>
            <a:ext cx="12199368" cy="1062083"/>
          </a:xfrm>
          <a:prstGeom prst="rect">
            <a:avLst/>
          </a:prstGeom>
          <a:solidFill>
            <a:srgbClr val="5DBDF9"/>
          </a:solidFill>
          <a:ln w="0" cap="flat" cmpd="sng" algn="ctr">
            <a:noFill/>
            <a:prstDash val="solid"/>
            <a:round/>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dirty="0">
              <a:latin typeface="Arial"/>
            </a:endParaRPr>
          </a:p>
        </p:txBody>
      </p:sp>
      <p:sp>
        <p:nvSpPr>
          <p:cNvPr id="21" name="Text Placeholder 12">
            <a:extLst>
              <a:ext uri="{FF2B5EF4-FFF2-40B4-BE49-F238E27FC236}">
                <a16:creationId xmlns:a16="http://schemas.microsoft.com/office/drawing/2014/main" id="{2DD9C55F-31F4-9941-8250-4464171F005F}"/>
              </a:ext>
            </a:extLst>
          </p:cNvPr>
          <p:cNvSpPr>
            <a:spLocks noGrp="1"/>
          </p:cNvSpPr>
          <p:nvPr>
            <p:ph type="body" sz="quarter" idx="10"/>
          </p:nvPr>
        </p:nvSpPr>
        <p:spPr>
          <a:xfrm>
            <a:off x="349320" y="273220"/>
            <a:ext cx="7416800" cy="685800"/>
          </a:xfrm>
        </p:spPr>
        <p:txBody>
          <a:bodyPr/>
          <a:lstStyle>
            <a:lvl1pPr>
              <a:buNone/>
              <a:defRPr baseline="0">
                <a:solidFill>
                  <a:schemeClr val="bg1"/>
                </a:solidFill>
                <a:latin typeface="Arial" pitchFamily="34" charset="0"/>
              </a:defRPr>
            </a:lvl1pPr>
          </a:lstStyle>
          <a:p>
            <a:pPr lvl="0"/>
            <a:endParaRPr lang="en-US" dirty="0"/>
          </a:p>
        </p:txBody>
      </p:sp>
      <p:pic>
        <p:nvPicPr>
          <p:cNvPr id="22" name="Picture 21" descr="A picture containing drawing&#10;&#10;Description automatically generated">
            <a:extLst>
              <a:ext uri="{FF2B5EF4-FFF2-40B4-BE49-F238E27FC236}">
                <a16:creationId xmlns:a16="http://schemas.microsoft.com/office/drawing/2014/main" id="{CDFA029C-35AC-864B-B21D-17F3EFE4F1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36590" y="228600"/>
            <a:ext cx="2006090" cy="507101"/>
          </a:xfrm>
          <a:prstGeom prst="rect">
            <a:avLst/>
          </a:prstGeom>
        </p:spPr>
      </p:pic>
      <p:pic>
        <p:nvPicPr>
          <p:cNvPr id="23" name="Picture 22" descr="A picture containing icon&#10;&#10;Description automatically generated">
            <a:extLst>
              <a:ext uri="{FF2B5EF4-FFF2-40B4-BE49-F238E27FC236}">
                <a16:creationId xmlns:a16="http://schemas.microsoft.com/office/drawing/2014/main" id="{875C1C5C-A919-7F41-996C-AB9D282E940A}"/>
              </a:ext>
            </a:extLst>
          </p:cNvPr>
          <p:cNvPicPr>
            <a:picLocks noChangeAspect="1"/>
          </p:cNvPicPr>
          <p:nvPr userDrawn="1"/>
        </p:nvPicPr>
        <p:blipFill>
          <a:blip r:embed="rId3">
            <a:alphaModFix amt="3000"/>
            <a:extLst>
              <a:ext uri="{28A0092B-C50C-407E-A947-70E740481C1C}">
                <a14:useLocalDpi xmlns:a14="http://schemas.microsoft.com/office/drawing/2010/main" val="0"/>
              </a:ext>
            </a:extLst>
          </a:blip>
          <a:stretch>
            <a:fillRect/>
          </a:stretch>
        </p:blipFill>
        <p:spPr>
          <a:xfrm>
            <a:off x="2438400" y="1752600"/>
            <a:ext cx="6324600" cy="4679780"/>
          </a:xfrm>
          <a:prstGeom prst="rect">
            <a:avLst/>
          </a:prstGeom>
        </p:spPr>
      </p:pic>
      <p:sp>
        <p:nvSpPr>
          <p:cNvPr id="11" name="Rectangle 10">
            <a:extLst>
              <a:ext uri="{FF2B5EF4-FFF2-40B4-BE49-F238E27FC236}">
                <a16:creationId xmlns:a16="http://schemas.microsoft.com/office/drawing/2014/main" id="{BC7FCB90-F45A-1948-9B14-406E7EEA4D5D}"/>
              </a:ext>
            </a:extLst>
          </p:cNvPr>
          <p:cNvSpPr/>
          <p:nvPr userDrawn="1"/>
        </p:nvSpPr>
        <p:spPr>
          <a:xfrm>
            <a:off x="0" y="1066800"/>
            <a:ext cx="12192000" cy="137001"/>
          </a:xfrm>
          <a:prstGeom prst="rect">
            <a:avLst/>
          </a:prstGeom>
          <a:solidFill>
            <a:srgbClr val="2BBCAD"/>
          </a:solidFill>
          <a:ln w="0">
            <a:solidFill>
              <a:srgbClr val="008FD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3" name="Rectangle 12">
            <a:extLst>
              <a:ext uri="{FF2B5EF4-FFF2-40B4-BE49-F238E27FC236}">
                <a16:creationId xmlns:a16="http://schemas.microsoft.com/office/drawing/2014/main" id="{D3FC9459-892E-0D45-AAB5-3A99F5AFFC26}"/>
              </a:ext>
            </a:extLst>
          </p:cNvPr>
          <p:cNvSpPr/>
          <p:nvPr/>
        </p:nvSpPr>
        <p:spPr>
          <a:xfrm>
            <a:off x="0" y="-16066"/>
            <a:ext cx="12199368" cy="1062085"/>
          </a:xfrm>
          <a:prstGeom prst="rect">
            <a:avLst/>
          </a:prstGeom>
          <a:solidFill>
            <a:srgbClr val="5DBDF9"/>
          </a:solidFill>
          <a:ln w="0" cap="flat" cmpd="sng" algn="ctr">
            <a:noFill/>
            <a:prstDash val="solid"/>
            <a:round/>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dirty="0">
              <a:latin typeface="Arial"/>
            </a:endParaRPr>
          </a:p>
        </p:txBody>
      </p:sp>
      <p:sp>
        <p:nvSpPr>
          <p:cNvPr id="15" name="Text Placeholder 12">
            <a:extLst>
              <a:ext uri="{FF2B5EF4-FFF2-40B4-BE49-F238E27FC236}">
                <a16:creationId xmlns:a16="http://schemas.microsoft.com/office/drawing/2014/main" id="{7D8BB1D5-5B35-F048-BEAE-C22A197B2561}"/>
              </a:ext>
            </a:extLst>
          </p:cNvPr>
          <p:cNvSpPr>
            <a:spLocks noGrp="1"/>
          </p:cNvSpPr>
          <p:nvPr>
            <p:ph type="body" sz="quarter" idx="10"/>
          </p:nvPr>
        </p:nvSpPr>
        <p:spPr>
          <a:xfrm>
            <a:off x="349320" y="273220"/>
            <a:ext cx="7416800" cy="685800"/>
          </a:xfrm>
        </p:spPr>
        <p:txBody>
          <a:bodyPr/>
          <a:lstStyle>
            <a:lvl1pPr>
              <a:buNone/>
              <a:defRPr baseline="0">
                <a:solidFill>
                  <a:schemeClr val="bg1"/>
                </a:solidFill>
                <a:latin typeface="Arial" pitchFamily="34" charset="0"/>
              </a:defRPr>
            </a:lvl1pPr>
          </a:lstStyle>
          <a:p>
            <a:pPr lvl="0"/>
            <a:endParaRPr lang="en-US" dirty="0"/>
          </a:p>
        </p:txBody>
      </p:sp>
      <p:pic>
        <p:nvPicPr>
          <p:cNvPr id="16" name="Picture 15" descr="A picture containing drawing&#10;&#10;Description automatically generated">
            <a:extLst>
              <a:ext uri="{FF2B5EF4-FFF2-40B4-BE49-F238E27FC236}">
                <a16:creationId xmlns:a16="http://schemas.microsoft.com/office/drawing/2014/main" id="{E1EA110C-D906-5348-8D64-6DDAFC4ADC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36590" y="228600"/>
            <a:ext cx="2006090" cy="507101"/>
          </a:xfrm>
          <a:prstGeom prst="rect">
            <a:avLst/>
          </a:prstGeom>
        </p:spPr>
      </p:pic>
      <p:pic>
        <p:nvPicPr>
          <p:cNvPr id="17" name="Picture 16" descr="A picture containing icon&#10;&#10;Description automatically generated">
            <a:extLst>
              <a:ext uri="{FF2B5EF4-FFF2-40B4-BE49-F238E27FC236}">
                <a16:creationId xmlns:a16="http://schemas.microsoft.com/office/drawing/2014/main" id="{8AB5F8A3-62B1-C14B-9435-69C3882F76ED}"/>
              </a:ext>
            </a:extLst>
          </p:cNvPr>
          <p:cNvPicPr>
            <a:picLocks noChangeAspect="1"/>
          </p:cNvPicPr>
          <p:nvPr userDrawn="1"/>
        </p:nvPicPr>
        <p:blipFill>
          <a:blip r:embed="rId3">
            <a:alphaModFix amt="3000"/>
            <a:extLst>
              <a:ext uri="{28A0092B-C50C-407E-A947-70E740481C1C}">
                <a14:useLocalDpi xmlns:a14="http://schemas.microsoft.com/office/drawing/2010/main" val="0"/>
              </a:ext>
            </a:extLst>
          </a:blip>
          <a:stretch>
            <a:fillRect/>
          </a:stretch>
        </p:blipFill>
        <p:spPr>
          <a:xfrm>
            <a:off x="2438400" y="1752600"/>
            <a:ext cx="6324600" cy="4679780"/>
          </a:xfrm>
          <a:prstGeom prst="rect">
            <a:avLst/>
          </a:prstGeom>
        </p:spPr>
      </p:pic>
      <p:sp>
        <p:nvSpPr>
          <p:cNvPr id="12" name="Rectangle 11">
            <a:extLst>
              <a:ext uri="{FF2B5EF4-FFF2-40B4-BE49-F238E27FC236}">
                <a16:creationId xmlns:a16="http://schemas.microsoft.com/office/drawing/2014/main" id="{BC7FCB90-F45A-1948-9B14-406E7EEA4D5D}"/>
              </a:ext>
            </a:extLst>
          </p:cNvPr>
          <p:cNvSpPr/>
          <p:nvPr userDrawn="1"/>
        </p:nvSpPr>
        <p:spPr>
          <a:xfrm>
            <a:off x="0" y="990600"/>
            <a:ext cx="12192000" cy="137001"/>
          </a:xfrm>
          <a:prstGeom prst="rect">
            <a:avLst/>
          </a:prstGeom>
          <a:solidFill>
            <a:srgbClr val="2BBCAD"/>
          </a:solidFill>
          <a:ln w="0">
            <a:solidFill>
              <a:srgbClr val="008FD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181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a:extLst>
              <a:ext uri="{FF2B5EF4-FFF2-40B4-BE49-F238E27FC236}">
                <a16:creationId xmlns:a16="http://schemas.microsoft.com/office/drawing/2014/main" id="{3F7F7DC5-9000-624B-AF45-1566FFAEC443}"/>
              </a:ext>
            </a:extLst>
          </p:cNvPr>
          <p:cNvSpPr/>
          <p:nvPr/>
        </p:nvSpPr>
        <p:spPr>
          <a:xfrm>
            <a:off x="0" y="4715"/>
            <a:ext cx="12199368" cy="1062085"/>
          </a:xfrm>
          <a:prstGeom prst="rect">
            <a:avLst/>
          </a:prstGeom>
          <a:solidFill>
            <a:srgbClr val="5DBDF9"/>
          </a:solidFill>
          <a:ln w="0" cap="flat" cmpd="sng" algn="ctr">
            <a:noFill/>
            <a:prstDash val="solid"/>
            <a:round/>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dirty="0">
              <a:latin typeface="Arial"/>
            </a:endParaRPr>
          </a:p>
        </p:txBody>
      </p:sp>
      <p:sp>
        <p:nvSpPr>
          <p:cNvPr id="17" name="Text Placeholder 12">
            <a:extLst>
              <a:ext uri="{FF2B5EF4-FFF2-40B4-BE49-F238E27FC236}">
                <a16:creationId xmlns:a16="http://schemas.microsoft.com/office/drawing/2014/main" id="{ABDA7C36-C02B-F245-B328-6F6641E25D56}"/>
              </a:ext>
            </a:extLst>
          </p:cNvPr>
          <p:cNvSpPr>
            <a:spLocks noGrp="1"/>
          </p:cNvSpPr>
          <p:nvPr>
            <p:ph type="body" sz="quarter" idx="10"/>
          </p:nvPr>
        </p:nvSpPr>
        <p:spPr>
          <a:xfrm>
            <a:off x="349320" y="273220"/>
            <a:ext cx="7416800" cy="685800"/>
          </a:xfrm>
        </p:spPr>
        <p:txBody>
          <a:bodyPr/>
          <a:lstStyle>
            <a:lvl1pPr>
              <a:buNone/>
              <a:defRPr baseline="0">
                <a:solidFill>
                  <a:schemeClr val="bg1"/>
                </a:solidFill>
                <a:latin typeface="Arial" pitchFamily="34" charset="0"/>
              </a:defRPr>
            </a:lvl1pPr>
          </a:lstStyle>
          <a:p>
            <a:pPr lvl="0"/>
            <a:endParaRPr lang="en-US" dirty="0"/>
          </a:p>
        </p:txBody>
      </p:sp>
      <p:pic>
        <p:nvPicPr>
          <p:cNvPr id="18" name="Picture 17" descr="A picture containing drawing&#10;&#10;Description automatically generated">
            <a:extLst>
              <a:ext uri="{FF2B5EF4-FFF2-40B4-BE49-F238E27FC236}">
                <a16:creationId xmlns:a16="http://schemas.microsoft.com/office/drawing/2014/main" id="{C06160A0-F868-DA45-920E-EF630C8ADE6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36590" y="228600"/>
            <a:ext cx="2006090" cy="507101"/>
          </a:xfrm>
          <a:prstGeom prst="rect">
            <a:avLst/>
          </a:prstGeom>
        </p:spPr>
      </p:pic>
      <p:pic>
        <p:nvPicPr>
          <p:cNvPr id="19" name="Picture 18" descr="A picture containing icon&#10;&#10;Description automatically generated">
            <a:extLst>
              <a:ext uri="{FF2B5EF4-FFF2-40B4-BE49-F238E27FC236}">
                <a16:creationId xmlns:a16="http://schemas.microsoft.com/office/drawing/2014/main" id="{7A4B9B94-6CEE-D040-A090-B83283F5BA4F}"/>
              </a:ext>
            </a:extLst>
          </p:cNvPr>
          <p:cNvPicPr>
            <a:picLocks noChangeAspect="1"/>
          </p:cNvPicPr>
          <p:nvPr userDrawn="1"/>
        </p:nvPicPr>
        <p:blipFill>
          <a:blip r:embed="rId3">
            <a:alphaModFix amt="3000"/>
            <a:extLst>
              <a:ext uri="{28A0092B-C50C-407E-A947-70E740481C1C}">
                <a14:useLocalDpi xmlns:a14="http://schemas.microsoft.com/office/drawing/2010/main" val="0"/>
              </a:ext>
            </a:extLst>
          </a:blip>
          <a:stretch>
            <a:fillRect/>
          </a:stretch>
        </p:blipFill>
        <p:spPr>
          <a:xfrm>
            <a:off x="2438400" y="1752600"/>
            <a:ext cx="6324600" cy="4679780"/>
          </a:xfrm>
          <a:prstGeom prst="rect">
            <a:avLst/>
          </a:prstGeom>
        </p:spPr>
      </p:pic>
      <p:sp>
        <p:nvSpPr>
          <p:cNvPr id="12" name="Rectangle 11">
            <a:extLst>
              <a:ext uri="{FF2B5EF4-FFF2-40B4-BE49-F238E27FC236}">
                <a16:creationId xmlns:a16="http://schemas.microsoft.com/office/drawing/2014/main" id="{BC7FCB90-F45A-1948-9B14-406E7EEA4D5D}"/>
              </a:ext>
            </a:extLst>
          </p:cNvPr>
          <p:cNvSpPr/>
          <p:nvPr userDrawn="1"/>
        </p:nvSpPr>
        <p:spPr>
          <a:xfrm>
            <a:off x="0" y="1066800"/>
            <a:ext cx="12192000" cy="137001"/>
          </a:xfrm>
          <a:prstGeom prst="rect">
            <a:avLst/>
          </a:prstGeom>
          <a:solidFill>
            <a:srgbClr val="2BBCAD"/>
          </a:solidFill>
          <a:ln w="0">
            <a:solidFill>
              <a:srgbClr val="008FD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6"/>
            <a:ext cx="5386917"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B0ADAC47-B310-AF46-8F0F-DFFA189EE4AD}"/>
              </a:ext>
            </a:extLst>
          </p:cNvPr>
          <p:cNvSpPr/>
          <p:nvPr userDrawn="1"/>
        </p:nvSpPr>
        <p:spPr>
          <a:xfrm>
            <a:off x="0" y="4715"/>
            <a:ext cx="12199368" cy="1062083"/>
          </a:xfrm>
          <a:prstGeom prst="rect">
            <a:avLst/>
          </a:prstGeom>
          <a:solidFill>
            <a:srgbClr val="5DBDF9"/>
          </a:solidFill>
          <a:ln w="0" cap="flat" cmpd="sng" algn="ctr">
            <a:noFill/>
            <a:prstDash val="solid"/>
            <a:round/>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dirty="0">
              <a:latin typeface="Arial"/>
            </a:endParaRPr>
          </a:p>
        </p:txBody>
      </p:sp>
      <p:sp>
        <p:nvSpPr>
          <p:cNvPr id="17" name="Text Placeholder 12">
            <a:extLst>
              <a:ext uri="{FF2B5EF4-FFF2-40B4-BE49-F238E27FC236}">
                <a16:creationId xmlns:a16="http://schemas.microsoft.com/office/drawing/2014/main" id="{226231B2-9C54-3B47-9697-22014F9E7588}"/>
              </a:ext>
            </a:extLst>
          </p:cNvPr>
          <p:cNvSpPr>
            <a:spLocks noGrp="1"/>
          </p:cNvSpPr>
          <p:nvPr>
            <p:ph type="body" sz="quarter" idx="10"/>
          </p:nvPr>
        </p:nvSpPr>
        <p:spPr>
          <a:xfrm>
            <a:off x="349320" y="273220"/>
            <a:ext cx="7416800" cy="685800"/>
          </a:xfrm>
        </p:spPr>
        <p:txBody>
          <a:bodyPr/>
          <a:lstStyle>
            <a:lvl1pPr>
              <a:buNone/>
              <a:defRPr baseline="0">
                <a:solidFill>
                  <a:schemeClr val="bg1"/>
                </a:solidFill>
                <a:latin typeface="Arial" pitchFamily="34" charset="0"/>
              </a:defRPr>
            </a:lvl1pPr>
          </a:lstStyle>
          <a:p>
            <a:pPr lvl="0"/>
            <a:endParaRPr lang="en-US" dirty="0"/>
          </a:p>
        </p:txBody>
      </p:sp>
      <p:pic>
        <p:nvPicPr>
          <p:cNvPr id="18" name="Picture 17" descr="A picture containing drawing&#10;&#10;Description automatically generated">
            <a:extLst>
              <a:ext uri="{FF2B5EF4-FFF2-40B4-BE49-F238E27FC236}">
                <a16:creationId xmlns:a16="http://schemas.microsoft.com/office/drawing/2014/main" id="{883DFA84-1837-A74F-96AD-0B0B24CCCA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36590" y="228600"/>
            <a:ext cx="2006090" cy="507101"/>
          </a:xfrm>
          <a:prstGeom prst="rect">
            <a:avLst/>
          </a:prstGeom>
        </p:spPr>
      </p:pic>
      <p:pic>
        <p:nvPicPr>
          <p:cNvPr id="19" name="Picture 18" descr="A picture containing icon&#10;&#10;Description automatically generated">
            <a:extLst>
              <a:ext uri="{FF2B5EF4-FFF2-40B4-BE49-F238E27FC236}">
                <a16:creationId xmlns:a16="http://schemas.microsoft.com/office/drawing/2014/main" id="{7AE82BF3-DAFC-B045-AA65-33100ECE45B7}"/>
              </a:ext>
            </a:extLst>
          </p:cNvPr>
          <p:cNvPicPr>
            <a:picLocks noChangeAspect="1"/>
          </p:cNvPicPr>
          <p:nvPr userDrawn="1"/>
        </p:nvPicPr>
        <p:blipFill>
          <a:blip r:embed="rId3">
            <a:alphaModFix amt="3000"/>
            <a:extLst>
              <a:ext uri="{28A0092B-C50C-407E-A947-70E740481C1C}">
                <a14:useLocalDpi xmlns:a14="http://schemas.microsoft.com/office/drawing/2010/main" val="0"/>
              </a:ext>
            </a:extLst>
          </a:blip>
          <a:stretch>
            <a:fillRect/>
          </a:stretch>
        </p:blipFill>
        <p:spPr>
          <a:xfrm>
            <a:off x="2438400" y="1752600"/>
            <a:ext cx="6324600" cy="4679780"/>
          </a:xfrm>
          <a:prstGeom prst="rect">
            <a:avLst/>
          </a:prstGeom>
        </p:spPr>
      </p:pic>
      <p:sp>
        <p:nvSpPr>
          <p:cNvPr id="13" name="Rectangle 12">
            <a:extLst>
              <a:ext uri="{FF2B5EF4-FFF2-40B4-BE49-F238E27FC236}">
                <a16:creationId xmlns:a16="http://schemas.microsoft.com/office/drawing/2014/main" id="{BC7FCB90-F45A-1948-9B14-406E7EEA4D5D}"/>
              </a:ext>
            </a:extLst>
          </p:cNvPr>
          <p:cNvSpPr/>
          <p:nvPr userDrawn="1"/>
        </p:nvSpPr>
        <p:spPr>
          <a:xfrm>
            <a:off x="0" y="1066800"/>
            <a:ext cx="12192000" cy="137001"/>
          </a:xfrm>
          <a:prstGeom prst="rect">
            <a:avLst/>
          </a:prstGeom>
          <a:solidFill>
            <a:srgbClr val="2BBCAD"/>
          </a:solidFill>
          <a:ln w="0">
            <a:solidFill>
              <a:srgbClr val="008FD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3EE63D7-B1F5-B341-8D7F-43679C07F350}"/>
              </a:ext>
            </a:extLst>
          </p:cNvPr>
          <p:cNvSpPr/>
          <p:nvPr userDrawn="1"/>
        </p:nvSpPr>
        <p:spPr>
          <a:xfrm>
            <a:off x="0" y="4715"/>
            <a:ext cx="12199368" cy="1062083"/>
          </a:xfrm>
          <a:prstGeom prst="rect">
            <a:avLst/>
          </a:prstGeom>
          <a:solidFill>
            <a:srgbClr val="5DBDF9"/>
          </a:solidFill>
          <a:ln w="0" cap="flat" cmpd="sng" algn="ctr">
            <a:noFill/>
            <a:prstDash val="solid"/>
            <a:round/>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dirty="0">
              <a:latin typeface="Arial"/>
            </a:endParaRPr>
          </a:p>
        </p:txBody>
      </p:sp>
      <p:sp>
        <p:nvSpPr>
          <p:cNvPr id="14" name="Text Placeholder 12">
            <a:extLst>
              <a:ext uri="{FF2B5EF4-FFF2-40B4-BE49-F238E27FC236}">
                <a16:creationId xmlns:a16="http://schemas.microsoft.com/office/drawing/2014/main" id="{D4105E97-5B27-6040-AA18-03C1EDE135FC}"/>
              </a:ext>
            </a:extLst>
          </p:cNvPr>
          <p:cNvSpPr>
            <a:spLocks noGrp="1"/>
          </p:cNvSpPr>
          <p:nvPr>
            <p:ph type="body" sz="quarter" idx="10"/>
          </p:nvPr>
        </p:nvSpPr>
        <p:spPr>
          <a:xfrm>
            <a:off x="349320" y="273220"/>
            <a:ext cx="7416800" cy="685800"/>
          </a:xfrm>
        </p:spPr>
        <p:txBody>
          <a:bodyPr/>
          <a:lstStyle>
            <a:lvl1pPr>
              <a:buNone/>
              <a:defRPr baseline="0">
                <a:solidFill>
                  <a:schemeClr val="bg1"/>
                </a:solidFill>
                <a:latin typeface="Arial" pitchFamily="34" charset="0"/>
              </a:defRPr>
            </a:lvl1pPr>
          </a:lstStyle>
          <a:p>
            <a:pPr lvl="0"/>
            <a:endParaRPr lang="en-US" dirty="0"/>
          </a:p>
        </p:txBody>
      </p:sp>
      <p:pic>
        <p:nvPicPr>
          <p:cNvPr id="15" name="Picture 14" descr="A picture containing drawing&#10;&#10;Description automatically generated">
            <a:extLst>
              <a:ext uri="{FF2B5EF4-FFF2-40B4-BE49-F238E27FC236}">
                <a16:creationId xmlns:a16="http://schemas.microsoft.com/office/drawing/2014/main" id="{B29EBD01-EB08-D643-BE0B-2620CDACC0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36590" y="228600"/>
            <a:ext cx="2006090" cy="507101"/>
          </a:xfrm>
          <a:prstGeom prst="rect">
            <a:avLst/>
          </a:prstGeom>
        </p:spPr>
      </p:pic>
      <p:pic>
        <p:nvPicPr>
          <p:cNvPr id="16" name="Picture 15" descr="A picture containing icon&#10;&#10;Description automatically generated">
            <a:extLst>
              <a:ext uri="{FF2B5EF4-FFF2-40B4-BE49-F238E27FC236}">
                <a16:creationId xmlns:a16="http://schemas.microsoft.com/office/drawing/2014/main" id="{3FFBD721-E09C-1B42-BD70-58DEAD59E85C}"/>
              </a:ext>
            </a:extLst>
          </p:cNvPr>
          <p:cNvPicPr>
            <a:picLocks noChangeAspect="1"/>
          </p:cNvPicPr>
          <p:nvPr userDrawn="1"/>
        </p:nvPicPr>
        <p:blipFill>
          <a:blip r:embed="rId3">
            <a:alphaModFix amt="3000"/>
            <a:extLst>
              <a:ext uri="{28A0092B-C50C-407E-A947-70E740481C1C}">
                <a14:useLocalDpi xmlns:a14="http://schemas.microsoft.com/office/drawing/2010/main" val="0"/>
              </a:ext>
            </a:extLst>
          </a:blip>
          <a:stretch>
            <a:fillRect/>
          </a:stretch>
        </p:blipFill>
        <p:spPr>
          <a:xfrm>
            <a:off x="2438400" y="1752600"/>
            <a:ext cx="6324600" cy="4679780"/>
          </a:xfrm>
          <a:prstGeom prst="rect">
            <a:avLst/>
          </a:prstGeom>
        </p:spPr>
      </p:pic>
      <p:sp>
        <p:nvSpPr>
          <p:cNvPr id="12" name="Rectangle 11">
            <a:extLst>
              <a:ext uri="{FF2B5EF4-FFF2-40B4-BE49-F238E27FC236}">
                <a16:creationId xmlns:a16="http://schemas.microsoft.com/office/drawing/2014/main" id="{BC7FCB90-F45A-1948-9B14-406E7EEA4D5D}"/>
              </a:ext>
            </a:extLst>
          </p:cNvPr>
          <p:cNvSpPr/>
          <p:nvPr userDrawn="1"/>
        </p:nvSpPr>
        <p:spPr>
          <a:xfrm>
            <a:off x="0" y="1066800"/>
            <a:ext cx="12192000" cy="137001"/>
          </a:xfrm>
          <a:prstGeom prst="rect">
            <a:avLst/>
          </a:prstGeom>
          <a:solidFill>
            <a:srgbClr val="2BBCAD"/>
          </a:solidFill>
          <a:ln w="0">
            <a:solidFill>
              <a:srgbClr val="008FD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2389717" y="1295400"/>
            <a:ext cx="7315200" cy="3432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Rectangle 14">
            <a:extLst>
              <a:ext uri="{FF2B5EF4-FFF2-40B4-BE49-F238E27FC236}">
                <a16:creationId xmlns:a16="http://schemas.microsoft.com/office/drawing/2014/main" id="{7B36DA64-5CA2-9346-A7B2-8A2AE31753A0}"/>
              </a:ext>
            </a:extLst>
          </p:cNvPr>
          <p:cNvSpPr/>
          <p:nvPr/>
        </p:nvSpPr>
        <p:spPr>
          <a:xfrm>
            <a:off x="0" y="4715"/>
            <a:ext cx="12199368" cy="1062085"/>
          </a:xfrm>
          <a:prstGeom prst="rect">
            <a:avLst/>
          </a:prstGeom>
          <a:solidFill>
            <a:srgbClr val="5DBDF9"/>
          </a:solidFill>
          <a:ln w="0" cap="flat" cmpd="sng" algn="ctr">
            <a:noFill/>
            <a:prstDash val="solid"/>
            <a:round/>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dirty="0">
              <a:latin typeface="Arial"/>
            </a:endParaRPr>
          </a:p>
        </p:txBody>
      </p:sp>
      <p:sp>
        <p:nvSpPr>
          <p:cNvPr id="17" name="Text Placeholder 12">
            <a:extLst>
              <a:ext uri="{FF2B5EF4-FFF2-40B4-BE49-F238E27FC236}">
                <a16:creationId xmlns:a16="http://schemas.microsoft.com/office/drawing/2014/main" id="{E02D4610-1E8F-514E-8D4A-685FDB78485C}"/>
              </a:ext>
            </a:extLst>
          </p:cNvPr>
          <p:cNvSpPr>
            <a:spLocks noGrp="1"/>
          </p:cNvSpPr>
          <p:nvPr>
            <p:ph type="body" sz="quarter" idx="10"/>
          </p:nvPr>
        </p:nvSpPr>
        <p:spPr>
          <a:xfrm>
            <a:off x="349320" y="273220"/>
            <a:ext cx="7416800" cy="685800"/>
          </a:xfrm>
        </p:spPr>
        <p:txBody>
          <a:bodyPr/>
          <a:lstStyle>
            <a:lvl1pPr>
              <a:buNone/>
              <a:defRPr baseline="0">
                <a:solidFill>
                  <a:schemeClr val="bg1"/>
                </a:solidFill>
                <a:latin typeface="Arial" pitchFamily="34" charset="0"/>
              </a:defRPr>
            </a:lvl1pPr>
          </a:lstStyle>
          <a:p>
            <a:pPr lvl="0"/>
            <a:endParaRPr lang="en-US" dirty="0"/>
          </a:p>
        </p:txBody>
      </p:sp>
      <p:pic>
        <p:nvPicPr>
          <p:cNvPr id="18" name="Picture 17" descr="A picture containing drawing&#10;&#10;Description automatically generated">
            <a:extLst>
              <a:ext uri="{FF2B5EF4-FFF2-40B4-BE49-F238E27FC236}">
                <a16:creationId xmlns:a16="http://schemas.microsoft.com/office/drawing/2014/main" id="{F2CFEEEE-AB3B-EA4E-A4E0-D4429B29233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36590" y="228600"/>
            <a:ext cx="2006090" cy="507101"/>
          </a:xfrm>
          <a:prstGeom prst="rect">
            <a:avLst/>
          </a:prstGeom>
        </p:spPr>
      </p:pic>
      <p:pic>
        <p:nvPicPr>
          <p:cNvPr id="19" name="Picture 18" descr="A picture containing icon&#10;&#10;Description automatically generated">
            <a:extLst>
              <a:ext uri="{FF2B5EF4-FFF2-40B4-BE49-F238E27FC236}">
                <a16:creationId xmlns:a16="http://schemas.microsoft.com/office/drawing/2014/main" id="{2DB2575B-5C1D-1C40-A919-5E8C74646967}"/>
              </a:ext>
            </a:extLst>
          </p:cNvPr>
          <p:cNvPicPr>
            <a:picLocks noChangeAspect="1"/>
          </p:cNvPicPr>
          <p:nvPr userDrawn="1"/>
        </p:nvPicPr>
        <p:blipFill>
          <a:blip r:embed="rId3">
            <a:alphaModFix amt="3000"/>
            <a:extLst>
              <a:ext uri="{28A0092B-C50C-407E-A947-70E740481C1C}">
                <a14:useLocalDpi xmlns:a14="http://schemas.microsoft.com/office/drawing/2010/main" val="0"/>
              </a:ext>
            </a:extLst>
          </a:blip>
          <a:stretch>
            <a:fillRect/>
          </a:stretch>
        </p:blipFill>
        <p:spPr>
          <a:xfrm>
            <a:off x="2438400" y="1752600"/>
            <a:ext cx="6324600" cy="4679780"/>
          </a:xfrm>
          <a:prstGeom prst="rect">
            <a:avLst/>
          </a:prstGeom>
        </p:spPr>
      </p:pic>
      <p:sp>
        <p:nvSpPr>
          <p:cNvPr id="12" name="Rectangle 11">
            <a:extLst>
              <a:ext uri="{FF2B5EF4-FFF2-40B4-BE49-F238E27FC236}">
                <a16:creationId xmlns:a16="http://schemas.microsoft.com/office/drawing/2014/main" id="{BC7FCB90-F45A-1948-9B14-406E7EEA4D5D}"/>
              </a:ext>
            </a:extLst>
          </p:cNvPr>
          <p:cNvSpPr/>
          <p:nvPr userDrawn="1"/>
        </p:nvSpPr>
        <p:spPr>
          <a:xfrm>
            <a:off x="0" y="1066800"/>
            <a:ext cx="12192000" cy="137001"/>
          </a:xfrm>
          <a:prstGeom prst="rect">
            <a:avLst/>
          </a:prstGeom>
          <a:solidFill>
            <a:srgbClr val="2BBCAD"/>
          </a:solidFill>
          <a:ln w="0">
            <a:solidFill>
              <a:srgbClr val="008FD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722712-8652-4BBC-851F-07B5DAED44C5}" type="datetimeFigureOut">
              <a:rPr lang="en-US" smtClean="0"/>
              <a:pPr/>
              <a:t>11/10/2025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3F2602-2A31-450E-8404-E5FA71EC593E}" type="slidenum">
              <a:rPr lang="en-US" smtClean="0"/>
              <a:pPr/>
              <a:t>‹#›</a:t>
            </a:fld>
            <a:endParaRPr lang="en-US"/>
          </a:p>
        </p:txBody>
      </p:sp>
      <p:pic>
        <p:nvPicPr>
          <p:cNvPr id="17" name="Picture 16" descr="A picture containing drawing&#10;&#10;Description automatically generated">
            <a:extLst>
              <a:ext uri="{FF2B5EF4-FFF2-40B4-BE49-F238E27FC236}">
                <a16:creationId xmlns:a16="http://schemas.microsoft.com/office/drawing/2014/main" id="{F8D28E4F-5163-5847-AA9D-96C18C5EC036}"/>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836590" y="228600"/>
            <a:ext cx="2006090" cy="507101"/>
          </a:xfrm>
          <a:prstGeom prst="rect">
            <a:avLst/>
          </a:prstGeom>
        </p:spPr>
      </p:pic>
    </p:spTree>
  </p:cSld>
  <p:clrMap bg1="lt1" tx1="dk1" bg2="lt2" tx2="dk2" accent1="accent1" accent2="accent2" accent3="accent3" accent4="accent4" accent5="accent5" accent6="accent6" hlink="hlink" folHlink="folHlink"/>
  <p:sldLayoutIdLst>
    <p:sldLayoutId id="2147483658" r:id="rId1"/>
    <p:sldLayoutId id="2147483649" r:id="rId2"/>
    <p:sldLayoutId id="2147483650" r:id="rId3"/>
    <p:sldLayoutId id="2147483651" r:id="rId4"/>
    <p:sldLayoutId id="2147483652" r:id="rId5"/>
    <p:sldLayoutId id="2147483653" r:id="rId6"/>
    <p:sldLayoutId id="2147483654" r:id="rId7"/>
    <p:sldLayoutId id="2147483657"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grants.nih.gov/grants/policy/nihgps/HTML5/introduction.ht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nisbre2026.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publicaccess.nih.go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grants.nih.gov/ClinicalTrials_fdaaa/" TargetMode="External"/><Relationship Id="rId2" Type="http://schemas.openxmlformats.org/officeDocument/2006/relationships/hyperlink" Target="https://grants.nih.gov/grants/policy/nihgps/HTML5/introduction.ht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grants.nih.gov/policy/clinical-trials/reporting/index.htm" TargetMode="External"/><Relationship Id="rId2" Type="http://schemas.openxmlformats.org/officeDocument/2006/relationships/hyperlink" Target="https://clinicaltrials.gov/ct2/manage-rec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grants.nih.gov/policy/clinical-trials/reporting/steps.htm" TargetMode="External"/><Relationship Id="rId2" Type="http://schemas.openxmlformats.org/officeDocument/2006/relationships/hyperlink" Target="https://clinicaltrials.gov/ct2/manage-recs" TargetMode="External"/><Relationship Id="rId1" Type="http://schemas.openxmlformats.org/officeDocument/2006/relationships/slideLayout" Target="../slideLayouts/slideLayout2.xml"/><Relationship Id="rId4" Type="http://schemas.openxmlformats.org/officeDocument/2006/relationships/hyperlink" Target="https://grants.nih.gov/policy/clinical-trials/reporting/index.ht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clinicaltrials.gov/ct2/manage-rec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clinicaltrials.gov/submit-studies/prs-help/how-register-study"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linicaltrials.gov/ct2/manage-rec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grants.nih.gov/policy-and-compliance/policy-topics/clinical-trials/reporting/understandin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grants.gov/web/grants/forms/r-r-family.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era.nih.gov/sites/default/files/2020-05/ParticipantLevelData-Template.xlsx"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de-ctr.org/wp-content/uploads/2020/08/DE-CTR-ORCID-iD-1.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70.png"/></Relationships>
</file>

<file path=ppt/slides/_rels/slide29.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2.png"/><Relationship Id="rId7" Type="http://schemas.openxmlformats.org/officeDocument/2006/relationships/image" Target="../media/image80.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customXml" Target="../ink/ink4.xml"/><Relationship Id="rId5" Type="http://schemas.openxmlformats.org/officeDocument/2006/relationships/image" Target="../media/image70.png"/><Relationship Id="rId4" Type="http://schemas.openxmlformats.org/officeDocument/2006/relationships/customXml" Target="../ink/ink3.xml"/></Relationships>
</file>

<file path=ppt/slides/_rels/slide3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customXml" Target="../ink/ink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customXml" Target="../ink/ink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hyperlink" Target="mailto:ABacon@ChristianaCare.or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grants.nih.gov/grants/guide/notice-files/NOT-OD-25-047.html#:~:text=Author%20Accepted%C2%A0Manuscript%3A%20The%20author%E2%80%99s%20final%20version%20that%20has%20been%20accepted%20for%20journal%20publication%20and%20includes%20all%20revisions%20resulting%20from%20the%20peer%20review%20process%2C%20including%20all%20associated%20tables%2C%20graphics%2C%20and%20supplemental%20material" TargetMode="External"/><Relationship Id="rId5" Type="http://schemas.openxmlformats.org/officeDocument/2006/relationships/hyperlink" Target="https://grants.nih.gov/grants/guide/notice-files/NOT-OD-25-047.html" TargetMode="External"/><Relationship Id="rId4" Type="http://schemas.openxmlformats.org/officeDocument/2006/relationships/hyperlink" Target="https://grants.nih.gov/policy-and-compliance/policy-topics/public-access"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www.authorsalliance.org/2025/06/06/the-nih-public-access-policy-qa-for-authors/" TargetMode="External"/><Relationship Id="rId3" Type="http://schemas.openxmlformats.org/officeDocument/2006/relationships/slide" Target="slide40.xml"/><Relationship Id="rId7" Type="http://schemas.openxmlformats.org/officeDocument/2006/relationships/hyperlink" Target="https://www.authorsalliance.or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pmc.ncbi.nlm.nih.gov/about/submission-methods/" TargetMode="External"/><Relationship Id="rId5" Type="http://schemas.openxmlformats.org/officeDocument/2006/relationships/hyperlink" Target="https://grants.nih.gov/grants/guide/notice-files/NOT-OD-25-049.html" TargetMode="External"/><Relationship Id="rId4" Type="http://schemas.openxmlformats.org/officeDocument/2006/relationships/hyperlink" Target="https://guides.lib.udel.edu/c.php?g=1483669&amp;p=11062403"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s://www.nihms.nih.gov/help/faq/" TargetMode="External"/><Relationship Id="rId4" Type="http://schemas.openxmlformats.org/officeDocument/2006/relationships/hyperlink" Target="https://www.nihms.nih.gov/login/?next=/submission/"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ncbi.nlm.nih.gov/books/NBK53595/#mybibliography.Viewing_New_Citations_Lin"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599" y="2321004"/>
            <a:ext cx="11541195" cy="1107996"/>
          </a:xfrm>
          <a:prstGeom prst="rect">
            <a:avLst/>
          </a:prstGeom>
          <a:noFill/>
        </p:spPr>
        <p:txBody>
          <a:bodyPr wrap="square" rtlCol="0">
            <a:spAutoFit/>
          </a:bodyPr>
          <a:lstStyle/>
          <a:p>
            <a:pPr algn="ctr"/>
            <a:r>
              <a:rPr lang="en-US" sz="6600" b="1" dirty="0"/>
              <a:t>WELCOME</a:t>
            </a:r>
          </a:p>
        </p:txBody>
      </p:sp>
      <p:sp>
        <p:nvSpPr>
          <p:cNvPr id="5" name="Text Placeholder 3">
            <a:extLst>
              <a:ext uri="{FF2B5EF4-FFF2-40B4-BE49-F238E27FC236}">
                <a16:creationId xmlns:a16="http://schemas.microsoft.com/office/drawing/2014/main" id="{7DB9E787-58DD-9C45-8032-8B85A574828F}"/>
              </a:ext>
            </a:extLst>
          </p:cNvPr>
          <p:cNvSpPr>
            <a:spLocks noGrp="1"/>
          </p:cNvSpPr>
          <p:nvPr>
            <p:ph type="body" sz="quarter" idx="10"/>
          </p:nvPr>
        </p:nvSpPr>
        <p:spPr>
          <a:xfrm>
            <a:off x="1981200" y="3851196"/>
            <a:ext cx="9175680" cy="685800"/>
          </a:xfrm>
        </p:spPr>
        <p:txBody>
          <a:bodyPr>
            <a:normAutofit/>
          </a:bodyPr>
          <a:lstStyle/>
          <a:p>
            <a:r>
              <a:rPr lang="en-US" dirty="0">
                <a:solidFill>
                  <a:schemeClr val="tx1"/>
                </a:solidFill>
              </a:rPr>
              <a:t>Delaware CTR ACCEL – New Project PI Training</a:t>
            </a:r>
          </a:p>
        </p:txBody>
      </p:sp>
      <p:pic>
        <p:nvPicPr>
          <p:cNvPr id="4" name="Picture 3">
            <a:extLst>
              <a:ext uri="{FF2B5EF4-FFF2-40B4-BE49-F238E27FC236}">
                <a16:creationId xmlns:a16="http://schemas.microsoft.com/office/drawing/2014/main" id="{AA1B2333-D7F9-44CF-AB4C-F09647848B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5837" y="5245797"/>
            <a:ext cx="6586720" cy="798390"/>
          </a:xfrm>
          <a:prstGeom prst="rect">
            <a:avLst/>
          </a:prstGeom>
        </p:spPr>
      </p:pic>
    </p:spTree>
    <p:extLst>
      <p:ext uri="{BB962C8B-B14F-4D97-AF65-F5344CB8AC3E}">
        <p14:creationId xmlns:p14="http://schemas.microsoft.com/office/powerpoint/2010/main" val="166786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AF81036-E519-4C1A-A69B-E21F386ABE8A}"/>
              </a:ext>
            </a:extLst>
          </p:cNvPr>
          <p:cNvSpPr/>
          <p:nvPr/>
        </p:nvSpPr>
        <p:spPr>
          <a:xfrm>
            <a:off x="762000" y="1828800"/>
            <a:ext cx="4587840" cy="4229783"/>
          </a:xfrm>
          <a:prstGeom prst="rect">
            <a:avLst/>
          </a:prstGeom>
          <a:solidFill>
            <a:srgbClr val="5CB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p>
        </p:txBody>
      </p:sp>
      <p:sp>
        <p:nvSpPr>
          <p:cNvPr id="6" name="TextBox 5"/>
          <p:cNvSpPr txBox="1"/>
          <p:nvPr/>
        </p:nvSpPr>
        <p:spPr>
          <a:xfrm>
            <a:off x="325402" y="1524000"/>
            <a:ext cx="11541195" cy="830997"/>
          </a:xfrm>
          <a:prstGeom prst="rect">
            <a:avLst/>
          </a:prstGeom>
          <a:noFill/>
        </p:spPr>
        <p:txBody>
          <a:bodyPr wrap="square" rtlCol="0">
            <a:spAutoFit/>
          </a:bodyPr>
          <a:lstStyle/>
          <a:p>
            <a:pPr algn="ctr"/>
            <a:br>
              <a:rPr lang="en-US" sz="2400" b="1" dirty="0"/>
            </a:br>
            <a:endParaRPr lang="en-US" sz="2400" b="1" dirty="0"/>
          </a:p>
        </p:txBody>
      </p:sp>
      <p:sp>
        <p:nvSpPr>
          <p:cNvPr id="5" name="Text Placeholder 3">
            <a:extLst>
              <a:ext uri="{FF2B5EF4-FFF2-40B4-BE49-F238E27FC236}">
                <a16:creationId xmlns:a16="http://schemas.microsoft.com/office/drawing/2014/main" id="{7DB9E787-58DD-9C45-8032-8B85A574828F}"/>
              </a:ext>
            </a:extLst>
          </p:cNvPr>
          <p:cNvSpPr>
            <a:spLocks noGrp="1"/>
          </p:cNvSpPr>
          <p:nvPr>
            <p:ph type="body" sz="quarter" idx="10"/>
          </p:nvPr>
        </p:nvSpPr>
        <p:spPr>
          <a:xfrm>
            <a:off x="349320" y="273220"/>
            <a:ext cx="9175680" cy="685800"/>
          </a:xfrm>
        </p:spPr>
        <p:txBody>
          <a:bodyPr>
            <a:normAutofit/>
          </a:bodyPr>
          <a:lstStyle/>
          <a:p>
            <a:r>
              <a:rPr lang="en-US" dirty="0"/>
              <a:t>Delaware CTR ACCEL – New Project PI Training</a:t>
            </a:r>
          </a:p>
        </p:txBody>
      </p:sp>
      <p:sp>
        <p:nvSpPr>
          <p:cNvPr id="7" name="TextBox 6">
            <a:extLst>
              <a:ext uri="{FF2B5EF4-FFF2-40B4-BE49-F238E27FC236}">
                <a16:creationId xmlns:a16="http://schemas.microsoft.com/office/drawing/2014/main" id="{0DE90ACE-04B0-4C33-A82C-3AD24F6F1CBD}"/>
              </a:ext>
            </a:extLst>
          </p:cNvPr>
          <p:cNvSpPr txBox="1"/>
          <p:nvPr/>
        </p:nvSpPr>
        <p:spPr>
          <a:xfrm>
            <a:off x="6226139" y="2150581"/>
            <a:ext cx="5105400" cy="3693319"/>
          </a:xfrm>
          <a:prstGeom prst="rect">
            <a:avLst/>
          </a:prstGeom>
          <a:noFill/>
        </p:spPr>
        <p:txBody>
          <a:bodyPr wrap="square" rtlCol="0">
            <a:spAutoFit/>
          </a:bodyPr>
          <a:lstStyle/>
          <a:p>
            <a:pPr algn="ctr"/>
            <a:r>
              <a:rPr lang="en-US" sz="2400" b="1" dirty="0"/>
              <a:t>Resources</a:t>
            </a:r>
          </a:p>
          <a:p>
            <a:pPr algn="ctr"/>
            <a:endParaRPr lang="en-US" sz="2400" b="1" dirty="0"/>
          </a:p>
          <a:p>
            <a:pPr marL="342900" indent="-342900">
              <a:buFont typeface="Arial" panose="020B0604020202020204" pitchFamily="34" charset="0"/>
              <a:buChar char="•"/>
            </a:pPr>
            <a:r>
              <a:rPr lang="en-US" sz="2400" dirty="0"/>
              <a:t>Survey Design</a:t>
            </a:r>
          </a:p>
          <a:p>
            <a:pPr marL="342900" indent="-342900">
              <a:buFont typeface="Arial" panose="020B0604020202020204" pitchFamily="34" charset="0"/>
              <a:buChar char="•"/>
            </a:pPr>
            <a:r>
              <a:rPr lang="en-US" sz="2400" dirty="0"/>
              <a:t>Needs Assessments</a:t>
            </a:r>
          </a:p>
          <a:p>
            <a:pPr marL="342900" indent="-342900">
              <a:buFont typeface="Arial" panose="020B0604020202020204" pitchFamily="34" charset="0"/>
              <a:buChar char="•"/>
            </a:pPr>
            <a:r>
              <a:rPr lang="en-US" sz="2400" dirty="0"/>
              <a:t>Retrospective Case Studies</a:t>
            </a:r>
          </a:p>
          <a:p>
            <a:pPr marL="342900" indent="-342900">
              <a:buFont typeface="Arial" panose="020B0604020202020204" pitchFamily="34" charset="0"/>
              <a:buChar char="•"/>
            </a:pPr>
            <a:r>
              <a:rPr lang="en-US" sz="2400" dirty="0"/>
              <a:t>Impact studies (investigator level and institutional level)</a:t>
            </a:r>
          </a:p>
          <a:p>
            <a:endParaRPr lang="en-US" sz="2400" dirty="0"/>
          </a:p>
          <a:p>
            <a:pPr marL="342900" indent="-342900">
              <a:buFont typeface="Arial" panose="020B0604020202020204" pitchFamily="34" charset="0"/>
              <a:buChar char="•"/>
            </a:pPr>
            <a:endParaRPr lang="en-US" sz="2400" dirty="0"/>
          </a:p>
          <a:p>
            <a:endParaRPr lang="en-US" dirty="0"/>
          </a:p>
        </p:txBody>
      </p:sp>
      <p:sp>
        <p:nvSpPr>
          <p:cNvPr id="3" name="Rectangle 2">
            <a:extLst>
              <a:ext uri="{FF2B5EF4-FFF2-40B4-BE49-F238E27FC236}">
                <a16:creationId xmlns:a16="http://schemas.microsoft.com/office/drawing/2014/main" id="{03F235A8-E470-4095-AB28-C6F337FD8D9D}"/>
              </a:ext>
            </a:extLst>
          </p:cNvPr>
          <p:cNvSpPr/>
          <p:nvPr/>
        </p:nvSpPr>
        <p:spPr>
          <a:xfrm>
            <a:off x="693720" y="3017620"/>
            <a:ext cx="4724400" cy="3570208"/>
          </a:xfrm>
          <a:prstGeom prst="rect">
            <a:avLst/>
          </a:prstGeom>
          <a:noFill/>
        </p:spPr>
        <p:txBody>
          <a:bodyPr wrap="square" lIns="91440" tIns="45720" rIns="91440" bIns="45720">
            <a:spAutoFit/>
          </a:bodyPr>
          <a:lstStyle/>
          <a:p>
            <a:pPr algn="ctr"/>
            <a:r>
              <a:rPr lang="en-US" sz="5400" b="1" cap="none" spc="50" dirty="0">
                <a:ln w="9525" cmpd="sng">
                  <a:solidFill>
                    <a:schemeClr val="accent1"/>
                  </a:solidFill>
                  <a:prstDash val="solid"/>
                </a:ln>
                <a:solidFill>
                  <a:schemeClr val="bg1"/>
                </a:solidFill>
                <a:effectLst>
                  <a:glow rad="38100">
                    <a:schemeClr val="accent1">
                      <a:alpha val="40000"/>
                    </a:schemeClr>
                  </a:glow>
                </a:effectLst>
              </a:rPr>
              <a:t>TEVAL</a:t>
            </a:r>
          </a:p>
          <a:p>
            <a:pPr algn="ctr"/>
            <a:endParaRPr lang="en-US" sz="5400" b="1" cap="none" spc="50" dirty="0">
              <a:ln w="9525" cmpd="sng">
                <a:solidFill>
                  <a:schemeClr val="accent1"/>
                </a:solidFill>
                <a:prstDash val="solid"/>
              </a:ln>
              <a:solidFill>
                <a:schemeClr val="bg1"/>
              </a:solidFill>
              <a:effectLst>
                <a:glow rad="38100">
                  <a:schemeClr val="accent1">
                    <a:alpha val="40000"/>
                  </a:schemeClr>
                </a:glow>
              </a:effectLst>
            </a:endParaRPr>
          </a:p>
          <a:p>
            <a:pPr algn="ctr"/>
            <a:r>
              <a:rPr lang="en-US" sz="3200" dirty="0">
                <a:solidFill>
                  <a:schemeClr val="bg1"/>
                </a:solidFill>
              </a:rPr>
              <a:t>Assesses the impact of the </a:t>
            </a:r>
          </a:p>
          <a:p>
            <a:pPr algn="ctr"/>
            <a:r>
              <a:rPr lang="en-US" sz="3200" dirty="0">
                <a:solidFill>
                  <a:schemeClr val="bg1"/>
                </a:solidFill>
              </a:rPr>
              <a:t>ACCEL Program</a:t>
            </a:r>
          </a:p>
          <a:p>
            <a:pPr algn="ct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3489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9320" y="1652661"/>
            <a:ext cx="10912441" cy="4562788"/>
          </a:xfrm>
          <a:prstGeom prst="rect">
            <a:avLst/>
          </a:prstGeom>
          <a:noFill/>
        </p:spPr>
        <p:txBody>
          <a:bodyPr wrap="square" rtlCol="0">
            <a:spAutoFit/>
          </a:bodyPr>
          <a:lstStyle/>
          <a:p>
            <a:pPr algn="ctr">
              <a:lnSpc>
                <a:spcPts val="300"/>
              </a:lnSpc>
            </a:pPr>
            <a:endParaRPr lang="en-US" sz="2000" b="1" dirty="0"/>
          </a:p>
          <a:p>
            <a:pPr marL="800100" lvl="1" indent="-342900">
              <a:buFont typeface="Arial" panose="020B0604020202020204" pitchFamily="34" charset="0"/>
              <a:buChar char="•"/>
            </a:pPr>
            <a:r>
              <a:rPr lang="en-US" sz="2400" b="1" dirty="0"/>
              <a:t>Responsible for all terms and conditions in NIH NOA and Subaward agreement and all NIH policies </a:t>
            </a:r>
            <a:r>
              <a:rPr lang="en-US" sz="2400" b="1" dirty="0">
                <a:hlinkClick r:id="rId3"/>
              </a:rPr>
              <a:t>https://grants.nih.gov/grants/policy/nihgps/HTML5/introduction.htm</a:t>
            </a:r>
            <a:r>
              <a:rPr lang="en-US" sz="2400" b="1" dirty="0"/>
              <a:t>. Contact your institutional  financial administrator with questions. </a:t>
            </a:r>
          </a:p>
          <a:p>
            <a:pPr marL="800100" lvl="1" indent="-342900">
              <a:buFont typeface="Arial" panose="020B0604020202020204" pitchFamily="34" charset="0"/>
              <a:buChar char="•"/>
            </a:pPr>
            <a:endParaRPr lang="en-US" sz="2400" b="1" dirty="0"/>
          </a:p>
          <a:p>
            <a:pPr marL="800100" lvl="1" indent="-342900">
              <a:buFont typeface="Wingdings" panose="05000000000000000000" pitchFamily="2" charset="2"/>
              <a:buChar char="ü"/>
            </a:pPr>
            <a:r>
              <a:rPr lang="en-US" sz="2400" dirty="0"/>
              <a:t>ACTION: Read the Notice of Award that comes with your project.</a:t>
            </a:r>
          </a:p>
          <a:p>
            <a:pPr marL="800100" lvl="1" indent="-342900">
              <a:buFont typeface="Wingdings" panose="05000000000000000000" pitchFamily="2" charset="2"/>
              <a:buChar char="ü"/>
            </a:pPr>
            <a:r>
              <a:rPr lang="en-US" sz="2400" dirty="0"/>
              <a:t>ACTION: Read and sign your Award Letter and upload it your project files in the dashboard. (Each of you will  receive this presentation through email.)</a:t>
            </a:r>
          </a:p>
          <a:p>
            <a:pPr marL="800100" lvl="1" indent="-342900">
              <a:buFont typeface="Wingdings" panose="05000000000000000000" pitchFamily="2" charset="2"/>
              <a:buChar char="ü"/>
            </a:pPr>
            <a:endParaRPr lang="en-US" sz="2400" b="1" dirty="0"/>
          </a:p>
          <a:p>
            <a:pPr marL="800100" lvl="1" indent="-342900">
              <a:buFont typeface="Arial" panose="020B0604020202020204" pitchFamily="34" charset="0"/>
              <a:buChar char="•"/>
            </a:pPr>
            <a:r>
              <a:rPr lang="en-US" sz="2400" b="1" dirty="0"/>
              <a:t>Responsible for complying with Human Subjects and Clinical Trials requirements.</a:t>
            </a:r>
          </a:p>
          <a:p>
            <a:pPr marL="800100" lvl="1" indent="-342900">
              <a:buFont typeface="Arial" panose="020B0604020202020204" pitchFamily="34" charset="0"/>
              <a:buChar char="•"/>
            </a:pPr>
            <a:endParaRPr lang="en-US" sz="2400" b="1" dirty="0"/>
          </a:p>
        </p:txBody>
      </p:sp>
      <p:sp>
        <p:nvSpPr>
          <p:cNvPr id="5" name="Text Placeholder 3">
            <a:extLst>
              <a:ext uri="{FF2B5EF4-FFF2-40B4-BE49-F238E27FC236}">
                <a16:creationId xmlns:a16="http://schemas.microsoft.com/office/drawing/2014/main" id="{7DB9E787-58DD-9C45-8032-8B85A574828F}"/>
              </a:ext>
            </a:extLst>
          </p:cNvPr>
          <p:cNvSpPr>
            <a:spLocks noGrp="1"/>
          </p:cNvSpPr>
          <p:nvPr>
            <p:ph type="body" sz="quarter" idx="10"/>
          </p:nvPr>
        </p:nvSpPr>
        <p:spPr>
          <a:xfrm>
            <a:off x="349320" y="273220"/>
            <a:ext cx="9175680" cy="685800"/>
          </a:xfrm>
        </p:spPr>
        <p:txBody>
          <a:bodyPr>
            <a:normAutofit/>
          </a:bodyPr>
          <a:lstStyle/>
          <a:p>
            <a:r>
              <a:rPr lang="en-US" dirty="0"/>
              <a:t>Pilot PI Responsibilities</a:t>
            </a:r>
          </a:p>
        </p:txBody>
      </p:sp>
    </p:spTree>
    <p:extLst>
      <p:ext uri="{BB962C8B-B14F-4D97-AF65-F5344CB8AC3E}">
        <p14:creationId xmlns:p14="http://schemas.microsoft.com/office/powerpoint/2010/main" val="410107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1060851"/>
            <a:ext cx="11309280" cy="5105628"/>
          </a:xfrm>
          <a:prstGeom prst="rect">
            <a:avLst/>
          </a:prstGeom>
          <a:noFill/>
        </p:spPr>
        <p:txBody>
          <a:bodyPr wrap="square" rtlCol="0">
            <a:spAutoFit/>
          </a:bodyPr>
          <a:lstStyle/>
          <a:p>
            <a:pPr algn="ctr">
              <a:lnSpc>
                <a:spcPts val="300"/>
              </a:lnSpc>
            </a:pPr>
            <a:br>
              <a:rPr lang="en-US" sz="3200" b="1" u="sng" dirty="0"/>
            </a:br>
            <a:br>
              <a:rPr lang="en-US" sz="3200" b="1" u="sng" dirty="0"/>
            </a:br>
            <a:br>
              <a:rPr lang="en-US" sz="3200" b="1" u="sng" dirty="0"/>
            </a:br>
            <a:br>
              <a:rPr lang="en-US" sz="3200" b="1" u="sng" dirty="0"/>
            </a:br>
            <a:br>
              <a:rPr lang="en-US" sz="3200" b="1" u="sng" dirty="0"/>
            </a:br>
            <a:endParaRPr lang="en-US" sz="2400" b="1" u="sng" dirty="0"/>
          </a:p>
          <a:p>
            <a:pPr>
              <a:lnSpc>
                <a:spcPts val="300"/>
              </a:lnSpc>
            </a:pPr>
            <a:endParaRPr lang="en-US" sz="2400" b="1" u="sng" dirty="0"/>
          </a:p>
          <a:p>
            <a:pPr marL="285750" indent="-285750">
              <a:buFont typeface="Arial" panose="020B0604020202020204" pitchFamily="34" charset="0"/>
              <a:buChar char="•"/>
            </a:pPr>
            <a:r>
              <a:rPr lang="en-US" sz="2400" b="1" dirty="0"/>
              <a:t>Awardees must plan to attend annual ACCEL meetings and should submit work for presentation at national or regional NIH </a:t>
            </a:r>
            <a:r>
              <a:rPr lang="en-US" sz="2400" b="1" dirty="0" err="1"/>
              <a:t>IDeA</a:t>
            </a:r>
            <a:r>
              <a:rPr lang="en-US" sz="2400" b="1" dirty="0"/>
              <a:t> Conferences. </a:t>
            </a:r>
          </a:p>
          <a:p>
            <a:pPr marL="1200150" lvl="2" indent="-285750">
              <a:buFont typeface="Arial" panose="020B0604020202020204" pitchFamily="34" charset="0"/>
              <a:buChar char="•"/>
            </a:pPr>
            <a:r>
              <a:rPr lang="en-US" sz="2400" dirty="0"/>
              <a:t>NISBRE – National conference during even years- coming up June 2026, Washington, D.C. </a:t>
            </a:r>
            <a:r>
              <a:rPr lang="en-US" u="sng" dirty="0">
                <a:hlinkClick r:id="rId3"/>
              </a:rPr>
              <a:t>NISBRE2026</a:t>
            </a:r>
            <a:endParaRPr lang="en-US" sz="2400" dirty="0"/>
          </a:p>
          <a:p>
            <a:pPr marL="1257300" lvl="2" indent="-342900">
              <a:buFont typeface="Arial" panose="020B0604020202020204" pitchFamily="34" charset="0"/>
              <a:buChar char="•"/>
            </a:pPr>
            <a:r>
              <a:rPr lang="en-US" sz="2400" dirty="0"/>
              <a:t>Local ACCEL events:</a:t>
            </a:r>
          </a:p>
          <a:p>
            <a:pPr marL="1714500" lvl="3" indent="-342900">
              <a:buFont typeface="Courier New" panose="02070309020205020404" pitchFamily="49" charset="0"/>
              <a:buChar char="o"/>
            </a:pPr>
            <a:r>
              <a:rPr lang="en-US" sz="2400" dirty="0"/>
              <a:t>ACCEL holds an Annual Advisory meeting and Symposium  late February on the UD campus.  You may be asked to present some aspect of your project.</a:t>
            </a:r>
          </a:p>
          <a:p>
            <a:pPr marL="1714500" lvl="3" indent="-342900">
              <a:buFont typeface="Courier New" panose="02070309020205020404" pitchFamily="49" charset="0"/>
              <a:buChar char="o"/>
            </a:pPr>
            <a:r>
              <a:rPr lang="en-US" sz="2400" dirty="0"/>
              <a:t>A Community Research Exchange Conference is held every October.</a:t>
            </a:r>
          </a:p>
          <a:p>
            <a:pPr marL="1714500" lvl="3" indent="-342900">
              <a:buFont typeface="Courier New" panose="02070309020205020404" pitchFamily="49" charset="0"/>
              <a:buChar char="o"/>
            </a:pPr>
            <a:r>
              <a:rPr lang="en-US" sz="2400" dirty="0"/>
              <a:t>PBRN annual meetings are every Spring.</a:t>
            </a:r>
          </a:p>
          <a:p>
            <a:pPr marL="1714500" lvl="3" indent="-342900">
              <a:buFont typeface="Courier New" panose="02070309020205020404" pitchFamily="49" charset="0"/>
              <a:buChar char="o"/>
            </a:pPr>
            <a:r>
              <a:rPr lang="en-US" sz="2400" dirty="0"/>
              <a:t>Professional Development Core JIN meeting presentations on Thursdays</a:t>
            </a:r>
          </a:p>
          <a:p>
            <a:pPr lvl="3"/>
            <a:endParaRPr lang="en-US" sz="2400" dirty="0"/>
          </a:p>
          <a:p>
            <a:pPr lvl="3"/>
            <a:endParaRPr lang="en-US" sz="2000" dirty="0"/>
          </a:p>
          <a:p>
            <a:endParaRPr lang="en-US" b="1" dirty="0"/>
          </a:p>
          <a:p>
            <a:pPr>
              <a:lnSpc>
                <a:spcPts val="300"/>
              </a:lnSpc>
            </a:pPr>
            <a:endParaRPr lang="en-US" sz="2000" b="1" dirty="0"/>
          </a:p>
        </p:txBody>
      </p:sp>
      <p:sp>
        <p:nvSpPr>
          <p:cNvPr id="7" name="Text Placeholder 3">
            <a:extLst>
              <a:ext uri="{FF2B5EF4-FFF2-40B4-BE49-F238E27FC236}">
                <a16:creationId xmlns:a16="http://schemas.microsoft.com/office/drawing/2014/main" id="{C0917395-1057-4EBA-AEF8-6F8AAED8EFBF}"/>
              </a:ext>
            </a:extLst>
          </p:cNvPr>
          <p:cNvSpPr txBox="1">
            <a:spLocks/>
          </p:cNvSpPr>
          <p:nvPr/>
        </p:nvSpPr>
        <p:spPr>
          <a:xfrm>
            <a:off x="228600" y="228600"/>
            <a:ext cx="917568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sz="3200" kern="1200" baseline="0">
                <a:solidFill>
                  <a:schemeClr val="bg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Pilot PI Responsibilities</a:t>
            </a:r>
          </a:p>
        </p:txBody>
      </p:sp>
      <p:sp>
        <p:nvSpPr>
          <p:cNvPr id="3" name="TextBox 2">
            <a:extLst>
              <a:ext uri="{FF2B5EF4-FFF2-40B4-BE49-F238E27FC236}">
                <a16:creationId xmlns:a16="http://schemas.microsoft.com/office/drawing/2014/main" id="{EC9E95CD-820D-C4B6-23D4-4602F175A396}"/>
              </a:ext>
            </a:extLst>
          </p:cNvPr>
          <p:cNvSpPr txBox="1"/>
          <p:nvPr/>
        </p:nvSpPr>
        <p:spPr>
          <a:xfrm>
            <a:off x="156210" y="5155910"/>
            <a:ext cx="12268200" cy="1569660"/>
          </a:xfrm>
          <a:prstGeom prst="rect">
            <a:avLst/>
          </a:prstGeom>
          <a:noFill/>
        </p:spPr>
        <p:txBody>
          <a:bodyPr wrap="square" rtlCol="0">
            <a:spAutoFit/>
          </a:bodyPr>
          <a:lstStyle/>
          <a:p>
            <a:pPr marL="285750" indent="-285750">
              <a:buFont typeface="Arial" panose="020B0604020202020204" pitchFamily="34" charset="0"/>
              <a:buChar char="•"/>
            </a:pPr>
            <a:r>
              <a:rPr lang="en-US" sz="2400" b="1"/>
              <a:t>NIH New Investigators</a:t>
            </a:r>
          </a:p>
          <a:p>
            <a:pPr marL="742950" lvl="1" indent="-285750">
              <a:buFont typeface="Arial" panose="020B0604020202020204" pitchFamily="34" charset="0"/>
              <a:buChar char="•"/>
            </a:pPr>
            <a:r>
              <a:rPr lang="en-US" sz="2400"/>
              <a:t>Active participation in the mentoring process is required for both mentors and mentees</a:t>
            </a:r>
          </a:p>
          <a:p>
            <a:pPr marL="742950" lvl="1" indent="-285750">
              <a:buFont typeface="Arial" panose="020B0604020202020204" pitchFamily="34" charset="0"/>
              <a:buChar char="•"/>
            </a:pPr>
            <a:r>
              <a:rPr lang="en-US" sz="2400"/>
              <a:t>Encourage investigators to attend the end of year JIN CARE event (January 15, 2026)</a:t>
            </a:r>
          </a:p>
          <a:p>
            <a:pPr marL="742950" lvl="1" indent="-285750">
              <a:buFont typeface="Arial" panose="020B0604020202020204" pitchFamily="34" charset="0"/>
              <a:buChar char="•"/>
            </a:pPr>
            <a:r>
              <a:rPr lang="en-US" sz="2400"/>
              <a:t>Junior investigators should attend Thursday Network Touchbase Sessions.  </a:t>
            </a:r>
            <a:endParaRPr lang="en-US" sz="2400" dirty="0"/>
          </a:p>
        </p:txBody>
      </p:sp>
    </p:spTree>
    <p:extLst>
      <p:ext uri="{BB962C8B-B14F-4D97-AF65-F5344CB8AC3E}">
        <p14:creationId xmlns:p14="http://schemas.microsoft.com/office/powerpoint/2010/main" val="3200996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990600"/>
            <a:ext cx="11582400" cy="6090513"/>
          </a:xfrm>
          <a:prstGeom prst="rect">
            <a:avLst/>
          </a:prstGeom>
          <a:noFill/>
        </p:spPr>
        <p:txBody>
          <a:bodyPr wrap="square" rtlCol="0">
            <a:spAutoFit/>
          </a:bodyPr>
          <a:lstStyle/>
          <a:p>
            <a:pPr algn="ctr">
              <a:lnSpc>
                <a:spcPts val="300"/>
              </a:lnSpc>
            </a:pPr>
            <a:br>
              <a:rPr lang="en-US" sz="3200" b="1" u="sng" dirty="0"/>
            </a:br>
            <a:br>
              <a:rPr lang="en-US" sz="3200" b="1" u="sng" dirty="0"/>
            </a:br>
            <a:br>
              <a:rPr lang="en-US" sz="3200" b="1" u="sng" dirty="0"/>
            </a:br>
            <a:br>
              <a:rPr lang="en-US" sz="3200" b="1" u="sng" dirty="0"/>
            </a:br>
            <a:br>
              <a:rPr lang="en-US" sz="3200" b="1" u="sng" dirty="0"/>
            </a:br>
            <a:br>
              <a:rPr lang="en-US" sz="2000" dirty="0"/>
            </a:br>
            <a:endParaRPr lang="en-US" sz="2000" dirty="0"/>
          </a:p>
          <a:p>
            <a:pPr marL="742950" lvl="1" indent="-285750">
              <a:buFont typeface="Arial" panose="020B0604020202020204" pitchFamily="34" charset="0"/>
              <a:buChar char="•"/>
            </a:pPr>
            <a:r>
              <a:rPr lang="en-US" sz="2400" dirty="0"/>
              <a:t>Senior investigators will help with mock study panels for the junior investigator network.</a:t>
            </a:r>
          </a:p>
          <a:p>
            <a:pPr marL="742950" lvl="1" indent="-285750">
              <a:buFont typeface="Arial" panose="020B0604020202020204" pitchFamily="34" charset="0"/>
              <a:buChar char="•"/>
            </a:pPr>
            <a:r>
              <a:rPr lang="en-US" sz="2400" dirty="0"/>
              <a:t>All investigators should be prepared to present their project at a JIN event and to communities they are working with (CEO, PDC and Implementation Scientist)</a:t>
            </a:r>
          </a:p>
          <a:p>
            <a:pPr marL="742950" lvl="1" indent="-285750">
              <a:buFont typeface="Arial" panose="020B0604020202020204" pitchFamily="34" charset="0"/>
              <a:buChar char="•"/>
            </a:pPr>
            <a:endParaRPr lang="en-US" sz="2400" dirty="0"/>
          </a:p>
          <a:p>
            <a:pPr marL="342900" indent="-342900">
              <a:buFont typeface="Arial" panose="020B0604020202020204" pitchFamily="34" charset="0"/>
              <a:buChar char="•"/>
            </a:pPr>
            <a:r>
              <a:rPr lang="en-US" sz="2400" b="1" dirty="0"/>
              <a:t>Responsible for acknowledging federal and state support in publications</a:t>
            </a:r>
          </a:p>
          <a:p>
            <a:r>
              <a:rPr lang="en-US" sz="2400" dirty="0"/>
              <a:t>	You are required to cite the ACCEL grant (NIH U54 GM104941) as a means of 	support on all publications, posters, articles and </a:t>
            </a:r>
            <a:r>
              <a:rPr lang="en-US" sz="2400" u="sng" dirty="0"/>
              <a:t>if applicable, in Clinical Trials.gov</a:t>
            </a:r>
            <a:r>
              <a:rPr lang="en-US" sz="2400" dirty="0"/>
              <a:t>. </a:t>
            </a:r>
          </a:p>
          <a:p>
            <a:r>
              <a:rPr lang="en-US" sz="2400" dirty="0"/>
              <a:t>	</a:t>
            </a:r>
            <a:r>
              <a:rPr lang="en-US" sz="2000" dirty="0"/>
              <a:t>Approved Citation: </a:t>
            </a:r>
            <a:r>
              <a:rPr lang="en-US" sz="2000" i="1" dirty="0"/>
              <a:t>“Work supported in-full/in-part by an Institutional Development Award (</a:t>
            </a:r>
            <a:r>
              <a:rPr lang="en-US" sz="2000" i="1" dirty="0" err="1"/>
              <a:t>IDeA</a:t>
            </a:r>
            <a:r>
              <a:rPr lang="en-US" sz="2000" i="1" dirty="0"/>
              <a:t>)                               	from the National Institute of General Medical Sciences of the National Institutes of Health under 	grant number U54-GM104941 (PI: Hicks) and the State of Delaware”</a:t>
            </a:r>
          </a:p>
          <a:p>
            <a:endParaRPr lang="en-US" sz="2000" i="1" dirty="0"/>
          </a:p>
          <a:p>
            <a:pPr lvl="1"/>
            <a:r>
              <a:rPr lang="en-US" sz="2400" b="1" dirty="0">
                <a:solidFill>
                  <a:srgbClr val="FF0000"/>
                </a:solidFill>
              </a:rPr>
              <a:t>All funded investigators are required to comply with the NIH Public Access Policy which can be found at: </a:t>
            </a:r>
            <a:r>
              <a:rPr lang="en-US" sz="2400" b="1" dirty="0">
                <a:solidFill>
                  <a:srgbClr val="FF0000"/>
                </a:solidFill>
                <a:hlinkClick r:id="rId3">
                  <a:extLst>
                    <a:ext uri="{A12FA001-AC4F-418D-AE19-62706E023703}">
                      <ahyp:hlinkClr xmlns:ahyp="http://schemas.microsoft.com/office/drawing/2018/hyperlinkcolor" val="tx"/>
                    </a:ext>
                  </a:extLst>
                </a:hlinkClick>
              </a:rPr>
              <a:t>https://publicaccess.nih.gov/</a:t>
            </a:r>
            <a:r>
              <a:rPr lang="en-US" sz="2400" b="1" dirty="0">
                <a:solidFill>
                  <a:srgbClr val="FF0000"/>
                </a:solidFill>
              </a:rPr>
              <a:t> (more details on  slides 39-46)</a:t>
            </a:r>
          </a:p>
          <a:p>
            <a:pPr lvl="1"/>
            <a:endParaRPr lang="en-US" sz="2400" dirty="0"/>
          </a:p>
          <a:p>
            <a:endParaRPr lang="en-US" b="1" dirty="0"/>
          </a:p>
          <a:p>
            <a:pPr>
              <a:lnSpc>
                <a:spcPts val="300"/>
              </a:lnSpc>
            </a:pPr>
            <a:endParaRPr lang="en-US" sz="2000" b="1" dirty="0"/>
          </a:p>
        </p:txBody>
      </p:sp>
      <p:sp>
        <p:nvSpPr>
          <p:cNvPr id="7" name="Text Placeholder 3">
            <a:extLst>
              <a:ext uri="{FF2B5EF4-FFF2-40B4-BE49-F238E27FC236}">
                <a16:creationId xmlns:a16="http://schemas.microsoft.com/office/drawing/2014/main" id="{20DB9E55-6198-489E-B8E4-56FE064BF802}"/>
              </a:ext>
            </a:extLst>
          </p:cNvPr>
          <p:cNvSpPr txBox="1">
            <a:spLocks/>
          </p:cNvSpPr>
          <p:nvPr/>
        </p:nvSpPr>
        <p:spPr>
          <a:xfrm>
            <a:off x="228600" y="228600"/>
            <a:ext cx="917568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sz="3200" kern="1200" baseline="0">
                <a:solidFill>
                  <a:schemeClr val="bg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Pilot PI Responsibilities</a:t>
            </a:r>
          </a:p>
        </p:txBody>
      </p:sp>
    </p:spTree>
    <p:extLst>
      <p:ext uri="{BB962C8B-B14F-4D97-AF65-F5344CB8AC3E}">
        <p14:creationId xmlns:p14="http://schemas.microsoft.com/office/powerpoint/2010/main" val="3811630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4324" y="1447800"/>
            <a:ext cx="11309280" cy="2889637"/>
          </a:xfrm>
          <a:prstGeom prst="rect">
            <a:avLst/>
          </a:prstGeom>
          <a:noFill/>
        </p:spPr>
        <p:txBody>
          <a:bodyPr wrap="square" rtlCol="0">
            <a:spAutoFit/>
          </a:bodyPr>
          <a:lstStyle/>
          <a:p>
            <a:pPr algn="ctr">
              <a:lnSpc>
                <a:spcPts val="300"/>
              </a:lnSpc>
            </a:pPr>
            <a:br>
              <a:rPr lang="en-US" sz="3200" b="1" u="sng" dirty="0"/>
            </a:br>
            <a:br>
              <a:rPr lang="en-US" sz="3200" b="1" u="sng" dirty="0"/>
            </a:br>
            <a:br>
              <a:rPr lang="en-US" sz="3200" b="1" u="sng" dirty="0"/>
            </a:br>
            <a:br>
              <a:rPr lang="en-US" sz="3200" b="1" u="sng" dirty="0"/>
            </a:br>
            <a:br>
              <a:rPr lang="en-US" sz="3200" b="1" u="sng" dirty="0"/>
            </a:br>
            <a:br>
              <a:rPr lang="en-US" sz="3200" b="1" u="sng" dirty="0"/>
            </a:br>
            <a:endParaRPr lang="en-US" sz="2000" i="1" dirty="0"/>
          </a:p>
          <a:p>
            <a:pPr marL="342900" indent="-342900">
              <a:buFont typeface="Arial" panose="020B0604020202020204" pitchFamily="34" charset="0"/>
              <a:buChar char="•"/>
            </a:pPr>
            <a:r>
              <a:rPr lang="en-US" sz="2400" b="1" dirty="0"/>
              <a:t>Reviewer responsibilities</a:t>
            </a:r>
          </a:p>
          <a:p>
            <a:pPr lvl="1"/>
            <a:r>
              <a:rPr lang="en-US" sz="2400" dirty="0"/>
              <a:t>As a current awardee, you may be asked to act as a future DE CTR proposal submission </a:t>
            </a:r>
            <a:r>
              <a:rPr lang="en-US" sz="2400" u="sng" dirty="0"/>
              <a:t>reviewer</a:t>
            </a:r>
            <a:r>
              <a:rPr lang="en-US" sz="2400" dirty="0"/>
              <a:t>.</a:t>
            </a:r>
          </a:p>
          <a:p>
            <a:pPr lvl="1"/>
            <a:endParaRPr lang="en-US" sz="2000" dirty="0"/>
          </a:p>
          <a:p>
            <a:pPr marL="342900" indent="-342900">
              <a:buFont typeface="Arial" panose="020B0604020202020204" pitchFamily="34" charset="0"/>
              <a:buChar char="•"/>
            </a:pPr>
            <a:endParaRPr lang="en-US" sz="2400" i="1" dirty="0"/>
          </a:p>
          <a:p>
            <a:pPr marL="342900" indent="-342900">
              <a:buFont typeface="Arial" panose="020B0604020202020204" pitchFamily="34" charset="0"/>
              <a:buChar char="•"/>
            </a:pPr>
            <a:endParaRPr lang="en-US" sz="2400" dirty="0"/>
          </a:p>
          <a:p>
            <a:endParaRPr lang="en-US" b="1" dirty="0"/>
          </a:p>
          <a:p>
            <a:pPr>
              <a:lnSpc>
                <a:spcPts val="300"/>
              </a:lnSpc>
            </a:pPr>
            <a:endParaRPr lang="en-US" sz="2000" b="1" dirty="0"/>
          </a:p>
        </p:txBody>
      </p:sp>
      <p:sp>
        <p:nvSpPr>
          <p:cNvPr id="4" name="Text Placeholder 3">
            <a:extLst>
              <a:ext uri="{FF2B5EF4-FFF2-40B4-BE49-F238E27FC236}">
                <a16:creationId xmlns:a16="http://schemas.microsoft.com/office/drawing/2014/main" id="{0B79BFE5-715F-46D7-A063-F0CD036FAF7C}"/>
              </a:ext>
            </a:extLst>
          </p:cNvPr>
          <p:cNvSpPr txBox="1">
            <a:spLocks noGrp="1"/>
          </p:cNvSpPr>
          <p:nvPr>
            <p:ph type="body" sz="quarter" idx="10"/>
          </p:nvPr>
        </p:nvSpPr>
        <p:spPr>
          <a:xfrm>
            <a:off x="349250" y="273050"/>
            <a:ext cx="917575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sz="3200" kern="1200" baseline="0">
                <a:solidFill>
                  <a:schemeClr val="bg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Pilot PI Responsibilities</a:t>
            </a:r>
          </a:p>
        </p:txBody>
      </p:sp>
    </p:spTree>
    <p:extLst>
      <p:ext uri="{BB962C8B-B14F-4D97-AF65-F5344CB8AC3E}">
        <p14:creationId xmlns:p14="http://schemas.microsoft.com/office/powerpoint/2010/main" val="3542440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0A0A36D-64FD-472F-9B8D-4AEB51B0D001}"/>
              </a:ext>
            </a:extLst>
          </p:cNvPr>
          <p:cNvSpPr txBox="1">
            <a:spLocks/>
          </p:cNvSpPr>
          <p:nvPr/>
        </p:nvSpPr>
        <p:spPr>
          <a:xfrm>
            <a:off x="1524000" y="2971800"/>
            <a:ext cx="9144000" cy="2387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atin typeface="+mn-lt"/>
              </a:rPr>
              <a:t>Clinical Trials</a:t>
            </a:r>
            <a:br>
              <a:rPr lang="en-US" b="1" dirty="0">
                <a:latin typeface="+mn-lt"/>
              </a:rPr>
            </a:br>
            <a:r>
              <a:rPr lang="en-US" sz="2800" b="1" dirty="0">
                <a:latin typeface="+mn-lt"/>
              </a:rPr>
              <a:t>NIH Requirements</a:t>
            </a:r>
          </a:p>
        </p:txBody>
      </p:sp>
    </p:spTree>
    <p:extLst>
      <p:ext uri="{BB962C8B-B14F-4D97-AF65-F5344CB8AC3E}">
        <p14:creationId xmlns:p14="http://schemas.microsoft.com/office/powerpoint/2010/main" val="2287955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9319" y="1676400"/>
            <a:ext cx="11156881" cy="6124009"/>
          </a:xfrm>
          <a:prstGeom prst="rect">
            <a:avLst/>
          </a:prstGeom>
          <a:noFill/>
        </p:spPr>
        <p:txBody>
          <a:bodyPr wrap="square" rtlCol="0">
            <a:spAutoFit/>
          </a:bodyPr>
          <a:lstStyle/>
          <a:p>
            <a:pPr algn="ctr">
              <a:lnSpc>
                <a:spcPts val="300"/>
              </a:lnSpc>
            </a:pPr>
            <a:r>
              <a:rPr lang="en-US" sz="3200" b="1" u="sng" dirty="0"/>
              <a:t>Pilot PI Responsibilities</a:t>
            </a:r>
            <a:br>
              <a:rPr lang="en-US" sz="3200" b="1" u="sng" dirty="0"/>
            </a:br>
            <a:br>
              <a:rPr lang="en-US" sz="3200" b="1" u="sng" dirty="0"/>
            </a:br>
            <a:br>
              <a:rPr lang="en-US" sz="3200" b="1" u="sng" dirty="0"/>
            </a:br>
            <a:br>
              <a:rPr lang="en-US" sz="3200" b="1" u="sng" dirty="0"/>
            </a:br>
            <a:br>
              <a:rPr lang="en-US" sz="3200" b="1" u="sng" dirty="0"/>
            </a:br>
            <a:br>
              <a:rPr lang="en-US" sz="3200" b="1" u="sng" dirty="0"/>
            </a:br>
            <a:endParaRPr lang="en-US" sz="3200" b="1" u="sng" dirty="0"/>
          </a:p>
          <a:p>
            <a:pPr marL="800100" lvl="1" indent="-342900">
              <a:buFont typeface="Arial" panose="020B0604020202020204" pitchFamily="34" charset="0"/>
              <a:buChar char="•"/>
            </a:pPr>
            <a:r>
              <a:rPr lang="en-US" sz="2000" b="1" dirty="0"/>
              <a:t>Responsible for all terms and conditions in NIH NOA and Subaward agreement and all NIH policies </a:t>
            </a:r>
            <a:r>
              <a:rPr lang="en-US" sz="2000" b="1" dirty="0">
                <a:hlinkClick r:id="rId2"/>
              </a:rPr>
              <a:t>https://grants.nih.gov/grants/policy/nihgps/HTML5/introduction.htm</a:t>
            </a:r>
            <a:r>
              <a:rPr lang="en-US" sz="2000" b="1" dirty="0"/>
              <a:t>. Contact your site administrative contact with questions. </a:t>
            </a:r>
            <a:br>
              <a:rPr lang="en-US" sz="2000" b="1" dirty="0"/>
            </a:br>
            <a:endParaRPr lang="en-US" sz="2000" b="1" dirty="0"/>
          </a:p>
          <a:p>
            <a:pPr marL="800100" lvl="1" indent="-342900">
              <a:buFont typeface="Arial" panose="020B0604020202020204" pitchFamily="34" charset="0"/>
              <a:buChar char="•"/>
            </a:pPr>
            <a:r>
              <a:rPr lang="en-US" sz="2000" b="1" dirty="0"/>
              <a:t>Clinical Trials must be registered on clinicaltrials.gov per NIH policy </a:t>
            </a:r>
            <a:r>
              <a:rPr lang="en-US" sz="2000" b="1" dirty="0">
                <a:hlinkClick r:id="rId3"/>
              </a:rPr>
              <a:t>http://grants.nih.gov/ClinicalTrials_fdaaa/</a:t>
            </a:r>
            <a:br>
              <a:rPr lang="en-US" sz="2000" b="1" dirty="0"/>
            </a:br>
            <a:endParaRPr lang="en-US" sz="2000" b="1" dirty="0"/>
          </a:p>
          <a:p>
            <a:pPr marL="800100" lvl="1" indent="-342900">
              <a:buFont typeface="Arial" panose="020B0604020202020204" pitchFamily="34" charset="0"/>
              <a:buChar char="•"/>
            </a:pPr>
            <a:r>
              <a:rPr lang="en-US" sz="2000" b="1" dirty="0"/>
              <a:t>CTR must notify NIH of all major changes in the status of ongoing protocols</a:t>
            </a:r>
          </a:p>
          <a:p>
            <a:pPr marL="1200150" lvl="2" indent="-285750">
              <a:buFont typeface="Courier New" panose="02070309020205020404" pitchFamily="49" charset="0"/>
              <a:buChar char="o"/>
            </a:pPr>
            <a:r>
              <a:rPr lang="en-US" sz="2000" dirty="0"/>
              <a:t>Changes in status of IRB approval(s);</a:t>
            </a:r>
          </a:p>
          <a:p>
            <a:pPr marL="1200150" lvl="2" indent="-285750">
              <a:buFont typeface="Courier New" panose="02070309020205020404" pitchFamily="49" charset="0"/>
              <a:buChar char="o"/>
            </a:pPr>
            <a:r>
              <a:rPr lang="en-US" sz="2000" dirty="0"/>
              <a:t>Changes in FDA approval(s) such as Investigational New Drug (IND) Application;</a:t>
            </a:r>
          </a:p>
          <a:p>
            <a:pPr marL="1200150" lvl="2" indent="-285750">
              <a:buFont typeface="Courier New" panose="02070309020205020404" pitchFamily="49" charset="0"/>
              <a:buChar char="o"/>
            </a:pPr>
            <a:r>
              <a:rPr lang="en-US" sz="2000" dirty="0"/>
              <a:t>Changes in date of enrollment of first patient into clinical trial and/or date of achievement of target enrollment (last patient);</a:t>
            </a:r>
          </a:p>
          <a:p>
            <a:pPr marL="1200150" lvl="2" indent="-285750">
              <a:buFont typeface="Courier New" panose="02070309020205020404" pitchFamily="49" charset="0"/>
              <a:buChar char="o"/>
            </a:pPr>
            <a:r>
              <a:rPr lang="en-US" sz="2000" dirty="0"/>
              <a:t>Unexpected adverse events related to the study which involve increased risk to participants must be communicated to the NIGMS program director within 24 hours of the discovery of the occurrence.</a:t>
            </a:r>
            <a:endParaRPr lang="en-US" sz="2000" b="1" dirty="0"/>
          </a:p>
          <a:p>
            <a:pPr marL="800100" lvl="1" indent="-342900">
              <a:buFont typeface="Arial" panose="020B0604020202020204" pitchFamily="34" charset="0"/>
              <a:buChar char="•"/>
            </a:pPr>
            <a:endParaRPr lang="en-US" sz="2400" b="1" dirty="0"/>
          </a:p>
          <a:p>
            <a:pPr marL="800100" lvl="1" indent="-342900">
              <a:buFont typeface="Arial" panose="020B0604020202020204" pitchFamily="34" charset="0"/>
              <a:buChar char="•"/>
            </a:pPr>
            <a:endParaRPr lang="en-US" sz="2400" b="1" dirty="0"/>
          </a:p>
          <a:p>
            <a:pPr marL="800100" lvl="1" indent="-342900">
              <a:buFont typeface="Arial" panose="020B0604020202020204" pitchFamily="34" charset="0"/>
              <a:buChar char="•"/>
            </a:pPr>
            <a:endParaRPr lang="en-US" sz="2400" b="1" dirty="0"/>
          </a:p>
        </p:txBody>
      </p:sp>
      <p:sp useBgFill="1">
        <p:nvSpPr>
          <p:cNvPr id="2" name="TextBox 1"/>
          <p:cNvSpPr txBox="1"/>
          <p:nvPr/>
        </p:nvSpPr>
        <p:spPr>
          <a:xfrm>
            <a:off x="349319" y="1295400"/>
            <a:ext cx="11277600" cy="5509200"/>
          </a:xfrm>
          <a:prstGeom prst="rect">
            <a:avLst/>
          </a:prstGeom>
        </p:spPr>
        <p:txBody>
          <a:bodyPr wrap="square" rtlCol="0">
            <a:spAutoFit/>
          </a:bodyPr>
          <a:lstStyle/>
          <a:p>
            <a:r>
              <a:rPr lang="en-US" sz="2400" b="1" dirty="0"/>
              <a:t>What is considered a clinical trial?</a:t>
            </a:r>
            <a:endParaRPr lang="en-US" sz="2200" b="1" dirty="0"/>
          </a:p>
          <a:p>
            <a:r>
              <a:rPr lang="en-US" sz="2200" dirty="0"/>
              <a:t>Use the following four questions to determine the difference between a clinical study and a clinical trial:</a:t>
            </a:r>
          </a:p>
          <a:p>
            <a:pPr marL="914400" lvl="1" indent="-457200">
              <a:buFont typeface="+mj-lt"/>
              <a:buAutoNum type="arabicPeriod"/>
            </a:pPr>
            <a:r>
              <a:rPr lang="en-US" sz="2200" dirty="0"/>
              <a:t>Does the study involve human participants?</a:t>
            </a:r>
          </a:p>
          <a:p>
            <a:pPr marL="914400" lvl="1" indent="-457200">
              <a:buFont typeface="+mj-lt"/>
              <a:buAutoNum type="arabicPeriod"/>
            </a:pPr>
            <a:r>
              <a:rPr lang="en-US" sz="2200" dirty="0"/>
              <a:t>Are the participants prospectively assigned to an intervention?</a:t>
            </a:r>
          </a:p>
          <a:p>
            <a:pPr marL="914400" lvl="1" indent="-457200">
              <a:buFont typeface="+mj-lt"/>
              <a:buAutoNum type="arabicPeriod"/>
            </a:pPr>
            <a:r>
              <a:rPr lang="en-US" sz="2200" dirty="0"/>
              <a:t>Is the study designed to evaluate the effect of the intervention on the participants?</a:t>
            </a:r>
          </a:p>
          <a:p>
            <a:pPr marL="914400" lvl="1" indent="-457200">
              <a:buFont typeface="+mj-lt"/>
              <a:buAutoNum type="arabicPeriod"/>
            </a:pPr>
            <a:r>
              <a:rPr lang="en-US" sz="2200" dirty="0"/>
              <a:t>Is the effect being evaluated a health-related biomedical or behavioral outcome?</a:t>
            </a:r>
          </a:p>
          <a:p>
            <a:endParaRPr lang="en-US" sz="2200" dirty="0"/>
          </a:p>
          <a:p>
            <a:r>
              <a:rPr lang="en-US" sz="2200" dirty="0"/>
              <a:t>If answers to these questions are </a:t>
            </a:r>
            <a:r>
              <a:rPr lang="en-US" sz="2200" b="1" dirty="0"/>
              <a:t>Yes</a:t>
            </a:r>
            <a:r>
              <a:rPr lang="en-US" sz="2200" dirty="0"/>
              <a:t>, the study meets the NIH definition of a clinical trial, even if…</a:t>
            </a:r>
          </a:p>
          <a:p>
            <a:pPr marL="742950" lvl="1" indent="-285750">
              <a:buFont typeface="Arial" panose="020B0604020202020204" pitchFamily="34" charset="0"/>
              <a:buChar char="•"/>
            </a:pPr>
            <a:r>
              <a:rPr lang="en-US" sz="2200" dirty="0"/>
              <a:t>You are studying healthy participants</a:t>
            </a:r>
          </a:p>
          <a:p>
            <a:pPr marL="742950" lvl="1" indent="-285750">
              <a:buFont typeface="Arial" panose="020B0604020202020204" pitchFamily="34" charset="0"/>
              <a:buChar char="•"/>
            </a:pPr>
            <a:r>
              <a:rPr lang="en-US" sz="2200" dirty="0"/>
              <a:t>Your study does not have a comparison group (e.g., placebo or control)</a:t>
            </a:r>
          </a:p>
          <a:p>
            <a:pPr marL="742950" lvl="1" indent="-285750">
              <a:buFont typeface="Arial" panose="020B0604020202020204" pitchFamily="34" charset="0"/>
              <a:buChar char="•"/>
            </a:pPr>
            <a:r>
              <a:rPr lang="en-US" sz="2200" dirty="0"/>
              <a:t>Your study is only designed to assess the pharmacokinetics, safety, and/or maximum tolerated dose of an investigational drug</a:t>
            </a:r>
          </a:p>
          <a:p>
            <a:pPr marL="742950" lvl="1" indent="-285750">
              <a:buFont typeface="Arial" panose="020B0604020202020204" pitchFamily="34" charset="0"/>
              <a:buChar char="•"/>
            </a:pPr>
            <a:r>
              <a:rPr lang="en-US" sz="2200" dirty="0"/>
              <a:t>Your study is utilizing a behavioral intervention</a:t>
            </a:r>
          </a:p>
          <a:p>
            <a:pPr marL="742950" lvl="1" indent="-285750">
              <a:buFont typeface="Arial" panose="020B0604020202020204" pitchFamily="34" charset="0"/>
              <a:buChar char="•"/>
            </a:pPr>
            <a:r>
              <a:rPr lang="en-US" sz="2200" dirty="0"/>
              <a:t>Only one aim or sub-aim of your study meets the clinical trial definition</a:t>
            </a:r>
          </a:p>
        </p:txBody>
      </p:sp>
      <p:sp>
        <p:nvSpPr>
          <p:cNvPr id="7" name="Text Placeholder 3">
            <a:extLst>
              <a:ext uri="{FF2B5EF4-FFF2-40B4-BE49-F238E27FC236}">
                <a16:creationId xmlns:a16="http://schemas.microsoft.com/office/drawing/2014/main" id="{64FC0DDA-898C-45EB-BABD-C013A6B32510}"/>
              </a:ext>
            </a:extLst>
          </p:cNvPr>
          <p:cNvSpPr>
            <a:spLocks noGrp="1"/>
          </p:cNvSpPr>
          <p:nvPr>
            <p:ph type="body" sz="quarter" idx="10"/>
          </p:nvPr>
        </p:nvSpPr>
        <p:spPr>
          <a:xfrm>
            <a:off x="349250" y="273050"/>
            <a:ext cx="9175750" cy="685800"/>
          </a:xfrm>
        </p:spPr>
        <p:txBody>
          <a:bodyPr>
            <a:normAutofit/>
          </a:bodyPr>
          <a:lstStyle/>
          <a:p>
            <a:r>
              <a:rPr lang="en-US" dirty="0"/>
              <a:t>Pilot PI Responsibilities: Is it a Clinical Trial?</a:t>
            </a:r>
          </a:p>
        </p:txBody>
      </p:sp>
    </p:spTree>
    <p:extLst>
      <p:ext uri="{BB962C8B-B14F-4D97-AF65-F5344CB8AC3E}">
        <p14:creationId xmlns:p14="http://schemas.microsoft.com/office/powerpoint/2010/main" val="1652327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007733E-D25A-4455-9B88-01F89AACBCB8}"/>
              </a:ext>
            </a:extLst>
          </p:cNvPr>
          <p:cNvSpPr>
            <a:spLocks noGrp="1"/>
          </p:cNvSpPr>
          <p:nvPr>
            <p:ph type="body" sz="quarter" idx="10"/>
          </p:nvPr>
        </p:nvSpPr>
        <p:spPr>
          <a:xfrm>
            <a:off x="152400" y="0"/>
            <a:ext cx="9448800" cy="1219200"/>
          </a:xfrm>
        </p:spPr>
        <p:txBody>
          <a:bodyPr>
            <a:normAutofit fontScale="97500"/>
          </a:bodyPr>
          <a:lstStyle/>
          <a:p>
            <a:r>
              <a:rPr lang="en-US" b="1" dirty="0">
                <a:latin typeface="+mn-lt"/>
              </a:rPr>
              <a:t>Requirements for Registering &amp; Reporting NIH-funded</a:t>
            </a:r>
          </a:p>
          <a:p>
            <a:r>
              <a:rPr lang="en-US" b="1" dirty="0">
                <a:latin typeface="+mn-lt"/>
              </a:rPr>
              <a:t>Clinical Trials in </a:t>
            </a:r>
            <a:r>
              <a:rPr lang="en-US" b="1" dirty="0">
                <a:latin typeface="+mn-lt"/>
                <a:hlinkClick r:id="rId2"/>
              </a:rPr>
              <a:t>ClinicalTrials.gov</a:t>
            </a:r>
            <a:endParaRPr lang="en-US" b="1" dirty="0">
              <a:latin typeface="+mn-lt"/>
            </a:endParaRPr>
          </a:p>
        </p:txBody>
      </p:sp>
      <p:sp>
        <p:nvSpPr>
          <p:cNvPr id="9" name="Content Placeholder 2">
            <a:extLst>
              <a:ext uri="{FF2B5EF4-FFF2-40B4-BE49-F238E27FC236}">
                <a16:creationId xmlns:a16="http://schemas.microsoft.com/office/drawing/2014/main" id="{F68D803C-7BAE-4171-B91C-45BFB337FF96}"/>
              </a:ext>
            </a:extLst>
          </p:cNvPr>
          <p:cNvSpPr txBox="1">
            <a:spLocks/>
          </p:cNvSpPr>
          <p:nvPr/>
        </p:nvSpPr>
        <p:spPr>
          <a:xfrm>
            <a:off x="838200" y="1676400"/>
            <a:ext cx="10515600" cy="435133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800" dirty="0">
                <a:solidFill>
                  <a:schemeClr val="tx1"/>
                </a:solidFill>
              </a:rPr>
              <a:t>It is the responsibility of the investigator to </a:t>
            </a:r>
            <a:r>
              <a:rPr lang="en-US" sz="2800" b="1" dirty="0">
                <a:solidFill>
                  <a:schemeClr val="tx1"/>
                </a:solidFill>
              </a:rPr>
              <a:t>ensure that all required information is posted, documentation is uploaded, and specific dates and deadlines are met as required by the NIH. </a:t>
            </a:r>
            <a:r>
              <a:rPr lang="en-US" sz="2800" dirty="0">
                <a:solidFill>
                  <a:schemeClr val="tx1"/>
                </a:solidFill>
              </a:rPr>
              <a:t>Make certain to include the ACCEL grant (NIH U54 GM104941) when registering your trial on </a:t>
            </a:r>
            <a:r>
              <a:rPr lang="en-US" sz="2800" dirty="0">
                <a:hlinkClick r:id="rId2"/>
              </a:rPr>
              <a:t>ClinicalTrials.gov</a:t>
            </a:r>
            <a:r>
              <a:rPr lang="en-US" sz="2800" dirty="0"/>
              <a:t>.</a:t>
            </a:r>
          </a:p>
          <a:p>
            <a:pPr lvl="1" algn="l">
              <a:buFont typeface="Wingdings" pitchFamily="2" charset="2"/>
              <a:buChar char="ü"/>
            </a:pPr>
            <a:r>
              <a:rPr lang="en-US" b="1" dirty="0">
                <a:solidFill>
                  <a:schemeClr val="tx1"/>
                </a:solidFill>
              </a:rPr>
              <a:t>ACTION</a:t>
            </a:r>
            <a:r>
              <a:rPr lang="en-US" dirty="0">
                <a:solidFill>
                  <a:schemeClr val="tx1"/>
                </a:solidFill>
              </a:rPr>
              <a:t> (if applicable): </a:t>
            </a:r>
            <a:r>
              <a:rPr lang="en-US" dirty="0">
                <a:hlinkClick r:id="rId3"/>
              </a:rPr>
              <a:t>Review NIH guidelines for clinical trials</a:t>
            </a:r>
            <a:r>
              <a:rPr lang="en-US" dirty="0"/>
              <a:t>.</a:t>
            </a:r>
          </a:p>
          <a:p>
            <a:pPr lvl="1" algn="l">
              <a:buFont typeface="Wingdings" pitchFamily="2" charset="2"/>
              <a:buChar char="ü"/>
            </a:pPr>
            <a:r>
              <a:rPr lang="en-US" b="1" dirty="0">
                <a:solidFill>
                  <a:schemeClr val="tx1"/>
                </a:solidFill>
              </a:rPr>
              <a:t>ACTION</a:t>
            </a:r>
            <a:r>
              <a:rPr lang="en-US" dirty="0">
                <a:solidFill>
                  <a:schemeClr val="tx1"/>
                </a:solidFill>
              </a:rPr>
              <a:t> (if applicable): Register your clinical trial on </a:t>
            </a:r>
            <a:r>
              <a:rPr lang="en-US" dirty="0">
                <a:hlinkClick r:id="rId2"/>
              </a:rPr>
              <a:t>ClinicalTrials.gov</a:t>
            </a:r>
            <a:r>
              <a:rPr lang="en-US" dirty="0"/>
              <a:t>. </a:t>
            </a:r>
            <a:r>
              <a:rPr lang="en-US" dirty="0">
                <a:solidFill>
                  <a:schemeClr val="tx1"/>
                </a:solidFill>
              </a:rPr>
              <a:t>Include ACCEL NIH grant U54 GM104941 on the registration as “Other Study ID Numbers.”</a:t>
            </a:r>
          </a:p>
          <a:p>
            <a:endParaRPr lang="en-US" dirty="0">
              <a:solidFill>
                <a:schemeClr val="tx1"/>
              </a:solidFill>
            </a:endParaRPr>
          </a:p>
          <a:p>
            <a:endParaRPr lang="en-US" dirty="0"/>
          </a:p>
          <a:p>
            <a:endParaRPr lang="en-US" dirty="0"/>
          </a:p>
          <a:p>
            <a:endParaRPr lang="en-US" dirty="0"/>
          </a:p>
        </p:txBody>
      </p:sp>
    </p:spTree>
    <p:extLst>
      <p:ext uri="{BB962C8B-B14F-4D97-AF65-F5344CB8AC3E}">
        <p14:creationId xmlns:p14="http://schemas.microsoft.com/office/powerpoint/2010/main" val="2804875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007733E-D25A-4455-9B88-01F89AACBCB8}"/>
              </a:ext>
            </a:extLst>
          </p:cNvPr>
          <p:cNvSpPr>
            <a:spLocks noGrp="1"/>
          </p:cNvSpPr>
          <p:nvPr>
            <p:ph type="body" sz="quarter" idx="10"/>
          </p:nvPr>
        </p:nvSpPr>
        <p:spPr>
          <a:xfrm>
            <a:off x="152400" y="0"/>
            <a:ext cx="9448800" cy="1219200"/>
          </a:xfrm>
        </p:spPr>
        <p:txBody>
          <a:bodyPr>
            <a:normAutofit fontScale="97500"/>
          </a:bodyPr>
          <a:lstStyle/>
          <a:p>
            <a:r>
              <a:rPr lang="en-US" b="1" dirty="0">
                <a:latin typeface="+mn-lt"/>
              </a:rPr>
              <a:t>Requirements for Registering &amp; Reporting NIH-funded</a:t>
            </a:r>
          </a:p>
          <a:p>
            <a:r>
              <a:rPr lang="en-US" b="1" dirty="0">
                <a:latin typeface="+mn-lt"/>
              </a:rPr>
              <a:t>Clinical Trials in </a:t>
            </a:r>
            <a:r>
              <a:rPr lang="en-US" b="1" dirty="0">
                <a:latin typeface="+mn-lt"/>
                <a:hlinkClick r:id="rId2"/>
              </a:rPr>
              <a:t>ClinicalTrials.gov</a:t>
            </a:r>
            <a:endParaRPr lang="en-US" b="1" dirty="0">
              <a:latin typeface="+mn-lt"/>
            </a:endParaRPr>
          </a:p>
        </p:txBody>
      </p:sp>
      <p:sp>
        <p:nvSpPr>
          <p:cNvPr id="9" name="Content Placeholder 2">
            <a:extLst>
              <a:ext uri="{FF2B5EF4-FFF2-40B4-BE49-F238E27FC236}">
                <a16:creationId xmlns:a16="http://schemas.microsoft.com/office/drawing/2014/main" id="{F68D803C-7BAE-4171-B91C-45BFB337FF96}"/>
              </a:ext>
            </a:extLst>
          </p:cNvPr>
          <p:cNvSpPr txBox="1">
            <a:spLocks/>
          </p:cNvSpPr>
          <p:nvPr/>
        </p:nvSpPr>
        <p:spPr>
          <a:xfrm>
            <a:off x="838200" y="1863204"/>
            <a:ext cx="10515600" cy="435133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dirty="0">
              <a:solidFill>
                <a:schemeClr val="tx1"/>
              </a:solidFill>
            </a:endParaRPr>
          </a:p>
          <a:p>
            <a:endParaRPr lang="en-US" dirty="0"/>
          </a:p>
          <a:p>
            <a:endParaRPr lang="en-US" dirty="0"/>
          </a:p>
          <a:p>
            <a:endParaRPr lang="en-US" dirty="0"/>
          </a:p>
        </p:txBody>
      </p:sp>
      <p:sp>
        <p:nvSpPr>
          <p:cNvPr id="4" name="Content Placeholder 2">
            <a:extLst>
              <a:ext uri="{FF2B5EF4-FFF2-40B4-BE49-F238E27FC236}">
                <a16:creationId xmlns:a16="http://schemas.microsoft.com/office/drawing/2014/main" id="{00F4E81F-D855-4371-9E63-FD98F31B96D9}"/>
              </a:ext>
            </a:extLst>
          </p:cNvPr>
          <p:cNvSpPr txBox="1">
            <a:spLocks/>
          </p:cNvSpPr>
          <p:nvPr/>
        </p:nvSpPr>
        <p:spPr>
          <a:xfrm>
            <a:off x="990600" y="2015604"/>
            <a:ext cx="10515600" cy="435133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800" b="1" dirty="0">
                <a:solidFill>
                  <a:schemeClr val="tx1"/>
                </a:solidFill>
              </a:rPr>
              <a:t>Determine if your project supports a clinical trial</a:t>
            </a:r>
          </a:p>
          <a:p>
            <a:pPr marL="914400" lvl="1" indent="-457200" algn="l">
              <a:buFont typeface="Wingdings" pitchFamily="2" charset="2"/>
              <a:buChar char="Ø"/>
            </a:pPr>
            <a:r>
              <a:rPr lang="en-US" dirty="0">
                <a:solidFill>
                  <a:schemeClr val="tx1"/>
                </a:solidFill>
              </a:rPr>
              <a:t>See guidance in Step 1 on this page:</a:t>
            </a:r>
            <a:r>
              <a:rPr lang="en-US" dirty="0"/>
              <a:t> </a:t>
            </a:r>
            <a:r>
              <a:rPr lang="en-US" dirty="0">
                <a:hlinkClick r:id="rId3"/>
              </a:rPr>
              <a:t>https://grants.nih.gov/policy/clinical-trials/reporting/steps.htm</a:t>
            </a:r>
            <a:r>
              <a:rPr lang="en-US" dirty="0"/>
              <a:t> </a:t>
            </a:r>
          </a:p>
          <a:p>
            <a:pPr algn="l"/>
            <a:r>
              <a:rPr lang="en-US" sz="2800" b="1" dirty="0">
                <a:solidFill>
                  <a:schemeClr val="tx1"/>
                </a:solidFill>
              </a:rPr>
              <a:t>Review full NIH Clinical Trial guidelines:</a:t>
            </a:r>
          </a:p>
          <a:p>
            <a:pPr marL="914400" lvl="1" indent="-457200" algn="l">
              <a:buFont typeface="Wingdings" pitchFamily="2" charset="2"/>
              <a:buChar char="Ø"/>
            </a:pPr>
            <a:r>
              <a:rPr lang="en-US" dirty="0">
                <a:hlinkClick r:id="rId4"/>
              </a:rPr>
              <a:t>https://grants.nih.gov/policy/clinical-trials/reporting/index.htm</a:t>
            </a:r>
            <a:endParaRPr lang="en-US" dirty="0"/>
          </a:p>
          <a:p>
            <a:pPr marL="914400" lvl="1" indent="-457200" algn="l">
              <a:buFont typeface="Wingdings" pitchFamily="2" charset="2"/>
              <a:buChar char="Ø"/>
            </a:pPr>
            <a:r>
              <a:rPr lang="en-US" dirty="0">
                <a:solidFill>
                  <a:schemeClr val="tx1"/>
                </a:solidFill>
              </a:rPr>
              <a:t>Review all steps posted here and follow guidance accordingly:</a:t>
            </a:r>
            <a:r>
              <a:rPr lang="en-US" dirty="0"/>
              <a:t> </a:t>
            </a:r>
            <a:r>
              <a:rPr lang="en-US" dirty="0">
                <a:hlinkClick r:id="rId3"/>
              </a:rPr>
              <a:t>https://grants.nih.gov/policy/clinical-trials/reporting/steps.htm</a:t>
            </a:r>
            <a:r>
              <a:rPr lang="en-US" dirty="0"/>
              <a:t> </a:t>
            </a:r>
          </a:p>
          <a:p>
            <a:pPr algn="l"/>
            <a:endParaRPr lang="en-US" dirty="0"/>
          </a:p>
          <a:p>
            <a:pPr algn="l"/>
            <a:endParaRPr lang="en-US" dirty="0"/>
          </a:p>
          <a:p>
            <a:pPr algn="l"/>
            <a:endParaRPr lang="en-US" dirty="0"/>
          </a:p>
        </p:txBody>
      </p:sp>
    </p:spTree>
    <p:extLst>
      <p:ext uri="{BB962C8B-B14F-4D97-AF65-F5344CB8AC3E}">
        <p14:creationId xmlns:p14="http://schemas.microsoft.com/office/powerpoint/2010/main" val="2033490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007733E-D25A-4455-9B88-01F89AACBCB8}"/>
              </a:ext>
            </a:extLst>
          </p:cNvPr>
          <p:cNvSpPr>
            <a:spLocks noGrp="1"/>
          </p:cNvSpPr>
          <p:nvPr>
            <p:ph type="body" sz="quarter" idx="10"/>
          </p:nvPr>
        </p:nvSpPr>
        <p:spPr>
          <a:xfrm>
            <a:off x="152400" y="0"/>
            <a:ext cx="9448800" cy="1219200"/>
          </a:xfrm>
        </p:spPr>
        <p:txBody>
          <a:bodyPr>
            <a:normAutofit fontScale="97500"/>
          </a:bodyPr>
          <a:lstStyle/>
          <a:p>
            <a:r>
              <a:rPr lang="en-US" b="1" dirty="0">
                <a:latin typeface="+mn-lt"/>
              </a:rPr>
              <a:t>Requirements for Registering &amp; Reporting NIH-funded</a:t>
            </a:r>
          </a:p>
          <a:p>
            <a:r>
              <a:rPr lang="en-US" b="1" dirty="0">
                <a:latin typeface="+mn-lt"/>
              </a:rPr>
              <a:t>Clinical Trials in </a:t>
            </a:r>
            <a:r>
              <a:rPr lang="en-US" b="1" dirty="0">
                <a:latin typeface="+mn-lt"/>
                <a:hlinkClick r:id="rId3"/>
              </a:rPr>
              <a:t>ClinicalTrials.gov</a:t>
            </a:r>
            <a:endParaRPr lang="en-US" b="1" dirty="0">
              <a:latin typeface="+mn-lt"/>
            </a:endParaRPr>
          </a:p>
        </p:txBody>
      </p:sp>
      <p:sp>
        <p:nvSpPr>
          <p:cNvPr id="5" name="Content Placeholder 2">
            <a:extLst>
              <a:ext uri="{FF2B5EF4-FFF2-40B4-BE49-F238E27FC236}">
                <a16:creationId xmlns:a16="http://schemas.microsoft.com/office/drawing/2014/main" id="{EC9778C8-A84F-428B-8EB8-5FC8DFDAEBBD}"/>
              </a:ext>
            </a:extLst>
          </p:cNvPr>
          <p:cNvSpPr txBox="1">
            <a:spLocks/>
          </p:cNvSpPr>
          <p:nvPr/>
        </p:nvSpPr>
        <p:spPr>
          <a:xfrm>
            <a:off x="609600" y="2101370"/>
            <a:ext cx="10744200" cy="468042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04813" indent="-404813" algn="l">
              <a:buFont typeface="+mj-lt"/>
              <a:buAutoNum type="arabicPeriod"/>
            </a:pPr>
            <a:r>
              <a:rPr lang="en-US" sz="2200" b="1" dirty="0">
                <a:solidFill>
                  <a:schemeClr val="tx1"/>
                </a:solidFill>
              </a:rPr>
              <a:t>Registration:</a:t>
            </a:r>
            <a:endParaRPr lang="en-US" sz="2200" dirty="0">
              <a:solidFill>
                <a:schemeClr val="tx1"/>
              </a:solidFill>
            </a:endParaRPr>
          </a:p>
          <a:p>
            <a:pPr marL="809625" lvl="1" indent="-352425" algn="l">
              <a:buFont typeface="Arial" panose="020B0604020202020204" pitchFamily="34" charset="0"/>
              <a:buChar char="•"/>
            </a:pPr>
            <a:r>
              <a:rPr lang="en-US" sz="2200" dirty="0">
                <a:solidFill>
                  <a:schemeClr val="tx1"/>
                </a:solidFill>
              </a:rPr>
              <a:t>Register the study on </a:t>
            </a:r>
            <a:r>
              <a:rPr lang="en-US" sz="2200" dirty="0">
                <a:hlinkClick r:id="rId3"/>
              </a:rPr>
              <a:t>ClinicalTrials.gov </a:t>
            </a:r>
            <a:r>
              <a:rPr lang="en-US" sz="2200" dirty="0">
                <a:solidFill>
                  <a:schemeClr val="tx1"/>
                </a:solidFill>
              </a:rPr>
              <a:t>Protocol Registration and Results System (PRS) no later than 21 days after enrolling first participant.</a:t>
            </a:r>
          </a:p>
          <a:p>
            <a:pPr marL="809625" lvl="1" indent="-352425" algn="l">
              <a:buFont typeface="Arial" panose="020B0604020202020204" pitchFamily="34" charset="0"/>
              <a:buChar char="•"/>
            </a:pPr>
            <a:r>
              <a:rPr lang="en-US" sz="2200" dirty="0">
                <a:solidFill>
                  <a:schemeClr val="tx1"/>
                </a:solidFill>
              </a:rPr>
              <a:t>See </a:t>
            </a:r>
            <a:r>
              <a:rPr lang="en-US" sz="2200" dirty="0">
                <a:hlinkClick r:id="rId4"/>
              </a:rPr>
              <a:t>https://</a:t>
            </a:r>
            <a:r>
              <a:rPr lang="en-US" sz="2200" dirty="0" err="1">
                <a:hlinkClick r:id="rId4"/>
              </a:rPr>
              <a:t>clinicaltrials.gov</a:t>
            </a:r>
            <a:r>
              <a:rPr lang="en-US" sz="2200" dirty="0">
                <a:hlinkClick r:id="rId4"/>
              </a:rPr>
              <a:t>/submit-studies/prs-help/how-register-study </a:t>
            </a:r>
            <a:r>
              <a:rPr lang="en-US" sz="2200" dirty="0">
                <a:solidFill>
                  <a:schemeClr val="tx1"/>
                </a:solidFill>
              </a:rPr>
              <a:t>for guidance. </a:t>
            </a:r>
          </a:p>
          <a:p>
            <a:pPr marL="809625" lvl="1" indent="-352425" algn="l">
              <a:buFont typeface="Arial" panose="020B0604020202020204" pitchFamily="34" charset="0"/>
              <a:buChar char="•"/>
            </a:pPr>
            <a:r>
              <a:rPr lang="en-US" sz="2200" dirty="0">
                <a:solidFill>
                  <a:schemeClr val="tx1"/>
                </a:solidFill>
              </a:rPr>
              <a:t>Include the ACCEL grant (NIH U54 GM104941) when registering your trial (e.g. under the Other Study ID Numbers section of registration form).</a:t>
            </a:r>
          </a:p>
          <a:p>
            <a:pPr marL="404813" indent="-404813" algn="l">
              <a:buFont typeface="+mj-lt"/>
              <a:buAutoNum type="arabicPeriod"/>
            </a:pPr>
            <a:r>
              <a:rPr lang="en-US" sz="2200" b="1" dirty="0">
                <a:solidFill>
                  <a:schemeClr val="tx1"/>
                </a:solidFill>
              </a:rPr>
              <a:t>Informed Consent:</a:t>
            </a:r>
          </a:p>
          <a:p>
            <a:pPr marL="800100" lvl="1" indent="-342900" algn="l">
              <a:buFont typeface="Arial" panose="020B0604020202020204" pitchFamily="34" charset="0"/>
              <a:buChar char="•"/>
            </a:pPr>
            <a:r>
              <a:rPr lang="en-US" sz="2200" dirty="0">
                <a:solidFill>
                  <a:schemeClr val="tx1"/>
                </a:solidFill>
              </a:rPr>
              <a:t>The consent form must be posted on </a:t>
            </a:r>
            <a:r>
              <a:rPr lang="en-US" sz="2200" dirty="0">
                <a:hlinkClick r:id="rId3"/>
              </a:rPr>
              <a:t>ClinicalTrials.gov</a:t>
            </a:r>
            <a:r>
              <a:rPr lang="en-US" sz="2200" dirty="0"/>
              <a:t> </a:t>
            </a:r>
            <a:r>
              <a:rPr lang="en-US" sz="2200" dirty="0">
                <a:solidFill>
                  <a:schemeClr val="tx1"/>
                </a:solidFill>
              </a:rPr>
              <a:t>after recruitment closes, and no later than 60 days after the last study visit.</a:t>
            </a:r>
          </a:p>
          <a:p>
            <a:pPr marL="800100" lvl="1" indent="-342900" algn="l">
              <a:buFont typeface="Arial" panose="020B0604020202020204" pitchFamily="34" charset="0"/>
              <a:buChar char="•"/>
            </a:pPr>
            <a:r>
              <a:rPr lang="en-US" sz="2200" dirty="0">
                <a:solidFill>
                  <a:schemeClr val="tx1"/>
                </a:solidFill>
              </a:rPr>
              <a:t>Upload an </a:t>
            </a:r>
            <a:r>
              <a:rPr lang="en-US" sz="2200" b="1" dirty="0">
                <a:solidFill>
                  <a:schemeClr val="tx1"/>
                </a:solidFill>
              </a:rPr>
              <a:t>IRB-approved</a:t>
            </a:r>
            <a:r>
              <a:rPr lang="en-US" sz="2200" dirty="0">
                <a:solidFill>
                  <a:schemeClr val="tx1"/>
                </a:solidFill>
              </a:rPr>
              <a:t> version of the form to the </a:t>
            </a:r>
            <a:r>
              <a:rPr lang="en-US" sz="2200" dirty="0" err="1">
                <a:solidFill>
                  <a:schemeClr val="tx1"/>
                </a:solidFill>
              </a:rPr>
              <a:t>ClinicalTrials.gov</a:t>
            </a:r>
            <a:r>
              <a:rPr lang="en-US" sz="2200" dirty="0">
                <a:solidFill>
                  <a:schemeClr val="tx1"/>
                </a:solidFill>
              </a:rPr>
              <a:t> study record. </a:t>
            </a:r>
          </a:p>
          <a:p>
            <a:pPr marL="809625" lvl="1" indent="-352425" algn="l">
              <a:buFont typeface="Arial" panose="020B0604020202020204" pitchFamily="34" charset="0"/>
              <a:buChar char="•"/>
            </a:pPr>
            <a:r>
              <a:rPr lang="en-US" sz="2200" dirty="0">
                <a:solidFill>
                  <a:schemeClr val="tx1"/>
                </a:solidFill>
              </a:rPr>
              <a:t>While you can follow the 60-day guidance, we suggest you upload </a:t>
            </a:r>
            <a:r>
              <a:rPr lang="en-US" sz="2200" u="sng" dirty="0">
                <a:solidFill>
                  <a:schemeClr val="tx1"/>
                </a:solidFill>
              </a:rPr>
              <a:t>as soon as possible</a:t>
            </a:r>
            <a:r>
              <a:rPr lang="en-US" sz="2200" dirty="0">
                <a:solidFill>
                  <a:schemeClr val="tx1"/>
                </a:solidFill>
              </a:rPr>
              <a:t>, perhaps after the first participant has enrolled and signed the consent.</a:t>
            </a:r>
          </a:p>
        </p:txBody>
      </p:sp>
      <p:sp>
        <p:nvSpPr>
          <p:cNvPr id="2" name="Rectangle 1">
            <a:extLst>
              <a:ext uri="{FF2B5EF4-FFF2-40B4-BE49-F238E27FC236}">
                <a16:creationId xmlns:a16="http://schemas.microsoft.com/office/drawing/2014/main" id="{240E2B81-66C2-4A6D-9BF8-0A45C1965FEE}"/>
              </a:ext>
            </a:extLst>
          </p:cNvPr>
          <p:cNvSpPr/>
          <p:nvPr/>
        </p:nvSpPr>
        <p:spPr>
          <a:xfrm>
            <a:off x="838200" y="1270374"/>
            <a:ext cx="10363200" cy="830997"/>
          </a:xfrm>
          <a:prstGeom prst="rect">
            <a:avLst/>
          </a:prstGeom>
        </p:spPr>
        <p:txBody>
          <a:bodyPr wrap="square">
            <a:spAutoFit/>
          </a:bodyPr>
          <a:lstStyle/>
          <a:p>
            <a:pPr algn="ctr"/>
            <a:r>
              <a:rPr lang="en-US" sz="2400" b="1" i="1" dirty="0">
                <a:solidFill>
                  <a:srgbClr val="FF0000"/>
                </a:solidFill>
              </a:rPr>
              <a:t>The following highlight certain requirements that are imperative to remaining in compliance with NIH …</a:t>
            </a:r>
            <a:endParaRPr lang="en-US" sz="2400" dirty="0">
              <a:solidFill>
                <a:srgbClr val="FF0000"/>
              </a:solidFill>
            </a:endParaRPr>
          </a:p>
        </p:txBody>
      </p:sp>
    </p:spTree>
    <p:extLst>
      <p:ext uri="{BB962C8B-B14F-4D97-AF65-F5344CB8AC3E}">
        <p14:creationId xmlns:p14="http://schemas.microsoft.com/office/powerpoint/2010/main" val="1176597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47800"/>
            <a:ext cx="10363200" cy="1470025"/>
          </a:xfrm>
        </p:spPr>
        <p:txBody>
          <a:bodyPr/>
          <a:lstStyle/>
          <a:p>
            <a:r>
              <a:rPr lang="en-US" dirty="0"/>
              <a:t> Purpose of the DE-CTR ACCEL Program</a:t>
            </a:r>
          </a:p>
        </p:txBody>
      </p:sp>
      <p:sp>
        <p:nvSpPr>
          <p:cNvPr id="3" name="Subtitle 2"/>
          <p:cNvSpPr>
            <a:spLocks noGrp="1"/>
          </p:cNvSpPr>
          <p:nvPr>
            <p:ph type="subTitle" idx="1"/>
          </p:nvPr>
        </p:nvSpPr>
        <p:spPr>
          <a:xfrm>
            <a:off x="1828800" y="2182812"/>
            <a:ext cx="8534400" cy="1752600"/>
          </a:xfrm>
        </p:spPr>
        <p:txBody>
          <a:bodyPr>
            <a:normAutofit fontScale="85000" lnSpcReduction="10000"/>
          </a:bodyPr>
          <a:lstStyle/>
          <a:p>
            <a:r>
              <a:rPr lang="en-US" dirty="0"/>
              <a:t>To build research capacities in States that historically have had low levels of NIH funding by supporting basic, clinical, and translational research through mentoring, education and faculty development, and infrastructure improvements.</a:t>
            </a:r>
          </a:p>
        </p:txBody>
      </p:sp>
      <p:sp>
        <p:nvSpPr>
          <p:cNvPr id="4" name="Text Placeholder 3"/>
          <p:cNvSpPr>
            <a:spLocks noGrp="1"/>
          </p:cNvSpPr>
          <p:nvPr>
            <p:ph type="body" sz="quarter" idx="10"/>
          </p:nvPr>
        </p:nvSpPr>
        <p:spPr>
          <a:xfrm>
            <a:off x="349320" y="273220"/>
            <a:ext cx="8718480" cy="685800"/>
          </a:xfrm>
        </p:spPr>
        <p:txBody>
          <a:bodyPr>
            <a:normAutofit fontScale="92500"/>
          </a:bodyPr>
          <a:lstStyle/>
          <a:p>
            <a:r>
              <a:rPr lang="en-US" dirty="0"/>
              <a:t>Delaware CTR ACCEL – New Project PI Training</a:t>
            </a:r>
          </a:p>
          <a:p>
            <a:endParaRPr lang="en-US" dirty="0"/>
          </a:p>
        </p:txBody>
      </p:sp>
      <p:sp>
        <p:nvSpPr>
          <p:cNvPr id="5" name="Title 1"/>
          <p:cNvSpPr txBox="1">
            <a:spLocks/>
          </p:cNvSpPr>
          <p:nvPr/>
        </p:nvSpPr>
        <p:spPr>
          <a:xfrm>
            <a:off x="914400" y="3836987"/>
            <a:ext cx="103632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 Purpose of the New Project PI Training</a:t>
            </a:r>
          </a:p>
        </p:txBody>
      </p:sp>
      <p:sp>
        <p:nvSpPr>
          <p:cNvPr id="6" name="Subtitle 2"/>
          <p:cNvSpPr txBox="1">
            <a:spLocks/>
          </p:cNvSpPr>
          <p:nvPr/>
        </p:nvSpPr>
        <p:spPr>
          <a:xfrm>
            <a:off x="1828800" y="4572000"/>
            <a:ext cx="85344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700" dirty="0"/>
              <a:t>To ensure that our clinical and translational awardees understand the regulatory commitments of being a federally funded PI. This is an integral component of building research capacities within Delaware.</a:t>
            </a:r>
          </a:p>
        </p:txBody>
      </p:sp>
    </p:spTree>
    <p:extLst>
      <p:ext uri="{BB962C8B-B14F-4D97-AF65-F5344CB8AC3E}">
        <p14:creationId xmlns:p14="http://schemas.microsoft.com/office/powerpoint/2010/main" val="363122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C8539-3D8B-C356-1E8C-563475998ECD}"/>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E2038648-1037-9656-6646-181E966E58CE}"/>
              </a:ext>
            </a:extLst>
          </p:cNvPr>
          <p:cNvSpPr>
            <a:spLocks noGrp="1"/>
          </p:cNvSpPr>
          <p:nvPr>
            <p:ph type="body" sz="quarter" idx="10"/>
          </p:nvPr>
        </p:nvSpPr>
        <p:spPr>
          <a:xfrm>
            <a:off x="152400" y="0"/>
            <a:ext cx="9448800" cy="1219200"/>
          </a:xfrm>
        </p:spPr>
        <p:txBody>
          <a:bodyPr>
            <a:normAutofit fontScale="97500"/>
          </a:bodyPr>
          <a:lstStyle/>
          <a:p>
            <a:r>
              <a:rPr lang="en-US" b="1" dirty="0">
                <a:latin typeface="+mn-lt"/>
              </a:rPr>
              <a:t>Requirements for Registering &amp; Reporting NIH-funded</a:t>
            </a:r>
          </a:p>
          <a:p>
            <a:r>
              <a:rPr lang="en-US" b="1" dirty="0">
                <a:latin typeface="+mn-lt"/>
              </a:rPr>
              <a:t>Clinical Trials in </a:t>
            </a:r>
            <a:r>
              <a:rPr lang="en-US" b="1" dirty="0">
                <a:latin typeface="+mn-lt"/>
                <a:hlinkClick r:id="rId3"/>
              </a:rPr>
              <a:t>ClinicalTrials.gov</a:t>
            </a:r>
            <a:endParaRPr lang="en-US" b="1" dirty="0">
              <a:latin typeface="+mn-lt"/>
            </a:endParaRPr>
          </a:p>
        </p:txBody>
      </p:sp>
      <p:sp>
        <p:nvSpPr>
          <p:cNvPr id="5" name="Content Placeholder 2">
            <a:extLst>
              <a:ext uri="{FF2B5EF4-FFF2-40B4-BE49-F238E27FC236}">
                <a16:creationId xmlns:a16="http://schemas.microsoft.com/office/drawing/2014/main" id="{209D9DA2-7EE1-3BF6-6819-91714B260B08}"/>
              </a:ext>
            </a:extLst>
          </p:cNvPr>
          <p:cNvSpPr txBox="1">
            <a:spLocks/>
          </p:cNvSpPr>
          <p:nvPr/>
        </p:nvSpPr>
        <p:spPr>
          <a:xfrm>
            <a:off x="663677" y="2101370"/>
            <a:ext cx="11147324" cy="468042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mj-lt"/>
              <a:buAutoNum type="arabicPeriod" startAt="3"/>
            </a:pPr>
            <a:r>
              <a:rPr lang="en-US" sz="2200" b="1" dirty="0">
                <a:solidFill>
                  <a:schemeClr val="tx1"/>
                </a:solidFill>
              </a:rPr>
              <a:t>Clinical trial record updates:</a:t>
            </a:r>
            <a:r>
              <a:rPr lang="en-US" sz="2200" dirty="0">
                <a:solidFill>
                  <a:schemeClr val="tx1"/>
                </a:solidFill>
              </a:rPr>
              <a:t> </a:t>
            </a:r>
          </a:p>
          <a:p>
            <a:pPr marL="862013" lvl="1" indent="-404813" algn="l">
              <a:buFont typeface="Arial" panose="020B0604020202020204" pitchFamily="34" charset="0"/>
              <a:buChar char="•"/>
            </a:pPr>
            <a:r>
              <a:rPr lang="en-US" sz="2200" dirty="0">
                <a:solidFill>
                  <a:schemeClr val="tx1"/>
                </a:solidFill>
              </a:rPr>
              <a:t>Update clinical trial record at a minimum every 12 months</a:t>
            </a:r>
            <a:r>
              <a:rPr lang="en-US" sz="2200" dirty="0"/>
              <a:t>. </a:t>
            </a:r>
          </a:p>
          <a:p>
            <a:pPr marL="809625" lvl="1" indent="-352425" algn="l">
              <a:buFont typeface="Arial" panose="020B0604020202020204" pitchFamily="34" charset="0"/>
              <a:buChar char="•"/>
            </a:pPr>
            <a:r>
              <a:rPr lang="en-US" sz="2200" dirty="0">
                <a:solidFill>
                  <a:schemeClr val="tx1"/>
                </a:solidFill>
              </a:rPr>
              <a:t>Any changes that occur to the clinical trial (e.g. changes to contact information, recruitment, protocol, etc.) must be updated in the PRS within 30 days of the change.</a:t>
            </a:r>
            <a:endParaRPr lang="en-US" sz="2200" b="1" dirty="0">
              <a:solidFill>
                <a:schemeClr val="tx1"/>
              </a:solidFill>
            </a:endParaRPr>
          </a:p>
          <a:p>
            <a:pPr marL="457200" indent="-457200" algn="l">
              <a:spcBef>
                <a:spcPts val="0"/>
              </a:spcBef>
              <a:buFont typeface="+mj-lt"/>
              <a:buAutoNum type="arabicPeriod" startAt="4"/>
            </a:pPr>
            <a:r>
              <a:rPr lang="en-US" sz="2200" b="1" dirty="0">
                <a:solidFill>
                  <a:schemeClr val="tx1"/>
                </a:solidFill>
              </a:rPr>
              <a:t>Reporting results:</a:t>
            </a:r>
          </a:p>
          <a:p>
            <a:pPr marL="809625" indent="-377825" algn="l">
              <a:spcBef>
                <a:spcPts val="0"/>
              </a:spcBef>
              <a:buFont typeface="Arial" panose="020B0604020202020204" pitchFamily="34" charset="0"/>
              <a:buChar char="•"/>
            </a:pPr>
            <a:r>
              <a:rPr lang="en-US" sz="2200" dirty="0">
                <a:solidFill>
                  <a:schemeClr val="tx1"/>
                </a:solidFill>
              </a:rPr>
              <a:t>Summary results must be reported on </a:t>
            </a:r>
            <a:r>
              <a:rPr lang="en-US" sz="2200" dirty="0">
                <a:hlinkClick r:id="rId3"/>
              </a:rPr>
              <a:t>ClinicalTrials.gov </a:t>
            </a:r>
            <a:r>
              <a:rPr lang="en-US" sz="2200" dirty="0">
                <a:solidFill>
                  <a:schemeClr val="tx1"/>
                </a:solidFill>
              </a:rPr>
              <a:t>not later than one year after clinical trial primary completion date. </a:t>
            </a:r>
          </a:p>
          <a:p>
            <a:pPr marL="809625" indent="-377825" algn="l">
              <a:spcBef>
                <a:spcPts val="0"/>
              </a:spcBef>
              <a:buFont typeface="Arial" panose="020B0604020202020204" pitchFamily="34" charset="0"/>
              <a:buChar char="•"/>
            </a:pPr>
            <a:r>
              <a:rPr lang="en-US" sz="2200" dirty="0">
                <a:solidFill>
                  <a:srgbClr val="FF0000"/>
                </a:solidFill>
              </a:rPr>
              <a:t>The </a:t>
            </a:r>
            <a:r>
              <a:rPr lang="en-US" sz="2200" b="1" dirty="0">
                <a:solidFill>
                  <a:srgbClr val="FF0000"/>
                </a:solidFill>
              </a:rPr>
              <a:t>Primary Completion Date </a:t>
            </a:r>
            <a:r>
              <a:rPr lang="en-US" sz="2200" dirty="0">
                <a:solidFill>
                  <a:srgbClr val="FF0000"/>
                </a:solidFill>
              </a:rPr>
              <a:t>is the date that the last data point for the primary outcome measure was collected from the last enrolled participant. </a:t>
            </a:r>
          </a:p>
          <a:p>
            <a:pPr marL="809625" indent="-377825" algn="l">
              <a:spcBef>
                <a:spcPts val="0"/>
              </a:spcBef>
              <a:buFont typeface="Arial" panose="020B0604020202020204" pitchFamily="34" charset="0"/>
              <a:buChar char="•"/>
            </a:pPr>
            <a:r>
              <a:rPr lang="en-US" sz="2200" b="1" dirty="0">
                <a:solidFill>
                  <a:schemeClr val="tx1"/>
                </a:solidFill>
              </a:rPr>
              <a:t>NOTE: </a:t>
            </a:r>
            <a:r>
              <a:rPr lang="en-US" sz="2200" dirty="0">
                <a:solidFill>
                  <a:schemeClr val="tx1"/>
                </a:solidFill>
              </a:rPr>
              <a:t>Updates and changes to the clinical trial record require review and approval by </a:t>
            </a:r>
            <a:r>
              <a:rPr lang="en-US" sz="2200" dirty="0" err="1">
                <a:solidFill>
                  <a:schemeClr val="tx1"/>
                </a:solidFill>
              </a:rPr>
              <a:t>ClinicalTrials.gov</a:t>
            </a:r>
            <a:r>
              <a:rPr lang="en-US" sz="2200" dirty="0">
                <a:solidFill>
                  <a:schemeClr val="tx1"/>
                </a:solidFill>
              </a:rPr>
              <a:t> before appearing public. </a:t>
            </a:r>
            <a:r>
              <a:rPr lang="en-US" sz="2200" dirty="0">
                <a:solidFill>
                  <a:srgbClr val="FF0000"/>
                </a:solidFill>
              </a:rPr>
              <a:t>This process will take at least 30 days.</a:t>
            </a:r>
            <a:endParaRPr lang="en-US" sz="2200" dirty="0">
              <a:solidFill>
                <a:schemeClr val="tx1"/>
              </a:solidFill>
            </a:endParaRPr>
          </a:p>
          <a:p>
            <a:pPr marL="514350" indent="-514350" algn="l">
              <a:buFont typeface="+mj-lt"/>
              <a:buAutoNum type="arabicPeriod"/>
            </a:pPr>
            <a:endParaRPr lang="en-US" sz="2200" dirty="0"/>
          </a:p>
        </p:txBody>
      </p:sp>
      <p:sp>
        <p:nvSpPr>
          <p:cNvPr id="2" name="Rectangle 1">
            <a:extLst>
              <a:ext uri="{FF2B5EF4-FFF2-40B4-BE49-F238E27FC236}">
                <a16:creationId xmlns:a16="http://schemas.microsoft.com/office/drawing/2014/main" id="{E86FFA05-FC7A-55F8-AA0A-D1F2800F0BC0}"/>
              </a:ext>
            </a:extLst>
          </p:cNvPr>
          <p:cNvSpPr/>
          <p:nvPr/>
        </p:nvSpPr>
        <p:spPr>
          <a:xfrm>
            <a:off x="838200" y="1270374"/>
            <a:ext cx="10363200" cy="830997"/>
          </a:xfrm>
          <a:prstGeom prst="rect">
            <a:avLst/>
          </a:prstGeom>
        </p:spPr>
        <p:txBody>
          <a:bodyPr wrap="square">
            <a:spAutoFit/>
          </a:bodyPr>
          <a:lstStyle/>
          <a:p>
            <a:pPr algn="ctr"/>
            <a:r>
              <a:rPr lang="en-US" sz="2400" b="1" i="1" dirty="0">
                <a:solidFill>
                  <a:srgbClr val="FF0000"/>
                </a:solidFill>
              </a:rPr>
              <a:t>The following highlight certain requirements that are imperative to remaining in compliance with NIH </a:t>
            </a:r>
            <a:r>
              <a:rPr lang="en-US" sz="2400" i="1" dirty="0">
                <a:solidFill>
                  <a:srgbClr val="FF0000"/>
                </a:solidFill>
              </a:rPr>
              <a:t>(Continued)</a:t>
            </a:r>
            <a:r>
              <a:rPr lang="en-US" sz="2400" b="1" i="1" dirty="0">
                <a:solidFill>
                  <a:srgbClr val="FF0000"/>
                </a:solidFill>
              </a:rPr>
              <a:t>…</a:t>
            </a:r>
            <a:endParaRPr lang="en-US" sz="2400" dirty="0">
              <a:solidFill>
                <a:srgbClr val="FF0000"/>
              </a:solidFill>
            </a:endParaRPr>
          </a:p>
        </p:txBody>
      </p:sp>
    </p:spTree>
    <p:extLst>
      <p:ext uri="{BB962C8B-B14F-4D97-AF65-F5344CB8AC3E}">
        <p14:creationId xmlns:p14="http://schemas.microsoft.com/office/powerpoint/2010/main" val="3623767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7559" y="1371600"/>
            <a:ext cx="11156881" cy="5301451"/>
          </a:xfrm>
          <a:prstGeom prst="rect">
            <a:avLst/>
          </a:prstGeom>
          <a:noFill/>
        </p:spPr>
        <p:txBody>
          <a:bodyPr wrap="square" rtlCol="0">
            <a:spAutoFit/>
          </a:bodyPr>
          <a:lstStyle/>
          <a:p>
            <a:pPr algn="ctr">
              <a:lnSpc>
                <a:spcPts val="300"/>
              </a:lnSpc>
            </a:pPr>
            <a:endParaRPr lang="en-US" sz="2800" b="1" dirty="0"/>
          </a:p>
          <a:p>
            <a:pPr marL="800100" lvl="1" indent="-342900">
              <a:buFont typeface="Arial" panose="020B0604020202020204" pitchFamily="34" charset="0"/>
              <a:buChar char="•"/>
            </a:pPr>
            <a:r>
              <a:rPr lang="en-US" sz="2800" b="1" dirty="0"/>
              <a:t>Clinical Trials rules and reporting timelines must be satisfied </a:t>
            </a:r>
            <a:r>
              <a:rPr lang="en-US" sz="2800" dirty="0"/>
              <a:t>(i.e. registered on clinicaltrials.gov per NIH policy and results reported </a:t>
            </a:r>
            <a:r>
              <a:rPr lang="en-US" sz="2800" dirty="0">
                <a:hlinkClick r:id="rId2"/>
              </a:rPr>
              <a:t>https://grants.nih.gov/policy-and-compliance/policy-topics/clinical-trials/reporting/understanding</a:t>
            </a:r>
            <a:r>
              <a:rPr lang="en-US" sz="2800" dirty="0"/>
              <a:t>)</a:t>
            </a:r>
            <a:br>
              <a:rPr lang="en-US" sz="2800" dirty="0"/>
            </a:br>
            <a:endParaRPr lang="en-US" sz="2800" b="1" dirty="0"/>
          </a:p>
          <a:p>
            <a:pPr marL="800100" lvl="1" indent="-342900">
              <a:buFont typeface="Arial" panose="020B0604020202020204" pitchFamily="34" charset="0"/>
              <a:buChar char="•"/>
            </a:pPr>
            <a:r>
              <a:rPr lang="en-US" sz="2800" b="1" dirty="0"/>
              <a:t>CTR must notify NIH of all major changes in the status of ongoing protocols such as:</a:t>
            </a:r>
          </a:p>
          <a:p>
            <a:pPr marL="1200150" lvl="2" indent="-285750">
              <a:buFont typeface="Courier New" panose="02070309020205020404" pitchFamily="49" charset="0"/>
              <a:buChar char="o"/>
            </a:pPr>
            <a:r>
              <a:rPr lang="en-US" sz="2800" dirty="0"/>
              <a:t>Changes in status of IRB approval(s);</a:t>
            </a:r>
          </a:p>
          <a:p>
            <a:pPr marL="1200150" lvl="2" indent="-285750">
              <a:buFont typeface="Courier New" panose="02070309020205020404" pitchFamily="49" charset="0"/>
              <a:buChar char="o"/>
            </a:pPr>
            <a:r>
              <a:rPr lang="en-US" sz="2800" dirty="0"/>
              <a:t>Changes in FDA approval(s) such as Investigational New Drug (IND) Application;</a:t>
            </a:r>
          </a:p>
          <a:p>
            <a:pPr marL="1200150" lvl="2" indent="-285750">
              <a:buFont typeface="Courier New" panose="02070309020205020404" pitchFamily="49" charset="0"/>
              <a:buChar char="o"/>
            </a:pPr>
            <a:r>
              <a:rPr lang="en-US" sz="2800" dirty="0"/>
              <a:t>Changes in date of enrollment of first patient into clinical trial and/or date of achievement of target enrollment (last patient)</a:t>
            </a:r>
          </a:p>
        </p:txBody>
      </p:sp>
      <p:sp>
        <p:nvSpPr>
          <p:cNvPr id="7" name="Text Placeholder 3">
            <a:extLst>
              <a:ext uri="{FF2B5EF4-FFF2-40B4-BE49-F238E27FC236}">
                <a16:creationId xmlns:a16="http://schemas.microsoft.com/office/drawing/2014/main" id="{0C46E50F-0E60-4339-A073-3884724B3A57}"/>
              </a:ext>
            </a:extLst>
          </p:cNvPr>
          <p:cNvSpPr>
            <a:spLocks noGrp="1"/>
          </p:cNvSpPr>
          <p:nvPr>
            <p:ph type="body" sz="quarter" idx="10"/>
          </p:nvPr>
        </p:nvSpPr>
        <p:spPr>
          <a:xfrm>
            <a:off x="349250" y="273050"/>
            <a:ext cx="7416800" cy="685800"/>
          </a:xfrm>
        </p:spPr>
        <p:txBody>
          <a:bodyPr>
            <a:normAutofit/>
          </a:bodyPr>
          <a:lstStyle/>
          <a:p>
            <a:r>
              <a:rPr lang="en-US" dirty="0"/>
              <a:t>Pilot PI Responsibilities</a:t>
            </a:r>
          </a:p>
        </p:txBody>
      </p:sp>
    </p:spTree>
    <p:extLst>
      <p:ext uri="{BB962C8B-B14F-4D97-AF65-F5344CB8AC3E}">
        <p14:creationId xmlns:p14="http://schemas.microsoft.com/office/powerpoint/2010/main" val="2633540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A97E9-FE80-C2CD-A80B-C5AE997383EE}"/>
              </a:ext>
            </a:extLst>
          </p:cNvPr>
          <p:cNvSpPr>
            <a:spLocks noGrp="1"/>
          </p:cNvSpPr>
          <p:nvPr>
            <p:ph type="ctrTitle"/>
          </p:nvPr>
        </p:nvSpPr>
        <p:spPr>
          <a:xfrm>
            <a:off x="914399" y="1219200"/>
            <a:ext cx="10363200" cy="685801"/>
          </a:xfrm>
        </p:spPr>
        <p:txBody>
          <a:bodyPr/>
          <a:lstStyle/>
          <a:p>
            <a:r>
              <a:rPr lang="en-US" sz="3600" b="1" dirty="0"/>
              <a:t>Reporting Adverse Events</a:t>
            </a:r>
          </a:p>
        </p:txBody>
      </p:sp>
      <p:sp>
        <p:nvSpPr>
          <p:cNvPr id="4" name="Text Placeholder 3">
            <a:extLst>
              <a:ext uri="{FF2B5EF4-FFF2-40B4-BE49-F238E27FC236}">
                <a16:creationId xmlns:a16="http://schemas.microsoft.com/office/drawing/2014/main" id="{B1029F54-A891-8845-342E-4AC0B746762B}"/>
              </a:ext>
            </a:extLst>
          </p:cNvPr>
          <p:cNvSpPr>
            <a:spLocks noGrp="1"/>
          </p:cNvSpPr>
          <p:nvPr>
            <p:ph type="body" sz="quarter" idx="10"/>
          </p:nvPr>
        </p:nvSpPr>
        <p:spPr/>
        <p:txBody>
          <a:bodyPr/>
          <a:lstStyle/>
          <a:p>
            <a:r>
              <a:rPr lang="en-US" dirty="0"/>
              <a:t>Pilot PI Responsibilities</a:t>
            </a:r>
          </a:p>
        </p:txBody>
      </p:sp>
      <p:sp>
        <p:nvSpPr>
          <p:cNvPr id="5" name="TextBox 4">
            <a:extLst>
              <a:ext uri="{FF2B5EF4-FFF2-40B4-BE49-F238E27FC236}">
                <a16:creationId xmlns:a16="http://schemas.microsoft.com/office/drawing/2014/main" id="{1282CE1E-708B-188F-8336-387C7AD16C3A}"/>
              </a:ext>
            </a:extLst>
          </p:cNvPr>
          <p:cNvSpPr txBox="1"/>
          <p:nvPr/>
        </p:nvSpPr>
        <p:spPr>
          <a:xfrm>
            <a:off x="517558" y="1781325"/>
            <a:ext cx="11156881" cy="3085460"/>
          </a:xfrm>
          <a:prstGeom prst="rect">
            <a:avLst/>
          </a:prstGeom>
          <a:noFill/>
        </p:spPr>
        <p:txBody>
          <a:bodyPr wrap="square" rtlCol="0">
            <a:spAutoFit/>
          </a:bodyPr>
          <a:lstStyle/>
          <a:p>
            <a:pPr algn="ctr">
              <a:lnSpc>
                <a:spcPts val="300"/>
              </a:lnSpc>
            </a:pPr>
            <a:endParaRPr lang="en-US" sz="2400" b="1" dirty="0"/>
          </a:p>
          <a:p>
            <a:pPr marL="1201738" lvl="3" indent="-311150">
              <a:buFont typeface="Courier New" panose="02070309020205020404" pitchFamily="49" charset="0"/>
              <a:buChar char="o"/>
            </a:pPr>
            <a:r>
              <a:rPr lang="en-US" sz="2400" dirty="0"/>
              <a:t>All adverse events must be reported to the IRB and the NIH and, if appropriate, to the Data and Safety Monitoring Board (DSMB), or other government agencies.</a:t>
            </a:r>
          </a:p>
          <a:p>
            <a:pPr marL="1201738" lvl="3" indent="-311150">
              <a:buFont typeface="Courier New" panose="02070309020205020404" pitchFamily="49" charset="0"/>
              <a:buChar char="o"/>
            </a:pPr>
            <a:r>
              <a:rPr lang="en-US" sz="2400" dirty="0"/>
              <a:t>All unanticipated problems must then be reported to the Office of Human Research Protections (OHRP) by the IRB. </a:t>
            </a:r>
          </a:p>
          <a:p>
            <a:pPr marL="1201738" lvl="3" indent="-311150">
              <a:buFont typeface="Courier New" panose="02070309020205020404" pitchFamily="49" charset="0"/>
              <a:buChar char="o"/>
            </a:pPr>
            <a:r>
              <a:rPr lang="en-US" sz="2400" b="1" dirty="0">
                <a:solidFill>
                  <a:srgbClr val="FF0000"/>
                </a:solidFill>
              </a:rPr>
              <a:t>Unanticipated adverse events </a:t>
            </a:r>
            <a:r>
              <a:rPr lang="en-US" sz="2400" dirty="0"/>
              <a:t>related to the study which involve increased risk to participants must be communicated to the </a:t>
            </a:r>
            <a:r>
              <a:rPr lang="en-US" sz="2400" u="sng" dirty="0"/>
              <a:t>DE CTR PI </a:t>
            </a:r>
            <a:r>
              <a:rPr lang="en-US" sz="2400" dirty="0"/>
              <a:t>and the NIGMS program director within 24 hours of the discovery of the occurrence.</a:t>
            </a:r>
            <a:endParaRPr lang="en-US" sz="2400" dirty="0">
              <a:highlight>
                <a:srgbClr val="FFFF00"/>
              </a:highlight>
            </a:endParaRPr>
          </a:p>
        </p:txBody>
      </p:sp>
      <p:sp>
        <p:nvSpPr>
          <p:cNvPr id="7" name="TextBox 6">
            <a:extLst>
              <a:ext uri="{FF2B5EF4-FFF2-40B4-BE49-F238E27FC236}">
                <a16:creationId xmlns:a16="http://schemas.microsoft.com/office/drawing/2014/main" id="{34A5658D-C3EC-D05B-EF42-8E330CCED1AA}"/>
              </a:ext>
            </a:extLst>
          </p:cNvPr>
          <p:cNvSpPr txBox="1"/>
          <p:nvPr/>
        </p:nvSpPr>
        <p:spPr>
          <a:xfrm>
            <a:off x="792179" y="5076675"/>
            <a:ext cx="10607640" cy="1508105"/>
          </a:xfrm>
          <a:prstGeom prst="rect">
            <a:avLst/>
          </a:prstGeom>
          <a:noFill/>
        </p:spPr>
        <p:txBody>
          <a:bodyPr wrap="square">
            <a:spAutoFit/>
          </a:bodyPr>
          <a:lstStyle/>
          <a:p>
            <a:pPr algn="ctr"/>
            <a:r>
              <a:rPr lang="en-US" sz="3200" b="1" dirty="0"/>
              <a:t>What is an unanticipated adverse event? </a:t>
            </a:r>
          </a:p>
          <a:p>
            <a:r>
              <a:rPr lang="en-US" sz="2000" dirty="0"/>
              <a:t>Any incident, outcome, or problem that is </a:t>
            </a:r>
            <a:r>
              <a:rPr lang="en-US" sz="2000" b="1" dirty="0"/>
              <a:t>unexpected</a:t>
            </a:r>
            <a:r>
              <a:rPr lang="en-US" sz="2000" dirty="0"/>
              <a:t> in nature, severity, or frequency given the research procedures; is </a:t>
            </a:r>
            <a:r>
              <a:rPr lang="en-US" sz="2000" b="1" dirty="0"/>
              <a:t>related or possibly related</a:t>
            </a:r>
            <a:r>
              <a:rPr lang="en-US" sz="2000" dirty="0"/>
              <a:t> to the research participation; and suggests the research places subjects or others at a </a:t>
            </a:r>
            <a:r>
              <a:rPr lang="en-US" sz="2000" b="1" dirty="0"/>
              <a:t>greater risk of harm</a:t>
            </a:r>
            <a:r>
              <a:rPr lang="en-US" sz="2000" dirty="0"/>
              <a:t> than previously known.</a:t>
            </a:r>
          </a:p>
        </p:txBody>
      </p:sp>
    </p:spTree>
    <p:extLst>
      <p:ext uri="{BB962C8B-B14F-4D97-AF65-F5344CB8AC3E}">
        <p14:creationId xmlns:p14="http://schemas.microsoft.com/office/powerpoint/2010/main" val="2783773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9320" y="1371600"/>
            <a:ext cx="11409398" cy="4339650"/>
          </a:xfrm>
          <a:prstGeom prst="rect">
            <a:avLst/>
          </a:prstGeom>
          <a:noFill/>
        </p:spPr>
        <p:txBody>
          <a:bodyPr wrap="square" rtlCol="0">
            <a:spAutoFit/>
          </a:bodyPr>
          <a:lstStyle/>
          <a:p>
            <a:pPr algn="ctr"/>
            <a:r>
              <a:rPr lang="en-US" sz="3200" b="1" dirty="0"/>
              <a:t>Budget Guidelines and Funding Restrictions</a:t>
            </a:r>
            <a:br>
              <a:rPr lang="en-US" sz="3200" b="1" u="sng" dirty="0"/>
            </a:br>
            <a:endParaRPr lang="en-US" sz="2400" b="1" dirty="0"/>
          </a:p>
          <a:p>
            <a:pPr marL="800100" lvl="1" indent="-342900">
              <a:buFont typeface="Arial" panose="020B0604020202020204" pitchFamily="34" charset="0"/>
              <a:buChar char="•"/>
            </a:pPr>
            <a:r>
              <a:rPr lang="en-US" sz="2000" dirty="0"/>
              <a:t>Any changes to the approved budget require approval by the CTR Executive Committee.  Work with your institutional Financial Administrator to complete a </a:t>
            </a:r>
            <a:r>
              <a:rPr lang="en-US" sz="2000" dirty="0" err="1"/>
              <a:t>rebudget</a:t>
            </a:r>
            <a:r>
              <a:rPr lang="en-US" sz="2000" dirty="0"/>
              <a:t> form.</a:t>
            </a:r>
            <a:r>
              <a:rPr lang="en-US" sz="2000" b="1" dirty="0"/>
              <a:t> </a:t>
            </a:r>
            <a:r>
              <a:rPr lang="en-US" sz="2000" u="sng" dirty="0"/>
              <a:t>All expenses must be specific to this project, listed in detail in the Budget Justification and backed up with receipts. </a:t>
            </a:r>
          </a:p>
          <a:p>
            <a:pPr lvl="1"/>
            <a:endParaRPr lang="en-US" sz="2000" dirty="0"/>
          </a:p>
          <a:p>
            <a:pPr marL="800100" lvl="1" indent="-342900">
              <a:buFont typeface="Arial" panose="020B0604020202020204" pitchFamily="34" charset="0"/>
              <a:buChar char="•"/>
            </a:pPr>
            <a:r>
              <a:rPr lang="en-US" sz="2000" dirty="0"/>
              <a:t>There is no automatic carryover of funds (different from many NIH funding mechanisms). Your project is expected to be completed by the budgeted end date.  Extensions must be approved by the CTR Executive Committee and NIH and will only be granted in extenuating circumstances. </a:t>
            </a:r>
          </a:p>
          <a:p>
            <a:pPr lvl="1"/>
            <a:endParaRPr lang="en-US" sz="2000" dirty="0"/>
          </a:p>
          <a:p>
            <a:pPr marL="800100" lvl="1" indent="-342900">
              <a:buFont typeface="Arial" panose="020B0604020202020204" pitchFamily="34" charset="0"/>
              <a:buChar char="•"/>
            </a:pPr>
            <a:r>
              <a:rPr lang="en-US" sz="2000" dirty="0"/>
              <a:t>Participant Compensation: If your project involves participant compensation,  please utilize your institution’s tracking mechanism to record this compensation. Please ask your institutional Financial Administrator if you have questions about participant compensation.</a:t>
            </a:r>
            <a:endParaRPr lang="en-US" sz="2000" b="1" dirty="0"/>
          </a:p>
        </p:txBody>
      </p:sp>
      <p:sp>
        <p:nvSpPr>
          <p:cNvPr id="5" name="Text Placeholder 3">
            <a:extLst>
              <a:ext uri="{FF2B5EF4-FFF2-40B4-BE49-F238E27FC236}">
                <a16:creationId xmlns:a16="http://schemas.microsoft.com/office/drawing/2014/main" id="{7DB9E787-58DD-9C45-8032-8B85A574828F}"/>
              </a:ext>
            </a:extLst>
          </p:cNvPr>
          <p:cNvSpPr>
            <a:spLocks noGrp="1"/>
          </p:cNvSpPr>
          <p:nvPr>
            <p:ph type="body" sz="quarter" idx="10"/>
          </p:nvPr>
        </p:nvSpPr>
        <p:spPr>
          <a:xfrm>
            <a:off x="349320" y="273220"/>
            <a:ext cx="9175680" cy="685800"/>
          </a:xfrm>
        </p:spPr>
        <p:txBody>
          <a:bodyPr>
            <a:normAutofit/>
          </a:bodyPr>
          <a:lstStyle/>
          <a:p>
            <a:r>
              <a:rPr lang="en-US" dirty="0"/>
              <a:t>Delaware CTR ACCEL – New Project PI Training</a:t>
            </a:r>
          </a:p>
        </p:txBody>
      </p:sp>
    </p:spTree>
    <p:extLst>
      <p:ext uri="{BB962C8B-B14F-4D97-AF65-F5344CB8AC3E}">
        <p14:creationId xmlns:p14="http://schemas.microsoft.com/office/powerpoint/2010/main" val="1362726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9320" y="1447800"/>
            <a:ext cx="11409398" cy="4062651"/>
          </a:xfrm>
          <a:prstGeom prst="rect">
            <a:avLst/>
          </a:prstGeom>
          <a:noFill/>
        </p:spPr>
        <p:txBody>
          <a:bodyPr wrap="square" rtlCol="0">
            <a:spAutoFit/>
          </a:bodyPr>
          <a:lstStyle/>
          <a:p>
            <a:pPr algn="ctr"/>
            <a:r>
              <a:rPr lang="en-US" sz="3200" b="1" dirty="0"/>
              <a:t>Budget Guidelines and Funding Restrictions</a:t>
            </a:r>
            <a:br>
              <a:rPr lang="en-US" sz="3200" b="1" u="sng" dirty="0"/>
            </a:br>
            <a:endParaRPr lang="en-US" sz="2400" b="1" dirty="0"/>
          </a:p>
          <a:p>
            <a:pPr marL="800100" lvl="1" indent="-342900">
              <a:buFont typeface="Arial" panose="020B0604020202020204" pitchFamily="34" charset="0"/>
              <a:buChar char="•"/>
            </a:pPr>
            <a:r>
              <a:rPr lang="en-US" sz="2200" dirty="0"/>
              <a:t>If your project ends early for any reason, final financial and technical reporting is required. Work with your institutional Financial Administrator to ensure the award is closed out appropriately. </a:t>
            </a:r>
          </a:p>
          <a:p>
            <a:pPr marL="800100" lvl="1" indent="-342900">
              <a:buFont typeface="Arial" panose="020B0604020202020204" pitchFamily="34" charset="0"/>
              <a:buChar char="•"/>
            </a:pPr>
            <a:endParaRPr lang="en-US" sz="2200" dirty="0"/>
          </a:p>
          <a:p>
            <a:pPr marL="800100" lvl="1" indent="-342900">
              <a:buFont typeface="Arial" panose="020B0604020202020204" pitchFamily="34" charset="0"/>
              <a:buChar char="•"/>
            </a:pPr>
            <a:r>
              <a:rPr lang="en-US" sz="2200" dirty="0"/>
              <a:t>CTR Project Principal Investigators (PIs) may not have concurrent </a:t>
            </a:r>
            <a:r>
              <a:rPr lang="en-US" sz="2200" dirty="0" err="1"/>
              <a:t>IDeA</a:t>
            </a:r>
            <a:r>
              <a:rPr lang="en-US" sz="2200" dirty="0"/>
              <a:t> </a:t>
            </a:r>
            <a:r>
              <a:rPr lang="en-US" sz="2200" u="sng" dirty="0"/>
              <a:t>research</a:t>
            </a:r>
            <a:r>
              <a:rPr lang="en-US" sz="2200" dirty="0"/>
              <a:t> funding (INBRE, COBRE or CTR).</a:t>
            </a:r>
          </a:p>
          <a:p>
            <a:pPr lvl="1"/>
            <a:endParaRPr lang="en-US" sz="2200" dirty="0"/>
          </a:p>
          <a:p>
            <a:pPr lvl="1"/>
            <a:endParaRPr lang="en-US" sz="2400" dirty="0"/>
          </a:p>
          <a:p>
            <a:pPr marL="800100" lvl="1" indent="-342900">
              <a:buFont typeface="Arial" panose="020B0604020202020204" pitchFamily="34" charset="0"/>
              <a:buChar char="•"/>
            </a:pPr>
            <a:endParaRPr lang="en-US" sz="2400" b="1" dirty="0"/>
          </a:p>
        </p:txBody>
      </p:sp>
      <p:sp>
        <p:nvSpPr>
          <p:cNvPr id="5" name="Text Placeholder 3">
            <a:extLst>
              <a:ext uri="{FF2B5EF4-FFF2-40B4-BE49-F238E27FC236}">
                <a16:creationId xmlns:a16="http://schemas.microsoft.com/office/drawing/2014/main" id="{7DB9E787-58DD-9C45-8032-8B85A574828F}"/>
              </a:ext>
            </a:extLst>
          </p:cNvPr>
          <p:cNvSpPr>
            <a:spLocks noGrp="1"/>
          </p:cNvSpPr>
          <p:nvPr>
            <p:ph type="body" sz="quarter" idx="10"/>
          </p:nvPr>
        </p:nvSpPr>
        <p:spPr>
          <a:xfrm>
            <a:off x="349320" y="273220"/>
            <a:ext cx="9175680" cy="685800"/>
          </a:xfrm>
        </p:spPr>
        <p:txBody>
          <a:bodyPr>
            <a:normAutofit/>
          </a:bodyPr>
          <a:lstStyle/>
          <a:p>
            <a:r>
              <a:rPr lang="en-US" dirty="0"/>
              <a:t>Delaware CTR ACCEL – New Project PI Training</a:t>
            </a:r>
          </a:p>
        </p:txBody>
      </p:sp>
    </p:spTree>
    <p:extLst>
      <p:ext uri="{BB962C8B-B14F-4D97-AF65-F5344CB8AC3E}">
        <p14:creationId xmlns:p14="http://schemas.microsoft.com/office/powerpoint/2010/main" val="78776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 y="1219200"/>
            <a:ext cx="11887200" cy="6494085"/>
          </a:xfrm>
          <a:prstGeom prst="rect">
            <a:avLst/>
          </a:prstGeom>
          <a:noFill/>
        </p:spPr>
        <p:txBody>
          <a:bodyPr wrap="square" rtlCol="0">
            <a:spAutoFit/>
          </a:bodyPr>
          <a:lstStyle/>
          <a:p>
            <a:pPr algn="ctr"/>
            <a:r>
              <a:rPr lang="en-US" sz="3200" b="1" u="sng" dirty="0"/>
              <a:t>Technical Reporting Requirements</a:t>
            </a:r>
          </a:p>
          <a:p>
            <a:pPr algn="ctr"/>
            <a:r>
              <a:rPr lang="en-US" sz="2000" b="1" dirty="0">
                <a:solidFill>
                  <a:srgbClr val="FF0000"/>
                </a:solidFill>
              </a:rPr>
              <a:t>Your Institutional Site PI has direct oversight of your project and will be discussing your entries and outcomes with you. Please be detailed.</a:t>
            </a:r>
          </a:p>
          <a:p>
            <a:pPr algn="ctr"/>
            <a:endParaRPr lang="en-US" sz="2400" b="1" dirty="0"/>
          </a:p>
          <a:p>
            <a:pPr marL="800100" lvl="1" indent="-342900">
              <a:buFont typeface="Arial" panose="020B0604020202020204" pitchFamily="34" charset="0"/>
              <a:buChar char="•"/>
            </a:pPr>
            <a:r>
              <a:rPr lang="en-US" sz="2400" b="1" dirty="0"/>
              <a:t>Quarterly Interim Progress Reports</a:t>
            </a:r>
            <a:r>
              <a:rPr lang="en-US" sz="2400" dirty="0"/>
              <a:t> due September 30, December 31 and June 30. A reporting portal in the ACCEL Dashboard will track progress, any challenges or delays and products or publications. </a:t>
            </a:r>
          </a:p>
          <a:p>
            <a:pPr lvl="1"/>
            <a:endParaRPr lang="en-US" sz="2400" dirty="0"/>
          </a:p>
          <a:p>
            <a:pPr marL="800100" lvl="1" indent="-342900">
              <a:buFont typeface="Arial" panose="020B0604020202020204" pitchFamily="34" charset="0"/>
              <a:buChar char="•"/>
            </a:pPr>
            <a:r>
              <a:rPr lang="en-US" sz="2400" b="1" dirty="0"/>
              <a:t>Final Reports </a:t>
            </a:r>
            <a:r>
              <a:rPr lang="en-US" sz="2400" dirty="0"/>
              <a:t>will be due at the completion of </a:t>
            </a:r>
            <a:r>
              <a:rPr lang="en-US" sz="2400" b="1" dirty="0"/>
              <a:t>your entire project after completion of any No Cost Extensions. </a:t>
            </a:r>
            <a:r>
              <a:rPr lang="en-US" sz="2400" dirty="0"/>
              <a:t>(Updated Human Subjects/Clinical Trials forms that identify your project has completed- if applicable). Make sure to mark the question in the ACCEL dashboard report- is this your final report? as </a:t>
            </a:r>
            <a:r>
              <a:rPr lang="en-US" sz="2400" u="sng" dirty="0"/>
              <a:t>YES.</a:t>
            </a:r>
            <a:endParaRPr lang="en-US" sz="2400" dirty="0"/>
          </a:p>
          <a:p>
            <a:pPr marL="800100" lvl="1" indent="-342900">
              <a:buFont typeface="Arial" panose="020B0604020202020204" pitchFamily="34" charset="0"/>
              <a:buChar char="•"/>
            </a:pPr>
            <a:endParaRPr lang="en-US" sz="2400" dirty="0"/>
          </a:p>
          <a:p>
            <a:pPr lvl="1"/>
            <a:endParaRPr lang="en-US" sz="2400" dirty="0"/>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endParaRPr lang="en-US" sz="2400" dirty="0"/>
          </a:p>
          <a:p>
            <a:pPr marL="800100" lvl="1" indent="-342900">
              <a:buFont typeface="Arial" panose="020B0604020202020204" pitchFamily="34" charset="0"/>
              <a:buChar char="•"/>
            </a:pPr>
            <a:endParaRPr lang="en-US" sz="2400" b="1" dirty="0"/>
          </a:p>
        </p:txBody>
      </p:sp>
      <p:sp>
        <p:nvSpPr>
          <p:cNvPr id="5" name="Text Placeholder 3">
            <a:extLst>
              <a:ext uri="{FF2B5EF4-FFF2-40B4-BE49-F238E27FC236}">
                <a16:creationId xmlns:a16="http://schemas.microsoft.com/office/drawing/2014/main" id="{7DB9E787-58DD-9C45-8032-8B85A574828F}"/>
              </a:ext>
            </a:extLst>
          </p:cNvPr>
          <p:cNvSpPr>
            <a:spLocks noGrp="1"/>
          </p:cNvSpPr>
          <p:nvPr>
            <p:ph type="body" sz="quarter" idx="10"/>
          </p:nvPr>
        </p:nvSpPr>
        <p:spPr>
          <a:xfrm>
            <a:off x="349320" y="273220"/>
            <a:ext cx="9175680" cy="685800"/>
          </a:xfrm>
        </p:spPr>
        <p:txBody>
          <a:bodyPr>
            <a:normAutofit/>
          </a:bodyPr>
          <a:lstStyle/>
          <a:p>
            <a:r>
              <a:rPr lang="en-US" dirty="0"/>
              <a:t>Delaware CTR ACCEL – New Project PI Training</a:t>
            </a:r>
          </a:p>
        </p:txBody>
      </p:sp>
    </p:spTree>
    <p:extLst>
      <p:ext uri="{BB962C8B-B14F-4D97-AF65-F5344CB8AC3E}">
        <p14:creationId xmlns:p14="http://schemas.microsoft.com/office/powerpoint/2010/main" val="701207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616120"/>
            <a:ext cx="11887200" cy="7478970"/>
          </a:xfrm>
          <a:prstGeom prst="rect">
            <a:avLst/>
          </a:prstGeom>
          <a:noFill/>
        </p:spPr>
        <p:txBody>
          <a:bodyPr wrap="square" rtlCol="0">
            <a:spAutoFit/>
          </a:bodyPr>
          <a:lstStyle/>
          <a:p>
            <a:pPr algn="ctr"/>
            <a:endParaRPr lang="en-US" sz="3200" b="1" u="sng" dirty="0"/>
          </a:p>
          <a:p>
            <a:pPr algn="ctr"/>
            <a:r>
              <a:rPr lang="en-US" sz="3200" b="1" u="sng" dirty="0"/>
              <a:t>Technical Reporting Requirements</a:t>
            </a:r>
          </a:p>
          <a:p>
            <a:pPr algn="ctr"/>
            <a:r>
              <a:rPr lang="en-US" sz="2000" b="1" dirty="0">
                <a:solidFill>
                  <a:srgbClr val="FF0000"/>
                </a:solidFill>
              </a:rPr>
              <a:t>Your Institutional Site PI has direct oversight of your project and will be discussing your entries and outcomes with you. Please be detailed.</a:t>
            </a:r>
            <a:endParaRPr lang="en-US" sz="2000" b="1" dirty="0"/>
          </a:p>
          <a:p>
            <a:pPr lvl="1"/>
            <a:br>
              <a:rPr lang="en-US" sz="2400" dirty="0"/>
            </a:br>
            <a:r>
              <a:rPr lang="en-US" sz="2400" b="1" dirty="0"/>
              <a:t>NIH Research Performance Progress Report (RPPR) </a:t>
            </a:r>
            <a:r>
              <a:rPr lang="en-US" sz="2000" dirty="0"/>
              <a:t>project reporting is due February 28. </a:t>
            </a:r>
          </a:p>
          <a:p>
            <a:pPr marL="1257300" lvl="2" indent="-342900">
              <a:buFont typeface="Arial" panose="020B0604020202020204" pitchFamily="34" charset="0"/>
              <a:buChar char="•"/>
            </a:pPr>
            <a:r>
              <a:rPr lang="en-US" sz="2000" dirty="0"/>
              <a:t>Each project has it’s own RPPR within the overall report.  </a:t>
            </a:r>
            <a:r>
              <a:rPr lang="en-US" sz="2000" u="sng" dirty="0"/>
              <a:t>Your responses are cut and pasted directly into </a:t>
            </a:r>
            <a:r>
              <a:rPr lang="en-US" sz="2000" u="sng" dirty="0" err="1"/>
              <a:t>eRA</a:t>
            </a:r>
            <a:r>
              <a:rPr lang="en-US" sz="2000" u="sng" dirty="0"/>
              <a:t> Commons – please be thorough</a:t>
            </a:r>
            <a:r>
              <a:rPr lang="en-US" sz="2000" dirty="0"/>
              <a:t>. </a:t>
            </a:r>
          </a:p>
          <a:p>
            <a:pPr marL="1257300" lvl="2" indent="-342900">
              <a:buFont typeface="Arial" panose="020B0604020202020204" pitchFamily="34" charset="0"/>
              <a:buChar char="•"/>
            </a:pPr>
            <a:r>
              <a:rPr lang="en-US" sz="2000" dirty="0"/>
              <a:t>Human Subjects and Clinical Trial Forms must be provided as part of the RPPR, including updated enrollment status and Cumulative (Actual) Enrollment table. Upload to your project files in the dashboard.  </a:t>
            </a:r>
            <a:r>
              <a:rPr lang="en-US" sz="2000" dirty="0">
                <a:hlinkClick r:id="rId3"/>
              </a:rPr>
              <a:t>https://www.grants.gov/web/grants/forms/r-r-family.html</a:t>
            </a:r>
            <a:endParaRPr lang="en-US" sz="2000" dirty="0"/>
          </a:p>
          <a:p>
            <a:pPr marL="1257300" lvl="2" indent="-342900">
              <a:buFont typeface="Arial" panose="020B0604020202020204" pitchFamily="34" charset="0"/>
              <a:buChar char="•"/>
            </a:pPr>
            <a:r>
              <a:rPr lang="en-US" sz="2000" dirty="0"/>
              <a:t>Reminder: The </a:t>
            </a:r>
            <a:r>
              <a:rPr lang="en-US" sz="2000" b="1" dirty="0"/>
              <a:t>age</a:t>
            </a:r>
            <a:r>
              <a:rPr lang="en-US" sz="2000" dirty="0"/>
              <a:t> for each enrolled participant must be identified and listed in the Participant-Level Data Template. This template must be embedded into your HSCT form. The template can be found here on the NIH website:</a:t>
            </a:r>
          </a:p>
          <a:p>
            <a:pPr lvl="2"/>
            <a:r>
              <a:rPr lang="en-US" sz="2000" dirty="0">
                <a:hlinkClick r:id="rId4"/>
              </a:rPr>
              <a:t>      https://www.era.nih.gov/sites/default/files/2020-05/ParticipantLevelData-Template.xlsx</a:t>
            </a:r>
            <a:endParaRPr lang="en-US" sz="2000" dirty="0"/>
          </a:p>
          <a:p>
            <a:pPr marL="1257300" lvl="2" indent="-342900">
              <a:buFont typeface="Arial" panose="020B0604020202020204" pitchFamily="34" charset="0"/>
              <a:buChar char="•"/>
            </a:pPr>
            <a:r>
              <a:rPr lang="en-US" sz="2000" dirty="0"/>
              <a:t>For Clinical Trials, the Milestones Table needs completion and must be uploaded to the dashboard.</a:t>
            </a:r>
          </a:p>
          <a:p>
            <a:pPr lvl="2"/>
            <a:endParaRPr lang="en-US" sz="2400" dirty="0"/>
          </a:p>
          <a:p>
            <a:pPr lvl="1"/>
            <a:endParaRPr lang="en-US" sz="2400" dirty="0"/>
          </a:p>
          <a:p>
            <a:pPr lvl="1"/>
            <a:endParaRPr lang="en-US" sz="2400" dirty="0"/>
          </a:p>
          <a:p>
            <a:pPr marL="800100" lvl="1" indent="-342900">
              <a:buFont typeface="Arial" panose="020B0604020202020204" pitchFamily="34" charset="0"/>
              <a:buChar char="•"/>
            </a:pPr>
            <a:endParaRPr lang="en-US" sz="2400" dirty="0"/>
          </a:p>
          <a:p>
            <a:pPr lvl="1"/>
            <a:endParaRPr lang="en-US" sz="2400" b="1" dirty="0"/>
          </a:p>
        </p:txBody>
      </p:sp>
      <p:sp>
        <p:nvSpPr>
          <p:cNvPr id="5" name="Text Placeholder 3">
            <a:extLst>
              <a:ext uri="{FF2B5EF4-FFF2-40B4-BE49-F238E27FC236}">
                <a16:creationId xmlns:a16="http://schemas.microsoft.com/office/drawing/2014/main" id="{7DB9E787-58DD-9C45-8032-8B85A574828F}"/>
              </a:ext>
            </a:extLst>
          </p:cNvPr>
          <p:cNvSpPr>
            <a:spLocks noGrp="1"/>
          </p:cNvSpPr>
          <p:nvPr>
            <p:ph type="body" sz="quarter" idx="10"/>
          </p:nvPr>
        </p:nvSpPr>
        <p:spPr>
          <a:xfrm>
            <a:off x="349320" y="273220"/>
            <a:ext cx="9175680" cy="685800"/>
          </a:xfrm>
        </p:spPr>
        <p:txBody>
          <a:bodyPr>
            <a:normAutofit/>
          </a:bodyPr>
          <a:lstStyle/>
          <a:p>
            <a:r>
              <a:rPr lang="en-US" dirty="0"/>
              <a:t>Delaware CTR ACCEL – New Project PI Training</a:t>
            </a:r>
          </a:p>
        </p:txBody>
      </p:sp>
    </p:spTree>
    <p:extLst>
      <p:ext uri="{BB962C8B-B14F-4D97-AF65-F5344CB8AC3E}">
        <p14:creationId xmlns:p14="http://schemas.microsoft.com/office/powerpoint/2010/main" val="39836073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1219200"/>
            <a:ext cx="11409398" cy="6124754"/>
          </a:xfrm>
          <a:prstGeom prst="rect">
            <a:avLst/>
          </a:prstGeom>
          <a:noFill/>
        </p:spPr>
        <p:txBody>
          <a:bodyPr wrap="square" rtlCol="0">
            <a:spAutoFit/>
          </a:bodyPr>
          <a:lstStyle/>
          <a:p>
            <a:pPr algn="ctr"/>
            <a:r>
              <a:rPr lang="en-US" sz="3200" b="1" u="sng" dirty="0"/>
              <a:t>Technical Reporting Requirements</a:t>
            </a:r>
            <a:br>
              <a:rPr lang="en-US" sz="3200" b="1" u="sng" dirty="0"/>
            </a:br>
            <a:endParaRPr lang="en-US" sz="2400" b="1" dirty="0"/>
          </a:p>
          <a:p>
            <a:pPr marL="342900" indent="-342900">
              <a:buFont typeface="Arial" panose="020B0604020202020204" pitchFamily="34" charset="0"/>
              <a:buChar char="•"/>
            </a:pPr>
            <a:r>
              <a:rPr lang="en-US" sz="2400" dirty="0"/>
              <a:t>ACCEL is required to submit data to NIGMS with the annual RPPR</a:t>
            </a:r>
          </a:p>
          <a:p>
            <a:pPr marL="800100" lvl="1" indent="-342900">
              <a:buFont typeface="Arial" panose="020B0604020202020204" pitchFamily="34" charset="0"/>
              <a:buChar char="•"/>
            </a:pPr>
            <a:r>
              <a:rPr lang="en-US" sz="2400" dirty="0"/>
              <a:t>We pull this data from your FULL PROFILE page.</a:t>
            </a:r>
          </a:p>
          <a:p>
            <a:pPr marL="800100" lvl="1" indent="-342900">
              <a:buFont typeface="Arial" panose="020B0604020202020204" pitchFamily="34" charset="0"/>
              <a:buChar char="•"/>
            </a:pPr>
            <a:r>
              <a:rPr lang="en-US" sz="2400" b="1" dirty="0"/>
              <a:t>CTR funded investigators are required to keep their </a:t>
            </a:r>
            <a:r>
              <a:rPr lang="en-US" sz="2400" b="1" u="sng" dirty="0"/>
              <a:t>FULL PROFILE </a:t>
            </a:r>
            <a:r>
              <a:rPr lang="en-US" sz="2400" b="1" dirty="0"/>
              <a:t>current in the ACCEL dashboard and are required to attest to this.</a:t>
            </a:r>
          </a:p>
          <a:p>
            <a:pPr marL="800100" lvl="1" indent="-342900">
              <a:buFont typeface="Arial" panose="020B0604020202020204" pitchFamily="34" charset="0"/>
              <a:buChar char="•"/>
            </a:pPr>
            <a:r>
              <a:rPr lang="en-US" sz="2400" dirty="0"/>
              <a:t>Your profile must be linked to ORCID, instructions found at: </a:t>
            </a:r>
            <a:r>
              <a:rPr lang="en-US" u="sng" dirty="0">
                <a:hlinkClick r:id="rId3"/>
              </a:rPr>
              <a:t>https://www.de-ctr.org/wp-content/uploads/2020/08/DE-CTR-ORCID-iD-1.pdf</a:t>
            </a:r>
            <a:r>
              <a:rPr lang="en-US" u="sng" dirty="0"/>
              <a:t> </a:t>
            </a:r>
            <a:r>
              <a:rPr lang="en-US" sz="2400" dirty="0"/>
              <a:t>(Chrome browser recommended)</a:t>
            </a:r>
          </a:p>
          <a:p>
            <a:pPr marL="800100" lvl="1" indent="-342900">
              <a:buFont typeface="Arial" panose="020B0604020202020204" pitchFamily="34" charset="0"/>
              <a:buChar char="•"/>
            </a:pPr>
            <a:r>
              <a:rPr lang="en-US" sz="2400" dirty="0"/>
              <a:t>RPPRs require all products, presentations and publications (citation details to follow) to be reported along with:</a:t>
            </a:r>
          </a:p>
          <a:p>
            <a:pPr marL="1257300" lvl="2" indent="-342900">
              <a:buFont typeface="Arial" panose="020B0604020202020204" pitchFamily="34" charset="0"/>
              <a:buChar char="•"/>
            </a:pPr>
            <a:r>
              <a:rPr lang="en-US" sz="2400" dirty="0"/>
              <a:t>Details on submitted proposals for prior 12 months (whether funded or not)</a:t>
            </a:r>
          </a:p>
          <a:p>
            <a:pPr marL="1257300" lvl="2" indent="-342900">
              <a:buFont typeface="Arial" panose="020B0604020202020204" pitchFamily="34" charset="0"/>
              <a:buChar char="•"/>
            </a:pPr>
            <a:r>
              <a:rPr lang="en-US" sz="2400" dirty="0"/>
              <a:t>Details on new and continuing current funding</a:t>
            </a:r>
          </a:p>
          <a:p>
            <a:pPr marL="1257300" lvl="2" indent="-342900">
              <a:buFont typeface="Arial" panose="020B0604020202020204" pitchFamily="34" charset="0"/>
              <a:buChar char="•"/>
            </a:pPr>
            <a:r>
              <a:rPr lang="en-US" sz="2400" dirty="0"/>
              <a:t>Details on study sections, including name of panel, location and dates</a:t>
            </a:r>
            <a:br>
              <a:rPr lang="en-US" sz="4800" dirty="0"/>
            </a:br>
            <a:endParaRPr lang="en-US" sz="2400" dirty="0"/>
          </a:p>
          <a:p>
            <a:pPr marL="800100" lvl="1" indent="-342900">
              <a:buFont typeface="Arial" panose="020B0604020202020204" pitchFamily="34" charset="0"/>
              <a:buChar char="•"/>
            </a:pPr>
            <a:endParaRPr lang="en-US" sz="2400" dirty="0"/>
          </a:p>
          <a:p>
            <a:pPr lvl="1"/>
            <a:endParaRPr lang="en-US" sz="2400" b="1" dirty="0"/>
          </a:p>
        </p:txBody>
      </p:sp>
      <p:sp>
        <p:nvSpPr>
          <p:cNvPr id="5" name="Text Placeholder 3">
            <a:extLst>
              <a:ext uri="{FF2B5EF4-FFF2-40B4-BE49-F238E27FC236}">
                <a16:creationId xmlns:a16="http://schemas.microsoft.com/office/drawing/2014/main" id="{7DB9E787-58DD-9C45-8032-8B85A574828F}"/>
              </a:ext>
            </a:extLst>
          </p:cNvPr>
          <p:cNvSpPr>
            <a:spLocks noGrp="1"/>
          </p:cNvSpPr>
          <p:nvPr>
            <p:ph type="body" sz="quarter" idx="10"/>
          </p:nvPr>
        </p:nvSpPr>
        <p:spPr>
          <a:xfrm>
            <a:off x="349320" y="273220"/>
            <a:ext cx="9175680" cy="685800"/>
          </a:xfrm>
        </p:spPr>
        <p:txBody>
          <a:bodyPr>
            <a:normAutofit/>
          </a:bodyPr>
          <a:lstStyle/>
          <a:p>
            <a:r>
              <a:rPr lang="en-US" dirty="0"/>
              <a:t>Delaware CTR ACCEL – New Project PI Training</a:t>
            </a:r>
          </a:p>
        </p:txBody>
      </p:sp>
    </p:spTree>
    <p:extLst>
      <p:ext uri="{BB962C8B-B14F-4D97-AF65-F5344CB8AC3E}">
        <p14:creationId xmlns:p14="http://schemas.microsoft.com/office/powerpoint/2010/main" val="2852114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CADAE8-0CA2-4C3E-8949-61E9AA111261}"/>
              </a:ext>
            </a:extLst>
          </p:cNvPr>
          <p:cNvSpPr>
            <a:spLocks noGrp="1"/>
          </p:cNvSpPr>
          <p:nvPr>
            <p:ph type="body" sz="quarter" idx="10"/>
          </p:nvPr>
        </p:nvSpPr>
        <p:spPr>
          <a:xfrm>
            <a:off x="349320" y="273220"/>
            <a:ext cx="9163800" cy="780260"/>
          </a:xfrm>
        </p:spPr>
        <p:txBody>
          <a:bodyPr>
            <a:noAutofit/>
          </a:bodyPr>
          <a:lstStyle/>
          <a:p>
            <a:r>
              <a:rPr lang="en-US" dirty="0"/>
              <a:t>Delaware CTR ACCEL – New Project PI Training</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502D8F23-3657-43E4-9308-DDAE2394AA5A}"/>
                  </a:ext>
                </a:extLst>
              </p14:cNvPr>
              <p14:cNvContentPartPr/>
              <p14:nvPr/>
            </p14:nvContentPartPr>
            <p14:xfrm>
              <a:off x="931956" y="1668764"/>
              <a:ext cx="3960" cy="360"/>
            </p14:xfrm>
          </p:contentPart>
        </mc:Choice>
        <mc:Fallback xmlns="">
          <p:pic>
            <p:nvPicPr>
              <p:cNvPr id="4" name="Ink 3">
                <a:extLst>
                  <a:ext uri="{FF2B5EF4-FFF2-40B4-BE49-F238E27FC236}">
                    <a16:creationId xmlns:a16="http://schemas.microsoft.com/office/drawing/2014/main" id="{502D8F23-3657-43E4-9308-DDAE2394AA5A}"/>
                  </a:ext>
                </a:extLst>
              </p:cNvPr>
              <p:cNvPicPr/>
              <p:nvPr/>
            </p:nvPicPr>
            <p:blipFill>
              <a:blip r:embed="rId4"/>
              <a:stretch>
                <a:fillRect/>
              </a:stretch>
            </p:blipFill>
            <p:spPr>
              <a:xfrm>
                <a:off x="922956" y="1660124"/>
                <a:ext cx="21600" cy="18000"/>
              </a:xfrm>
              <a:prstGeom prst="rect">
                <a:avLst/>
              </a:prstGeom>
            </p:spPr>
          </p:pic>
        </mc:Fallback>
      </mc:AlternateContent>
      <p:sp>
        <p:nvSpPr>
          <p:cNvPr id="11" name="TextBox 10">
            <a:extLst>
              <a:ext uri="{FF2B5EF4-FFF2-40B4-BE49-F238E27FC236}">
                <a16:creationId xmlns:a16="http://schemas.microsoft.com/office/drawing/2014/main" id="{FA7AF5FA-A04E-41BA-9983-9423E48988D5}"/>
              </a:ext>
            </a:extLst>
          </p:cNvPr>
          <p:cNvSpPr txBox="1"/>
          <p:nvPr/>
        </p:nvSpPr>
        <p:spPr>
          <a:xfrm>
            <a:off x="457200" y="1371600"/>
            <a:ext cx="11049000" cy="1200329"/>
          </a:xfrm>
          <a:prstGeom prst="rect">
            <a:avLst/>
          </a:prstGeom>
          <a:noFill/>
        </p:spPr>
        <p:txBody>
          <a:bodyPr wrap="square" rtlCol="0">
            <a:spAutoFit/>
          </a:bodyPr>
          <a:lstStyle/>
          <a:p>
            <a:pPr algn="ctr"/>
            <a:r>
              <a:rPr lang="en-US" sz="2400" dirty="0">
                <a:solidFill>
                  <a:srgbClr val="FF0000"/>
                </a:solidFill>
              </a:rPr>
              <a:t>Here’s an example of where to access your profiles on the website dashboard</a:t>
            </a:r>
          </a:p>
          <a:p>
            <a:pPr algn="ctr"/>
            <a:r>
              <a:rPr lang="en-US" sz="2400" dirty="0">
                <a:solidFill>
                  <a:srgbClr val="FF0000"/>
                </a:solidFill>
              </a:rPr>
              <a:t>and how to update of your FULL PROFILE</a:t>
            </a:r>
          </a:p>
          <a:p>
            <a:endParaRPr lang="en-US" sz="2400" dirty="0">
              <a:solidFill>
                <a:srgbClr val="FF0000"/>
              </a:solidFill>
            </a:endParaRPr>
          </a:p>
        </p:txBody>
      </p:sp>
      <p:pic>
        <p:nvPicPr>
          <p:cNvPr id="5" name="Picture 4">
            <a:extLst>
              <a:ext uri="{FF2B5EF4-FFF2-40B4-BE49-F238E27FC236}">
                <a16:creationId xmlns:a16="http://schemas.microsoft.com/office/drawing/2014/main" id="{EC5C7753-B480-4E86-827B-3BA40C3B90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7785" y="2209800"/>
            <a:ext cx="8136427" cy="3913031"/>
          </a:xfrm>
          <a:prstGeom prst="rect">
            <a:avLst/>
          </a:prstGeom>
        </p:spPr>
      </p:pic>
      <p:sp>
        <p:nvSpPr>
          <p:cNvPr id="3" name="Arrow: Left 2">
            <a:extLst>
              <a:ext uri="{FF2B5EF4-FFF2-40B4-BE49-F238E27FC236}">
                <a16:creationId xmlns:a16="http://schemas.microsoft.com/office/drawing/2014/main" id="{56FEE87C-731F-4827-B548-591785C10B50}"/>
              </a:ext>
            </a:extLst>
          </p:cNvPr>
          <p:cNvSpPr/>
          <p:nvPr/>
        </p:nvSpPr>
        <p:spPr>
          <a:xfrm>
            <a:off x="6858000" y="5181600"/>
            <a:ext cx="2655120" cy="3810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482092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CADAE8-0CA2-4C3E-8949-61E9AA111261}"/>
              </a:ext>
            </a:extLst>
          </p:cNvPr>
          <p:cNvSpPr>
            <a:spLocks noGrp="1"/>
          </p:cNvSpPr>
          <p:nvPr>
            <p:ph type="body" sz="quarter" idx="10"/>
          </p:nvPr>
        </p:nvSpPr>
        <p:spPr>
          <a:xfrm>
            <a:off x="349320" y="273220"/>
            <a:ext cx="9163800" cy="780260"/>
          </a:xfrm>
        </p:spPr>
        <p:txBody>
          <a:bodyPr>
            <a:noAutofit/>
          </a:bodyPr>
          <a:lstStyle/>
          <a:p>
            <a:r>
              <a:rPr lang="en-US" dirty="0"/>
              <a:t>Delaware CTR ACCEL – New Project PI Training</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502D8F23-3657-43E4-9308-DDAE2394AA5A}"/>
                  </a:ext>
                </a:extLst>
              </p14:cNvPr>
              <p14:cNvContentPartPr/>
              <p14:nvPr/>
            </p14:nvContentPartPr>
            <p14:xfrm>
              <a:off x="931956" y="1668764"/>
              <a:ext cx="3960" cy="360"/>
            </p14:xfrm>
          </p:contentPart>
        </mc:Choice>
        <mc:Fallback xmlns="">
          <p:pic>
            <p:nvPicPr>
              <p:cNvPr id="4" name="Ink 3">
                <a:extLst>
                  <a:ext uri="{FF2B5EF4-FFF2-40B4-BE49-F238E27FC236}">
                    <a16:creationId xmlns:a16="http://schemas.microsoft.com/office/drawing/2014/main" id="{502D8F23-3657-43E4-9308-DDAE2394AA5A}"/>
                  </a:ext>
                </a:extLst>
              </p:cNvPr>
              <p:cNvPicPr/>
              <p:nvPr/>
            </p:nvPicPr>
            <p:blipFill>
              <a:blip r:embed="rId4"/>
              <a:stretch>
                <a:fillRect/>
              </a:stretch>
            </p:blipFill>
            <p:spPr>
              <a:xfrm>
                <a:off x="922956" y="1660124"/>
                <a:ext cx="21600" cy="18000"/>
              </a:xfrm>
              <a:prstGeom prst="rect">
                <a:avLst/>
              </a:prstGeom>
            </p:spPr>
          </p:pic>
        </mc:Fallback>
      </mc:AlternateContent>
      <p:sp>
        <p:nvSpPr>
          <p:cNvPr id="11" name="TextBox 10">
            <a:extLst>
              <a:ext uri="{FF2B5EF4-FFF2-40B4-BE49-F238E27FC236}">
                <a16:creationId xmlns:a16="http://schemas.microsoft.com/office/drawing/2014/main" id="{FA7AF5FA-A04E-41BA-9983-9423E48988D5}"/>
              </a:ext>
            </a:extLst>
          </p:cNvPr>
          <p:cNvSpPr txBox="1"/>
          <p:nvPr/>
        </p:nvSpPr>
        <p:spPr>
          <a:xfrm>
            <a:off x="457200" y="1371600"/>
            <a:ext cx="11049000" cy="830997"/>
          </a:xfrm>
          <a:prstGeom prst="rect">
            <a:avLst/>
          </a:prstGeom>
          <a:noFill/>
        </p:spPr>
        <p:txBody>
          <a:bodyPr wrap="square" rtlCol="0">
            <a:spAutoFit/>
          </a:bodyPr>
          <a:lstStyle/>
          <a:p>
            <a:pPr algn="ctr"/>
            <a:r>
              <a:rPr lang="en-US" sz="2400" dirty="0">
                <a:solidFill>
                  <a:srgbClr val="FF0000"/>
                </a:solidFill>
              </a:rPr>
              <a:t>You will have access to any profile, but especially your FULL PROFILE on the</a:t>
            </a:r>
          </a:p>
          <a:p>
            <a:pPr algn="ctr"/>
            <a:r>
              <a:rPr lang="en-US" sz="2400" dirty="0">
                <a:solidFill>
                  <a:srgbClr val="FF0000"/>
                </a:solidFill>
              </a:rPr>
              <a:t>left hand side of the page from the Profiles Menu</a:t>
            </a:r>
          </a:p>
        </p:txBody>
      </p:sp>
      <p:pic>
        <p:nvPicPr>
          <p:cNvPr id="7" name="Picture 6">
            <a:extLst>
              <a:ext uri="{FF2B5EF4-FFF2-40B4-BE49-F238E27FC236}">
                <a16:creationId xmlns:a16="http://schemas.microsoft.com/office/drawing/2014/main" id="{C4AFB37F-1087-4D32-A677-7C2F562EDA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8844" y="2811725"/>
            <a:ext cx="3524956" cy="2974181"/>
          </a:xfrm>
          <a:prstGeom prst="rect">
            <a:avLst/>
          </a:prstGeom>
        </p:spPr>
      </p:pic>
      <p:sp>
        <p:nvSpPr>
          <p:cNvPr id="3" name="Arrow: Left 2">
            <a:extLst>
              <a:ext uri="{FF2B5EF4-FFF2-40B4-BE49-F238E27FC236}">
                <a16:creationId xmlns:a16="http://schemas.microsoft.com/office/drawing/2014/main" id="{56FEE87C-731F-4827-B548-591785C10B50}"/>
              </a:ext>
            </a:extLst>
          </p:cNvPr>
          <p:cNvSpPr/>
          <p:nvPr/>
        </p:nvSpPr>
        <p:spPr>
          <a:xfrm>
            <a:off x="6553200" y="4038600"/>
            <a:ext cx="2655120" cy="3810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217769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9320" y="1447800"/>
            <a:ext cx="11541195" cy="5139869"/>
          </a:xfrm>
          <a:prstGeom prst="rect">
            <a:avLst/>
          </a:prstGeom>
          <a:noFill/>
        </p:spPr>
        <p:txBody>
          <a:bodyPr wrap="square" rtlCol="0">
            <a:spAutoFit/>
          </a:bodyPr>
          <a:lstStyle/>
          <a:p>
            <a:pPr algn="ctr"/>
            <a:r>
              <a:rPr lang="en-US" sz="3200" b="1" u="sng" dirty="0"/>
              <a:t>Overview of Delaware CTR ACCEL</a:t>
            </a:r>
            <a:br>
              <a:rPr lang="en-US" sz="3200" b="1" u="sng" dirty="0"/>
            </a:br>
            <a:endParaRPr lang="en-US" sz="3200" b="1" u="sng" dirty="0"/>
          </a:p>
          <a:p>
            <a:r>
              <a:rPr lang="en-US" sz="2400" b="1" dirty="0"/>
              <a:t>NIH Cooperative Agreement in 13</a:t>
            </a:r>
            <a:r>
              <a:rPr lang="en-US" sz="2400" b="1" baseline="30000" dirty="0"/>
              <a:t>th</a:t>
            </a:r>
            <a:r>
              <a:rPr lang="en-US" sz="2400" b="1" dirty="0"/>
              <a:t> Year of the Award</a:t>
            </a:r>
          </a:p>
          <a:p>
            <a:pPr marL="800100" lvl="1" indent="-342900">
              <a:buFont typeface="Arial" panose="020B0604020202020204" pitchFamily="34" charset="0"/>
              <a:buChar char="•"/>
            </a:pPr>
            <a:r>
              <a:rPr lang="en-US" sz="2400" dirty="0"/>
              <a:t>Oversite includes a Steering Committee, Internal Advisory Committee, External Advisory Committee and Executive Committee</a:t>
            </a:r>
            <a:r>
              <a:rPr lang="en-US" sz="2400" b="1" dirty="0"/>
              <a:t>	</a:t>
            </a:r>
            <a:br>
              <a:rPr lang="en-US" sz="2400" dirty="0"/>
            </a:br>
            <a:endParaRPr lang="en-US" sz="2400" dirty="0"/>
          </a:p>
          <a:p>
            <a:r>
              <a:rPr lang="en-US" sz="2400" b="1" dirty="0"/>
              <a:t>Four collaborators:  </a:t>
            </a:r>
          </a:p>
          <a:p>
            <a:pPr marL="800100" lvl="1" indent="-342900">
              <a:buFont typeface="Arial" panose="020B0604020202020204" pitchFamily="34" charset="0"/>
              <a:buChar char="•"/>
            </a:pPr>
            <a:r>
              <a:rPr lang="en-US" sz="2400" dirty="0"/>
              <a:t>University of Delaware (Prime)</a:t>
            </a:r>
          </a:p>
          <a:p>
            <a:pPr marL="800100" lvl="1" indent="-342900">
              <a:buFont typeface="Arial" panose="020B0604020202020204" pitchFamily="34" charset="0"/>
              <a:buChar char="•"/>
            </a:pPr>
            <a:r>
              <a:rPr lang="en-US" sz="2400" dirty="0" err="1"/>
              <a:t>ChristianaCare</a:t>
            </a:r>
            <a:r>
              <a:rPr lang="en-US" sz="2400" dirty="0"/>
              <a:t> Health Services, Inc.</a:t>
            </a:r>
          </a:p>
          <a:p>
            <a:pPr marL="800100" lvl="1" indent="-342900">
              <a:buFont typeface="Arial" panose="020B0604020202020204" pitchFamily="34" charset="0"/>
              <a:buChar char="•"/>
            </a:pPr>
            <a:r>
              <a:rPr lang="en-US" sz="2400" dirty="0"/>
              <a:t>Nemours Children’s Health</a:t>
            </a:r>
          </a:p>
          <a:p>
            <a:pPr marL="800100" lvl="1" indent="-342900">
              <a:buFont typeface="Arial" panose="020B0604020202020204" pitchFamily="34" charset="0"/>
              <a:buChar char="•"/>
            </a:pPr>
            <a:r>
              <a:rPr lang="en-US" sz="2400" dirty="0"/>
              <a:t>Delaware State University</a:t>
            </a:r>
          </a:p>
          <a:p>
            <a:pPr lvl="1"/>
            <a:br>
              <a:rPr lang="en-US" sz="2400" b="1" dirty="0"/>
            </a:br>
            <a:endParaRPr lang="en-US" sz="2400" b="1" dirty="0"/>
          </a:p>
        </p:txBody>
      </p:sp>
      <p:sp>
        <p:nvSpPr>
          <p:cNvPr id="5" name="Text Placeholder 3">
            <a:extLst>
              <a:ext uri="{FF2B5EF4-FFF2-40B4-BE49-F238E27FC236}">
                <a16:creationId xmlns:a16="http://schemas.microsoft.com/office/drawing/2014/main" id="{7DB9E787-58DD-9C45-8032-8B85A574828F}"/>
              </a:ext>
            </a:extLst>
          </p:cNvPr>
          <p:cNvSpPr>
            <a:spLocks noGrp="1"/>
          </p:cNvSpPr>
          <p:nvPr>
            <p:ph type="body" sz="quarter" idx="10"/>
          </p:nvPr>
        </p:nvSpPr>
        <p:spPr>
          <a:xfrm>
            <a:off x="349320" y="273220"/>
            <a:ext cx="9175680" cy="685800"/>
          </a:xfrm>
        </p:spPr>
        <p:txBody>
          <a:bodyPr>
            <a:normAutofit/>
          </a:bodyPr>
          <a:lstStyle/>
          <a:p>
            <a:r>
              <a:rPr lang="en-US" dirty="0"/>
              <a:t>Delaware CTR ACCEL – New Project PI Training</a:t>
            </a:r>
          </a:p>
        </p:txBody>
      </p:sp>
    </p:spTree>
    <p:extLst>
      <p:ext uri="{BB962C8B-B14F-4D97-AF65-F5344CB8AC3E}">
        <p14:creationId xmlns:p14="http://schemas.microsoft.com/office/powerpoint/2010/main" val="11021458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rrow: Up 9">
            <a:extLst>
              <a:ext uri="{FF2B5EF4-FFF2-40B4-BE49-F238E27FC236}">
                <a16:creationId xmlns:a16="http://schemas.microsoft.com/office/drawing/2014/main" id="{A4858CC4-DBCF-4BBD-69F4-B763064B26E3}"/>
              </a:ext>
            </a:extLst>
          </p:cNvPr>
          <p:cNvSpPr/>
          <p:nvPr/>
        </p:nvSpPr>
        <p:spPr>
          <a:xfrm>
            <a:off x="9786204" y="2081325"/>
            <a:ext cx="304800" cy="533400"/>
          </a:xfrm>
          <a:prstGeom prst="up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3612B29F-99EA-1CB1-4998-2343F91D1D0B}"/>
              </a:ext>
            </a:extLst>
          </p:cNvPr>
          <p:cNvSpPr>
            <a:spLocks noGrp="1"/>
          </p:cNvSpPr>
          <p:nvPr>
            <p:ph type="body" sz="quarter" idx="10"/>
          </p:nvPr>
        </p:nvSpPr>
        <p:spPr>
          <a:xfrm>
            <a:off x="349320" y="273220"/>
            <a:ext cx="8870880" cy="685800"/>
          </a:xfrm>
        </p:spPr>
        <p:txBody>
          <a:bodyPr>
            <a:normAutofit fontScale="85000" lnSpcReduction="10000"/>
          </a:bodyPr>
          <a:lstStyle/>
          <a:p>
            <a:r>
              <a:rPr lang="en-US" dirty="0"/>
              <a:t>Example of some Full Profile sections on dashboard</a:t>
            </a:r>
          </a:p>
        </p:txBody>
      </p:sp>
      <p:pic>
        <p:nvPicPr>
          <p:cNvPr id="9" name="Picture 8">
            <a:extLst>
              <a:ext uri="{FF2B5EF4-FFF2-40B4-BE49-F238E27FC236}">
                <a16:creationId xmlns:a16="http://schemas.microsoft.com/office/drawing/2014/main" id="{3A356E2D-58C6-DD5E-A8DD-42289ADAA6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587" y="1258294"/>
            <a:ext cx="10188823" cy="823031"/>
          </a:xfrm>
          <a:prstGeom prst="rect">
            <a:avLst/>
          </a:prstGeom>
        </p:spPr>
      </p:pic>
      <p:pic>
        <p:nvPicPr>
          <p:cNvPr id="7" name="Picture 6" descr="A screenshot of a computer&#10;&#10;AI-generated content may be incorrect.">
            <a:extLst>
              <a:ext uri="{FF2B5EF4-FFF2-40B4-BE49-F238E27FC236}">
                <a16:creationId xmlns:a16="http://schemas.microsoft.com/office/drawing/2014/main" id="{B6EA8408-E526-130D-9678-7E00BF4A03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97997">
            <a:off x="121100" y="3543033"/>
            <a:ext cx="6913016" cy="2107067"/>
          </a:xfrm>
          <a:prstGeom prst="rect">
            <a:avLst/>
          </a:prstGeom>
        </p:spPr>
      </p:pic>
      <p:pic>
        <p:nvPicPr>
          <p:cNvPr id="5" name="Picture 4" descr="A screenshot of a computer&#10;&#10;AI-generated content may be incorrect.">
            <a:extLst>
              <a:ext uri="{FF2B5EF4-FFF2-40B4-BE49-F238E27FC236}">
                <a16:creationId xmlns:a16="http://schemas.microsoft.com/office/drawing/2014/main" id="{FC6BD82C-43D2-A41B-FF95-1ACB02EA15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2449" y="4195584"/>
            <a:ext cx="6656522" cy="2799927"/>
          </a:xfrm>
          <a:prstGeom prst="rect">
            <a:avLst/>
          </a:prstGeom>
        </p:spPr>
      </p:pic>
      <p:sp>
        <p:nvSpPr>
          <p:cNvPr id="12" name="Arrow: Up 11">
            <a:extLst>
              <a:ext uri="{FF2B5EF4-FFF2-40B4-BE49-F238E27FC236}">
                <a16:creationId xmlns:a16="http://schemas.microsoft.com/office/drawing/2014/main" id="{97A96700-52D8-E9D7-0C49-9031A078EA8E}"/>
              </a:ext>
            </a:extLst>
          </p:cNvPr>
          <p:cNvSpPr/>
          <p:nvPr/>
        </p:nvSpPr>
        <p:spPr>
          <a:xfrm rot="10800000">
            <a:off x="11205158" y="3692953"/>
            <a:ext cx="304800" cy="533400"/>
          </a:xfrm>
          <a:prstGeom prst="up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79BD6F1-0D37-3F6E-0922-CA7D8DCB9E6C}"/>
              </a:ext>
            </a:extLst>
          </p:cNvPr>
          <p:cNvSpPr txBox="1"/>
          <p:nvPr/>
        </p:nvSpPr>
        <p:spPr>
          <a:xfrm>
            <a:off x="6781800" y="2518717"/>
            <a:ext cx="5132522" cy="646331"/>
          </a:xfrm>
          <a:prstGeom prst="rect">
            <a:avLst/>
          </a:prstGeom>
          <a:noFill/>
        </p:spPr>
        <p:txBody>
          <a:bodyPr wrap="square" rtlCol="0">
            <a:spAutoFit/>
          </a:bodyPr>
          <a:lstStyle/>
          <a:p>
            <a:r>
              <a:rPr lang="en-US" u="sng" dirty="0">
                <a:solidFill>
                  <a:srgbClr val="FF0000"/>
                </a:solidFill>
              </a:rPr>
              <a:t>Step 3 </a:t>
            </a:r>
            <a:r>
              <a:rPr lang="en-US" dirty="0">
                <a:solidFill>
                  <a:srgbClr val="FF0000"/>
                </a:solidFill>
              </a:rPr>
              <a:t>Confirm the profile is up to date at top of the page- please do so at least every February.</a:t>
            </a:r>
          </a:p>
        </p:txBody>
      </p:sp>
      <p:sp>
        <p:nvSpPr>
          <p:cNvPr id="14" name="TextBox 13">
            <a:extLst>
              <a:ext uri="{FF2B5EF4-FFF2-40B4-BE49-F238E27FC236}">
                <a16:creationId xmlns:a16="http://schemas.microsoft.com/office/drawing/2014/main" id="{2D90D7B8-D183-16B2-D933-CCE57870D35B}"/>
              </a:ext>
            </a:extLst>
          </p:cNvPr>
          <p:cNvSpPr txBox="1"/>
          <p:nvPr/>
        </p:nvSpPr>
        <p:spPr>
          <a:xfrm>
            <a:off x="7934321" y="3662764"/>
            <a:ext cx="3703766" cy="646331"/>
          </a:xfrm>
          <a:prstGeom prst="rect">
            <a:avLst/>
          </a:prstGeom>
          <a:noFill/>
        </p:spPr>
        <p:txBody>
          <a:bodyPr wrap="square" rtlCol="0">
            <a:spAutoFit/>
          </a:bodyPr>
          <a:lstStyle/>
          <a:p>
            <a:r>
              <a:rPr lang="en-US" u="sng" dirty="0">
                <a:solidFill>
                  <a:srgbClr val="FF0000"/>
                </a:solidFill>
              </a:rPr>
              <a:t>Step 2 </a:t>
            </a:r>
            <a:r>
              <a:rPr lang="en-US" dirty="0">
                <a:solidFill>
                  <a:srgbClr val="FF0000"/>
                </a:solidFill>
              </a:rPr>
              <a:t>Import (refresh) new data from ORCID</a:t>
            </a:r>
          </a:p>
        </p:txBody>
      </p:sp>
      <p:sp>
        <p:nvSpPr>
          <p:cNvPr id="15" name="Arrow: Up 14">
            <a:extLst>
              <a:ext uri="{FF2B5EF4-FFF2-40B4-BE49-F238E27FC236}">
                <a16:creationId xmlns:a16="http://schemas.microsoft.com/office/drawing/2014/main" id="{AC41B167-0990-1567-C98A-6D853039C2B9}"/>
              </a:ext>
            </a:extLst>
          </p:cNvPr>
          <p:cNvSpPr/>
          <p:nvPr/>
        </p:nvSpPr>
        <p:spPr>
          <a:xfrm rot="10800000">
            <a:off x="5943599" y="1727135"/>
            <a:ext cx="304800" cy="533400"/>
          </a:xfrm>
          <a:prstGeom prst="up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F50244F-8309-EF6F-BCC0-E052172F9B96}"/>
              </a:ext>
            </a:extLst>
          </p:cNvPr>
          <p:cNvSpPr txBox="1"/>
          <p:nvPr/>
        </p:nvSpPr>
        <p:spPr>
          <a:xfrm>
            <a:off x="602417" y="2380599"/>
            <a:ext cx="4807784" cy="646331"/>
          </a:xfrm>
          <a:prstGeom prst="rect">
            <a:avLst/>
          </a:prstGeom>
          <a:noFill/>
        </p:spPr>
        <p:txBody>
          <a:bodyPr wrap="square" rtlCol="0">
            <a:spAutoFit/>
          </a:bodyPr>
          <a:lstStyle/>
          <a:p>
            <a:r>
              <a:rPr lang="en-US" u="sng" dirty="0">
                <a:solidFill>
                  <a:srgbClr val="FF0000"/>
                </a:solidFill>
              </a:rPr>
              <a:t>Step 1 </a:t>
            </a:r>
            <a:r>
              <a:rPr lang="en-US" dirty="0">
                <a:solidFill>
                  <a:srgbClr val="FF0000"/>
                </a:solidFill>
              </a:rPr>
              <a:t>Import new data from ORCID or manually ADD foundational fundings</a:t>
            </a:r>
          </a:p>
        </p:txBody>
      </p:sp>
    </p:spTree>
    <p:extLst>
      <p:ext uri="{BB962C8B-B14F-4D97-AF65-F5344CB8AC3E}">
        <p14:creationId xmlns:p14="http://schemas.microsoft.com/office/powerpoint/2010/main" val="25178466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a:bodyPr>
          <a:lstStyle/>
          <a:p>
            <a:r>
              <a:rPr lang="en-US" dirty="0"/>
              <a:t>We will remind you…………..</a:t>
            </a:r>
          </a:p>
        </p:txBody>
      </p:sp>
      <p:sp>
        <p:nvSpPr>
          <p:cNvPr id="8" name="TextBox 7"/>
          <p:cNvSpPr txBox="1"/>
          <p:nvPr/>
        </p:nvSpPr>
        <p:spPr>
          <a:xfrm>
            <a:off x="1752600" y="3200400"/>
            <a:ext cx="533400" cy="381000"/>
          </a:xfrm>
          <a:prstGeom prst="rect">
            <a:avLst/>
          </a:prstGeom>
          <a:noFill/>
        </p:spPr>
        <p:txBody>
          <a:bodyPr wrap="square" rtlCol="0">
            <a:spAutoFit/>
          </a:bodyPr>
          <a:lstStyle/>
          <a:p>
            <a:r>
              <a:rPr lang="en-US" dirty="0">
                <a:solidFill>
                  <a:schemeClr val="bg1"/>
                </a:solidFill>
              </a:rPr>
              <a:t>YES</a:t>
            </a:r>
          </a:p>
        </p:txBody>
      </p:sp>
      <p:sp>
        <p:nvSpPr>
          <p:cNvPr id="19" name="TextBox 18"/>
          <p:cNvSpPr txBox="1"/>
          <p:nvPr/>
        </p:nvSpPr>
        <p:spPr>
          <a:xfrm>
            <a:off x="228600" y="1728906"/>
            <a:ext cx="11537880" cy="4985980"/>
          </a:xfrm>
          <a:prstGeom prst="rect">
            <a:avLst/>
          </a:prstGeom>
          <a:noFill/>
        </p:spPr>
        <p:txBody>
          <a:bodyPr wrap="square" rtlCol="0">
            <a:spAutoFit/>
          </a:bodyPr>
          <a:lstStyle/>
          <a:p>
            <a:pPr algn="ctr"/>
            <a:endParaRPr lang="en-US" dirty="0"/>
          </a:p>
          <a:p>
            <a:pPr algn="ctr"/>
            <a:r>
              <a:rPr lang="en-US" sz="2400" dirty="0"/>
              <a:t>You will receive notifications through the website from </a:t>
            </a:r>
          </a:p>
          <a:p>
            <a:pPr algn="ctr"/>
            <a:endParaRPr lang="en-US" sz="2400" dirty="0"/>
          </a:p>
          <a:p>
            <a:pPr algn="ctr"/>
            <a:r>
              <a:rPr lang="en-US" sz="2400" b="1" dirty="0"/>
              <a:t>connect@de-ctr.org </a:t>
            </a:r>
            <a:r>
              <a:rPr lang="en-US" sz="2400" dirty="0"/>
              <a:t> </a:t>
            </a:r>
          </a:p>
          <a:p>
            <a:pPr algn="ctr"/>
            <a:endParaRPr lang="en-US" sz="2400" dirty="0"/>
          </a:p>
          <a:p>
            <a:pPr algn="ctr"/>
            <a:r>
              <a:rPr lang="en-US" sz="2400" dirty="0"/>
              <a:t>with a request to complete either a</a:t>
            </a:r>
          </a:p>
          <a:p>
            <a:pPr algn="ctr"/>
            <a:r>
              <a:rPr lang="en-US" sz="2400" dirty="0"/>
              <a:t>quarterly progress report or</a:t>
            </a:r>
          </a:p>
          <a:p>
            <a:pPr algn="ctr"/>
            <a:r>
              <a:rPr lang="en-US" sz="2400" dirty="0"/>
              <a:t>an RPPR report.</a:t>
            </a:r>
          </a:p>
          <a:p>
            <a:pPr algn="ctr"/>
            <a:endParaRPr lang="en-US" sz="2400" dirty="0"/>
          </a:p>
          <a:p>
            <a:pPr algn="ctr"/>
            <a:r>
              <a:rPr lang="en-US" sz="2400" dirty="0"/>
              <a:t>The notification will contain details about accessing the report and due dates.</a:t>
            </a:r>
          </a:p>
          <a:p>
            <a:pPr algn="ctr"/>
            <a:endParaRPr lang="en-US" sz="2400" dirty="0"/>
          </a:p>
          <a:p>
            <a:r>
              <a:rPr lang="en-US" sz="2000" dirty="0"/>
              <a:t>NOTE: You can always access files and necessary reporting for your project by logging into the ACCEL website, going to </a:t>
            </a:r>
            <a:r>
              <a:rPr lang="en-US" sz="2000" b="1" dirty="0"/>
              <a:t>project management</a:t>
            </a:r>
            <a:r>
              <a:rPr lang="en-US" sz="2000" dirty="0"/>
              <a:t>, </a:t>
            </a:r>
            <a:r>
              <a:rPr lang="en-US" sz="2000" b="1" dirty="0"/>
              <a:t>selecting the desired project and clicking on the ACTIONS menu on the far right.</a:t>
            </a:r>
          </a:p>
        </p:txBody>
      </p:sp>
    </p:spTree>
    <p:extLst>
      <p:ext uri="{BB962C8B-B14F-4D97-AF65-F5344CB8AC3E}">
        <p14:creationId xmlns:p14="http://schemas.microsoft.com/office/powerpoint/2010/main" val="5761290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a:bodyPr>
          <a:lstStyle/>
          <a:p>
            <a:r>
              <a:rPr lang="en-US" dirty="0"/>
              <a:t>When to request an NCE?</a:t>
            </a:r>
          </a:p>
        </p:txBody>
      </p:sp>
      <p:sp>
        <p:nvSpPr>
          <p:cNvPr id="8" name="TextBox 7"/>
          <p:cNvSpPr txBox="1"/>
          <p:nvPr/>
        </p:nvSpPr>
        <p:spPr>
          <a:xfrm>
            <a:off x="1752600" y="3200400"/>
            <a:ext cx="533400" cy="381000"/>
          </a:xfrm>
          <a:prstGeom prst="rect">
            <a:avLst/>
          </a:prstGeom>
          <a:noFill/>
        </p:spPr>
        <p:txBody>
          <a:bodyPr wrap="square" rtlCol="0">
            <a:spAutoFit/>
          </a:bodyPr>
          <a:lstStyle/>
          <a:p>
            <a:r>
              <a:rPr lang="en-US" dirty="0">
                <a:solidFill>
                  <a:schemeClr val="bg1"/>
                </a:solidFill>
              </a:rPr>
              <a:t>YES</a:t>
            </a:r>
          </a:p>
        </p:txBody>
      </p:sp>
      <p:sp>
        <p:nvSpPr>
          <p:cNvPr id="19" name="TextBox 18"/>
          <p:cNvSpPr txBox="1"/>
          <p:nvPr/>
        </p:nvSpPr>
        <p:spPr>
          <a:xfrm>
            <a:off x="32656" y="1175020"/>
            <a:ext cx="11930743" cy="5693866"/>
          </a:xfrm>
          <a:prstGeom prst="rect">
            <a:avLst/>
          </a:prstGeom>
          <a:noFill/>
        </p:spPr>
        <p:txBody>
          <a:bodyPr wrap="square" rtlCol="0">
            <a:spAutoFit/>
          </a:bodyPr>
          <a:lstStyle/>
          <a:p>
            <a:pPr marL="342900" indent="-342900">
              <a:buFont typeface="Arial" panose="020B0604020202020204" pitchFamily="34" charset="0"/>
              <a:buChar char="•"/>
            </a:pPr>
            <a:r>
              <a:rPr lang="en-US" sz="2400" b="1" dirty="0"/>
              <a:t>Assess your progress between December and February.</a:t>
            </a:r>
          </a:p>
          <a:p>
            <a:pPr marL="342900" indent="-342900">
              <a:buFont typeface="Arial" panose="020B0604020202020204" pitchFamily="34" charset="0"/>
              <a:buChar char="•"/>
            </a:pPr>
            <a:r>
              <a:rPr lang="en-US" sz="2400" b="1" dirty="0"/>
              <a:t>Meet with your Institutional Financial Administrator to know your balances on your project.</a:t>
            </a:r>
          </a:p>
          <a:p>
            <a:pPr marL="342900" indent="-342900">
              <a:buFont typeface="Arial" panose="020B0604020202020204" pitchFamily="34" charset="0"/>
              <a:buChar char="•"/>
            </a:pPr>
            <a:r>
              <a:rPr lang="en-US" sz="2400" b="1" dirty="0"/>
              <a:t>Meet with your Institutional Site PI to discuss options as extension requests are not automatic or guaranteed.</a:t>
            </a:r>
          </a:p>
          <a:p>
            <a:pPr marL="342900" indent="-342900">
              <a:buFont typeface="Arial" panose="020B0604020202020204" pitchFamily="34" charset="0"/>
              <a:buChar char="•"/>
            </a:pPr>
            <a:r>
              <a:rPr lang="en-US" sz="2400" b="1" dirty="0"/>
              <a:t>Formally request an NCE through your project management dashboard in the website.</a:t>
            </a:r>
          </a:p>
          <a:p>
            <a:pPr marL="285750" indent="-285750">
              <a:buFont typeface="Arial" panose="020B0604020202020204" pitchFamily="34" charset="0"/>
              <a:buChar char="•"/>
            </a:pPr>
            <a:endParaRPr lang="en-US" sz="2000" dirty="0"/>
          </a:p>
          <a:p>
            <a:r>
              <a:rPr lang="en-US" sz="2000" dirty="0"/>
              <a:t>1. Identify by </a:t>
            </a:r>
            <a:r>
              <a:rPr lang="en-US" sz="2000" b="1" dirty="0"/>
              <a:t>mid-February</a:t>
            </a:r>
            <a:r>
              <a:rPr lang="en-US" sz="2000" dirty="0"/>
              <a:t> if you’ll need an NCE - If approved, we can then project what we’ll need to insert as a      placeholder amount for your project for the next award year. (Each award year ends June 30.)</a:t>
            </a:r>
          </a:p>
          <a:p>
            <a:endParaRPr lang="en-US" sz="2000" dirty="0"/>
          </a:p>
          <a:p>
            <a:r>
              <a:rPr lang="en-US" sz="2000" dirty="0"/>
              <a:t>2. If an NCE is needed, go into your project on the dashboard and formally request the extension.</a:t>
            </a:r>
          </a:p>
          <a:p>
            <a:pPr marL="285750" indent="-285750">
              <a:buFont typeface="Arial" panose="020B0604020202020204" pitchFamily="34" charset="0"/>
              <a:buChar char="•"/>
            </a:pPr>
            <a:r>
              <a:rPr lang="en-US" sz="2000" dirty="0"/>
              <a:t>On your dashboard, under Funding&gt; </a:t>
            </a:r>
            <a:r>
              <a:rPr lang="en-US" sz="2000" dirty="0">
                <a:solidFill>
                  <a:srgbClr val="FF0000"/>
                </a:solidFill>
              </a:rPr>
              <a:t>Project Management </a:t>
            </a:r>
            <a:r>
              <a:rPr lang="en-US" sz="2000" dirty="0"/>
              <a:t>&gt;Manage your existing projects, view proposal reviews, submit progress reports</a:t>
            </a:r>
          </a:p>
          <a:p>
            <a:pPr marL="285750" indent="-285750">
              <a:buFont typeface="Arial" panose="020B0604020202020204" pitchFamily="34" charset="0"/>
              <a:buChar char="•"/>
            </a:pPr>
            <a:r>
              <a:rPr lang="en-US" sz="2000" dirty="0"/>
              <a:t>Click on </a:t>
            </a:r>
            <a:r>
              <a:rPr lang="en-US" sz="2000" dirty="0">
                <a:solidFill>
                  <a:srgbClr val="FF0000"/>
                </a:solidFill>
              </a:rPr>
              <a:t>your award title in the table</a:t>
            </a:r>
            <a:r>
              <a:rPr lang="en-US" sz="2000" dirty="0"/>
              <a:t>&gt; Select </a:t>
            </a:r>
            <a:r>
              <a:rPr lang="en-US" sz="2000" dirty="0">
                <a:solidFill>
                  <a:srgbClr val="FF0000"/>
                </a:solidFill>
              </a:rPr>
              <a:t>ACTIONs button </a:t>
            </a:r>
            <a:r>
              <a:rPr lang="en-US" sz="2000" dirty="0"/>
              <a:t>on the right hand and &gt;</a:t>
            </a:r>
            <a:r>
              <a:rPr lang="en-US" sz="2000" dirty="0">
                <a:solidFill>
                  <a:srgbClr val="FF0000"/>
                </a:solidFill>
              </a:rPr>
              <a:t>EXTENSIONS</a:t>
            </a:r>
            <a:endParaRPr lang="en-US" sz="2000" dirty="0"/>
          </a:p>
          <a:p>
            <a:pPr marL="285750" indent="-285750">
              <a:buFont typeface="Arial" panose="020B0604020202020204" pitchFamily="34" charset="0"/>
              <a:buChar char="•"/>
            </a:pPr>
            <a:r>
              <a:rPr lang="en-US" sz="2000" dirty="0"/>
              <a:t>You will have to provide a reason for the request and the aims you wish to accomplish during the extension, a suggested new end date and the projected balance of your project at the end of your original end date (June 30)</a:t>
            </a:r>
          </a:p>
        </p:txBody>
      </p:sp>
    </p:spTree>
    <p:extLst>
      <p:ext uri="{BB962C8B-B14F-4D97-AF65-F5344CB8AC3E}">
        <p14:creationId xmlns:p14="http://schemas.microsoft.com/office/powerpoint/2010/main" val="28802360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a:bodyPr>
          <a:lstStyle/>
          <a:p>
            <a:r>
              <a:rPr lang="en-US" dirty="0"/>
              <a:t>What to know about reporting</a:t>
            </a:r>
          </a:p>
        </p:txBody>
      </p:sp>
      <p:sp>
        <p:nvSpPr>
          <p:cNvPr id="8" name="TextBox 7"/>
          <p:cNvSpPr txBox="1"/>
          <p:nvPr/>
        </p:nvSpPr>
        <p:spPr>
          <a:xfrm>
            <a:off x="1752600" y="3200400"/>
            <a:ext cx="533400" cy="381000"/>
          </a:xfrm>
          <a:prstGeom prst="rect">
            <a:avLst/>
          </a:prstGeom>
          <a:noFill/>
        </p:spPr>
        <p:txBody>
          <a:bodyPr wrap="square" rtlCol="0">
            <a:spAutoFit/>
          </a:bodyPr>
          <a:lstStyle/>
          <a:p>
            <a:r>
              <a:rPr lang="en-US" dirty="0">
                <a:solidFill>
                  <a:schemeClr val="bg1"/>
                </a:solidFill>
              </a:rPr>
              <a:t>YES</a:t>
            </a:r>
          </a:p>
        </p:txBody>
      </p:sp>
      <p:sp>
        <p:nvSpPr>
          <p:cNvPr id="16" name="TextBox 15"/>
          <p:cNvSpPr txBox="1"/>
          <p:nvPr/>
        </p:nvSpPr>
        <p:spPr>
          <a:xfrm>
            <a:off x="6444916" y="1906931"/>
            <a:ext cx="1143000" cy="523220"/>
          </a:xfrm>
          <a:prstGeom prst="rect">
            <a:avLst/>
          </a:prstGeom>
          <a:noFill/>
        </p:spPr>
        <p:txBody>
          <a:bodyPr wrap="square" rtlCol="0">
            <a:spAutoFit/>
          </a:bodyPr>
          <a:lstStyle/>
          <a:p>
            <a:r>
              <a:rPr lang="en-US" sz="1400" dirty="0">
                <a:solidFill>
                  <a:schemeClr val="bg1"/>
                </a:solidFill>
              </a:rPr>
              <a:t>September, December </a:t>
            </a:r>
          </a:p>
        </p:txBody>
      </p:sp>
      <p:sp>
        <p:nvSpPr>
          <p:cNvPr id="17" name="TextBox 16"/>
          <p:cNvSpPr txBox="1"/>
          <p:nvPr/>
        </p:nvSpPr>
        <p:spPr>
          <a:xfrm>
            <a:off x="8426116" y="1983488"/>
            <a:ext cx="1327484" cy="1384995"/>
          </a:xfrm>
          <a:prstGeom prst="rect">
            <a:avLst/>
          </a:prstGeom>
          <a:noFill/>
        </p:spPr>
        <p:txBody>
          <a:bodyPr wrap="square" rtlCol="0">
            <a:spAutoFit/>
          </a:bodyPr>
          <a:lstStyle/>
          <a:p>
            <a:r>
              <a:rPr lang="en-US" sz="1400" dirty="0">
                <a:solidFill>
                  <a:schemeClr val="bg1"/>
                </a:solidFill>
              </a:rPr>
              <a:t>Due March 31</a:t>
            </a:r>
          </a:p>
          <a:p>
            <a:endParaRPr lang="en-US" sz="1400" dirty="0">
              <a:solidFill>
                <a:schemeClr val="bg1"/>
              </a:solidFill>
            </a:endParaRPr>
          </a:p>
          <a:p>
            <a:r>
              <a:rPr lang="en-US" sz="1400" dirty="0">
                <a:solidFill>
                  <a:schemeClr val="bg1"/>
                </a:solidFill>
              </a:rPr>
              <a:t>*If Human Subjects-  need updated HSF </a:t>
            </a:r>
          </a:p>
          <a:p>
            <a:endParaRPr lang="en-US" sz="1400" dirty="0">
              <a:solidFill>
                <a:schemeClr val="bg1"/>
              </a:solidFill>
            </a:endParaRPr>
          </a:p>
        </p:txBody>
      </p:sp>
      <p:sp>
        <p:nvSpPr>
          <p:cNvPr id="19" name="TextBox 18"/>
          <p:cNvSpPr txBox="1"/>
          <p:nvPr/>
        </p:nvSpPr>
        <p:spPr>
          <a:xfrm>
            <a:off x="647700" y="1828800"/>
            <a:ext cx="10896600" cy="4770537"/>
          </a:xfrm>
          <a:prstGeom prst="rect">
            <a:avLst/>
          </a:prstGeom>
          <a:noFill/>
        </p:spPr>
        <p:txBody>
          <a:bodyPr wrap="square" rtlCol="0">
            <a:spAutoFit/>
          </a:bodyPr>
          <a:lstStyle/>
          <a:p>
            <a:r>
              <a:rPr lang="en-US" sz="2800" dirty="0"/>
              <a:t>Everyone reports quarterly and once a year for the NIH Research Progress Performance Report (RPPR)</a:t>
            </a:r>
          </a:p>
          <a:p>
            <a:endParaRPr lang="en-US" sz="2800" dirty="0"/>
          </a:p>
          <a:p>
            <a:pPr marL="342900" indent="-342900">
              <a:buFont typeface="Arial" panose="020B0604020202020204" pitchFamily="34" charset="0"/>
              <a:buChar char="•"/>
            </a:pPr>
            <a:r>
              <a:rPr lang="en-US" sz="2800" dirty="0"/>
              <a:t>Regular CT pilot- 12 months in length</a:t>
            </a:r>
          </a:p>
          <a:p>
            <a:pPr marL="342900" indent="-342900">
              <a:buFont typeface="Arial" panose="020B0604020202020204" pitchFamily="34" charset="0"/>
              <a:buChar char="•"/>
            </a:pPr>
            <a:r>
              <a:rPr lang="en-US" sz="2800" dirty="0"/>
              <a:t>Community Engaged CT pilot- 24 months in length </a:t>
            </a:r>
          </a:p>
          <a:p>
            <a:pPr marL="342900" indent="-342900">
              <a:buFont typeface="Arial" panose="020B0604020202020204" pitchFamily="34" charset="0"/>
              <a:buChar char="•"/>
            </a:pPr>
            <a:r>
              <a:rPr lang="en-US" sz="2800" dirty="0"/>
              <a:t>ACCEL Administrative Supplement projects- usually 12 months in length</a:t>
            </a:r>
          </a:p>
          <a:p>
            <a:pPr marL="342900" indent="-342900">
              <a:buFont typeface="Arial" panose="020B0604020202020204" pitchFamily="34" charset="0"/>
              <a:buChar char="•"/>
            </a:pPr>
            <a:r>
              <a:rPr lang="en-US" sz="2800" dirty="0"/>
              <a:t>INC Awards- 24 months in length</a:t>
            </a:r>
          </a:p>
          <a:p>
            <a:pPr marL="342900" indent="-342900">
              <a:buFont typeface="Arial" panose="020B0604020202020204" pitchFamily="34" charset="0"/>
              <a:buChar char="•"/>
            </a:pPr>
            <a:r>
              <a:rPr lang="en-US" sz="2800" dirty="0" err="1"/>
              <a:t>ShoRe</a:t>
            </a:r>
            <a:r>
              <a:rPr lang="en-US" sz="2800" dirty="0"/>
              <a:t> Grants- 6 months in length</a:t>
            </a:r>
          </a:p>
          <a:p>
            <a:pPr marL="342900" indent="-342900">
              <a:buFont typeface="Arial" panose="020B0604020202020204" pitchFamily="34" charset="0"/>
              <a:buChar char="•"/>
            </a:pPr>
            <a:r>
              <a:rPr lang="en-US" sz="2800" dirty="0" err="1"/>
              <a:t>OrBiTS</a:t>
            </a:r>
            <a:r>
              <a:rPr lang="en-US" sz="2800" dirty="0"/>
              <a:t>- up to 24 months in length</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24750260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CADAE8-0CA2-4C3E-8949-61E9AA111261}"/>
              </a:ext>
            </a:extLst>
          </p:cNvPr>
          <p:cNvSpPr>
            <a:spLocks noGrp="1"/>
          </p:cNvSpPr>
          <p:nvPr>
            <p:ph type="body" sz="quarter" idx="10"/>
          </p:nvPr>
        </p:nvSpPr>
        <p:spPr>
          <a:xfrm>
            <a:off x="0" y="152908"/>
            <a:ext cx="9785280" cy="780260"/>
          </a:xfrm>
        </p:spPr>
        <p:txBody>
          <a:bodyPr>
            <a:noAutofit/>
          </a:bodyPr>
          <a:lstStyle/>
          <a:p>
            <a:r>
              <a:rPr lang="en-US" dirty="0"/>
              <a:t> Example of actual NIH RPPR- screenshot</a:t>
            </a:r>
          </a:p>
        </p:txBody>
      </p:sp>
      <p:pic>
        <p:nvPicPr>
          <p:cNvPr id="3" name="Picture 2">
            <a:extLst>
              <a:ext uri="{FF2B5EF4-FFF2-40B4-BE49-F238E27FC236}">
                <a16:creationId xmlns:a16="http://schemas.microsoft.com/office/drawing/2014/main" id="{EAAFF2ED-5809-4543-8EB5-2B00D1CE872C}"/>
              </a:ext>
            </a:extLst>
          </p:cNvPr>
          <p:cNvPicPr>
            <a:picLocks noChangeAspect="1"/>
          </p:cNvPicPr>
          <p:nvPr/>
        </p:nvPicPr>
        <p:blipFill>
          <a:blip r:embed="rId3"/>
          <a:stretch>
            <a:fillRect/>
          </a:stretch>
        </p:blipFill>
        <p:spPr>
          <a:xfrm>
            <a:off x="447675" y="1404937"/>
            <a:ext cx="11210925" cy="4352925"/>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502D8F23-3657-43E4-9308-DDAE2394AA5A}"/>
                  </a:ext>
                </a:extLst>
              </p14:cNvPr>
              <p14:cNvContentPartPr/>
              <p14:nvPr/>
            </p14:nvContentPartPr>
            <p14:xfrm>
              <a:off x="931956" y="1668764"/>
              <a:ext cx="3960" cy="360"/>
            </p14:xfrm>
          </p:contentPart>
        </mc:Choice>
        <mc:Fallback xmlns="">
          <p:pic>
            <p:nvPicPr>
              <p:cNvPr id="4" name="Ink 3">
                <a:extLst>
                  <a:ext uri="{FF2B5EF4-FFF2-40B4-BE49-F238E27FC236}">
                    <a16:creationId xmlns:a16="http://schemas.microsoft.com/office/drawing/2014/main" id="{502D8F23-3657-43E4-9308-DDAE2394AA5A}"/>
                  </a:ext>
                </a:extLst>
              </p:cNvPr>
              <p:cNvPicPr/>
              <p:nvPr/>
            </p:nvPicPr>
            <p:blipFill>
              <a:blip r:embed="rId5"/>
              <a:stretch>
                <a:fillRect/>
              </a:stretch>
            </p:blipFill>
            <p:spPr>
              <a:xfrm>
                <a:off x="922956" y="1660124"/>
                <a:ext cx="216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1637E6C5-161A-4E14-952E-DAFF2F1DD72C}"/>
                  </a:ext>
                </a:extLst>
              </p14:cNvPr>
              <p14:cNvContentPartPr/>
              <p14:nvPr/>
            </p14:nvContentPartPr>
            <p14:xfrm>
              <a:off x="940596" y="1633124"/>
              <a:ext cx="360" cy="360"/>
            </p14:xfrm>
          </p:contentPart>
        </mc:Choice>
        <mc:Fallback xmlns="">
          <p:pic>
            <p:nvPicPr>
              <p:cNvPr id="7" name="Ink 6">
                <a:extLst>
                  <a:ext uri="{FF2B5EF4-FFF2-40B4-BE49-F238E27FC236}">
                    <a16:creationId xmlns:a16="http://schemas.microsoft.com/office/drawing/2014/main" id="{1637E6C5-161A-4E14-952E-DAFF2F1DD72C}"/>
                  </a:ext>
                </a:extLst>
              </p:cNvPr>
              <p:cNvPicPr/>
              <p:nvPr/>
            </p:nvPicPr>
            <p:blipFill>
              <a:blip r:embed="rId7"/>
              <a:stretch>
                <a:fillRect/>
              </a:stretch>
            </p:blipFill>
            <p:spPr>
              <a:xfrm>
                <a:off x="931956" y="1624484"/>
                <a:ext cx="18000" cy="18000"/>
              </a:xfrm>
              <a:prstGeom prst="rect">
                <a:avLst/>
              </a:prstGeom>
            </p:spPr>
          </p:pic>
        </mc:Fallback>
      </mc:AlternateContent>
      <p:sp>
        <p:nvSpPr>
          <p:cNvPr id="8" name="Rectangle 7">
            <a:extLst>
              <a:ext uri="{FF2B5EF4-FFF2-40B4-BE49-F238E27FC236}">
                <a16:creationId xmlns:a16="http://schemas.microsoft.com/office/drawing/2014/main" id="{78E8FFBA-7F33-4246-A825-E9202F046652}"/>
              </a:ext>
            </a:extLst>
          </p:cNvPr>
          <p:cNvSpPr/>
          <p:nvPr/>
        </p:nvSpPr>
        <p:spPr>
          <a:xfrm>
            <a:off x="533400" y="3429000"/>
            <a:ext cx="15240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C28100-C6EA-45F9-9C56-CC98F452E51C}"/>
              </a:ext>
            </a:extLst>
          </p:cNvPr>
          <p:cNvSpPr txBox="1"/>
          <p:nvPr/>
        </p:nvSpPr>
        <p:spPr>
          <a:xfrm>
            <a:off x="2133600" y="3581401"/>
            <a:ext cx="7239000" cy="369332"/>
          </a:xfrm>
          <a:prstGeom prst="rect">
            <a:avLst/>
          </a:prstGeom>
          <a:noFill/>
        </p:spPr>
        <p:txBody>
          <a:bodyPr wrap="square" rtlCol="0">
            <a:spAutoFit/>
          </a:bodyPr>
          <a:lstStyle/>
          <a:p>
            <a:r>
              <a:rPr lang="en-US" dirty="0">
                <a:solidFill>
                  <a:srgbClr val="FF0000"/>
                </a:solidFill>
              </a:rPr>
              <a:t>Each project has its own RPPR component report submitted to NIH. </a:t>
            </a:r>
          </a:p>
        </p:txBody>
      </p:sp>
      <p:pic>
        <p:nvPicPr>
          <p:cNvPr id="10" name="Picture 9">
            <a:extLst>
              <a:ext uri="{FF2B5EF4-FFF2-40B4-BE49-F238E27FC236}">
                <a16:creationId xmlns:a16="http://schemas.microsoft.com/office/drawing/2014/main" id="{6012D517-DBAC-4008-B60D-CD6681F5B57B}"/>
              </a:ext>
            </a:extLst>
          </p:cNvPr>
          <p:cNvPicPr>
            <a:picLocks noChangeAspect="1"/>
          </p:cNvPicPr>
          <p:nvPr/>
        </p:nvPicPr>
        <p:blipFill>
          <a:blip r:embed="rId8"/>
          <a:stretch>
            <a:fillRect/>
          </a:stretch>
        </p:blipFill>
        <p:spPr>
          <a:xfrm>
            <a:off x="507507" y="6021689"/>
            <a:ext cx="6991350" cy="390525"/>
          </a:xfrm>
          <a:prstGeom prst="rect">
            <a:avLst/>
          </a:prstGeom>
        </p:spPr>
      </p:pic>
      <p:sp>
        <p:nvSpPr>
          <p:cNvPr id="12" name="TextBox 11">
            <a:extLst>
              <a:ext uri="{FF2B5EF4-FFF2-40B4-BE49-F238E27FC236}">
                <a16:creationId xmlns:a16="http://schemas.microsoft.com/office/drawing/2014/main" id="{C1E42DE7-4D25-4947-8944-98313FE2DDA7}"/>
              </a:ext>
            </a:extLst>
          </p:cNvPr>
          <p:cNvSpPr txBox="1"/>
          <p:nvPr/>
        </p:nvSpPr>
        <p:spPr>
          <a:xfrm>
            <a:off x="685800" y="6335760"/>
            <a:ext cx="6248400" cy="369332"/>
          </a:xfrm>
          <a:prstGeom prst="rect">
            <a:avLst/>
          </a:prstGeom>
          <a:noFill/>
        </p:spPr>
        <p:txBody>
          <a:bodyPr wrap="square" rtlCol="0">
            <a:spAutoFit/>
          </a:bodyPr>
          <a:lstStyle/>
          <a:p>
            <a:r>
              <a:rPr lang="en-US" dirty="0">
                <a:solidFill>
                  <a:srgbClr val="FF0000"/>
                </a:solidFill>
              </a:rPr>
              <a:t>Each Pilot RPPR report contains each section A-H. </a:t>
            </a:r>
          </a:p>
        </p:txBody>
      </p:sp>
      <p:sp>
        <p:nvSpPr>
          <p:cNvPr id="5" name="Star: 4 Points 4">
            <a:extLst>
              <a:ext uri="{FF2B5EF4-FFF2-40B4-BE49-F238E27FC236}">
                <a16:creationId xmlns:a16="http://schemas.microsoft.com/office/drawing/2014/main" id="{47E4973F-BCC0-4A90-B62E-9D59D0089F86}"/>
              </a:ext>
            </a:extLst>
          </p:cNvPr>
          <p:cNvSpPr/>
          <p:nvPr/>
        </p:nvSpPr>
        <p:spPr>
          <a:xfrm>
            <a:off x="7110046" y="6021689"/>
            <a:ext cx="457200" cy="314071"/>
          </a:xfrm>
          <a:prstGeom prst="star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10025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CADAE8-0CA2-4C3E-8949-61E9AA111261}"/>
              </a:ext>
            </a:extLst>
          </p:cNvPr>
          <p:cNvSpPr>
            <a:spLocks noGrp="1"/>
          </p:cNvSpPr>
          <p:nvPr>
            <p:ph type="body" sz="quarter" idx="10"/>
          </p:nvPr>
        </p:nvSpPr>
        <p:spPr>
          <a:xfrm>
            <a:off x="349320" y="273220"/>
            <a:ext cx="9163800" cy="780260"/>
          </a:xfrm>
        </p:spPr>
        <p:txBody>
          <a:bodyPr>
            <a:noAutofit/>
          </a:bodyPr>
          <a:lstStyle/>
          <a:p>
            <a:r>
              <a:rPr lang="en-US" dirty="0"/>
              <a:t>Example of Project Study Record in NIH ASSIST</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502D8F23-3657-43E4-9308-DDAE2394AA5A}"/>
                  </a:ext>
                </a:extLst>
              </p14:cNvPr>
              <p14:cNvContentPartPr/>
              <p14:nvPr/>
            </p14:nvContentPartPr>
            <p14:xfrm>
              <a:off x="931956" y="1668764"/>
              <a:ext cx="3960" cy="360"/>
            </p14:xfrm>
          </p:contentPart>
        </mc:Choice>
        <mc:Fallback xmlns="">
          <p:pic>
            <p:nvPicPr>
              <p:cNvPr id="4" name="Ink 3">
                <a:extLst>
                  <a:ext uri="{FF2B5EF4-FFF2-40B4-BE49-F238E27FC236}">
                    <a16:creationId xmlns:a16="http://schemas.microsoft.com/office/drawing/2014/main" id="{502D8F23-3657-43E4-9308-DDAE2394AA5A}"/>
                  </a:ext>
                </a:extLst>
              </p:cNvPr>
              <p:cNvPicPr/>
              <p:nvPr/>
            </p:nvPicPr>
            <p:blipFill>
              <a:blip r:embed="rId3"/>
              <a:stretch>
                <a:fillRect/>
              </a:stretch>
            </p:blipFill>
            <p:spPr>
              <a:xfrm>
                <a:off x="922956" y="1660124"/>
                <a:ext cx="21600" cy="18000"/>
              </a:xfrm>
              <a:prstGeom prst="rect">
                <a:avLst/>
              </a:prstGeom>
            </p:spPr>
          </p:pic>
        </mc:Fallback>
      </mc:AlternateContent>
      <p:sp>
        <p:nvSpPr>
          <p:cNvPr id="11" name="TextBox 10">
            <a:extLst>
              <a:ext uri="{FF2B5EF4-FFF2-40B4-BE49-F238E27FC236}">
                <a16:creationId xmlns:a16="http://schemas.microsoft.com/office/drawing/2014/main" id="{FA7AF5FA-A04E-41BA-9983-9423E48988D5}"/>
              </a:ext>
            </a:extLst>
          </p:cNvPr>
          <p:cNvSpPr txBox="1"/>
          <p:nvPr/>
        </p:nvSpPr>
        <p:spPr>
          <a:xfrm>
            <a:off x="334524" y="1517743"/>
            <a:ext cx="9757736" cy="369332"/>
          </a:xfrm>
          <a:prstGeom prst="rect">
            <a:avLst/>
          </a:prstGeom>
          <a:noFill/>
        </p:spPr>
        <p:txBody>
          <a:bodyPr wrap="none" rtlCol="0">
            <a:spAutoFit/>
          </a:bodyPr>
          <a:lstStyle/>
          <a:p>
            <a:r>
              <a:rPr lang="en-US" dirty="0">
                <a:solidFill>
                  <a:srgbClr val="FF0000"/>
                </a:solidFill>
              </a:rPr>
              <a:t>Each project with </a:t>
            </a:r>
            <a:r>
              <a:rPr lang="en-US" u="sng" dirty="0">
                <a:solidFill>
                  <a:srgbClr val="FF0000"/>
                </a:solidFill>
              </a:rPr>
              <a:t>human subjects </a:t>
            </a:r>
            <a:r>
              <a:rPr lang="en-US" dirty="0">
                <a:solidFill>
                  <a:srgbClr val="FF0000"/>
                </a:solidFill>
              </a:rPr>
              <a:t>has its own Study Record in the NIH Human Subjects system (ASSIST)</a:t>
            </a:r>
          </a:p>
        </p:txBody>
      </p:sp>
      <p:sp>
        <p:nvSpPr>
          <p:cNvPr id="13" name="TextBox 12">
            <a:extLst>
              <a:ext uri="{FF2B5EF4-FFF2-40B4-BE49-F238E27FC236}">
                <a16:creationId xmlns:a16="http://schemas.microsoft.com/office/drawing/2014/main" id="{E2162D32-D615-44F4-8FC4-E6E0FFBEC6AD}"/>
              </a:ext>
            </a:extLst>
          </p:cNvPr>
          <p:cNvSpPr txBox="1"/>
          <p:nvPr/>
        </p:nvSpPr>
        <p:spPr>
          <a:xfrm>
            <a:off x="346361" y="2823926"/>
            <a:ext cx="5548442" cy="369332"/>
          </a:xfrm>
          <a:prstGeom prst="rect">
            <a:avLst/>
          </a:prstGeom>
          <a:noFill/>
        </p:spPr>
        <p:txBody>
          <a:bodyPr wrap="none" rtlCol="0">
            <a:spAutoFit/>
          </a:bodyPr>
          <a:lstStyle/>
          <a:p>
            <a:r>
              <a:rPr lang="en-US" dirty="0">
                <a:solidFill>
                  <a:srgbClr val="FF0000"/>
                </a:solidFill>
              </a:rPr>
              <a:t>Example of investigator funding reporting required in SIRS</a:t>
            </a:r>
          </a:p>
        </p:txBody>
      </p:sp>
      <p:pic>
        <p:nvPicPr>
          <p:cNvPr id="3" name="Picture 2">
            <a:extLst>
              <a:ext uri="{FF2B5EF4-FFF2-40B4-BE49-F238E27FC236}">
                <a16:creationId xmlns:a16="http://schemas.microsoft.com/office/drawing/2014/main" id="{60AB6C47-2437-4C60-9FAC-448C39403258}"/>
              </a:ext>
            </a:extLst>
          </p:cNvPr>
          <p:cNvPicPr>
            <a:picLocks noChangeAspect="1"/>
          </p:cNvPicPr>
          <p:nvPr/>
        </p:nvPicPr>
        <p:blipFill>
          <a:blip r:embed="rId4"/>
          <a:stretch>
            <a:fillRect/>
          </a:stretch>
        </p:blipFill>
        <p:spPr>
          <a:xfrm>
            <a:off x="195262" y="2038096"/>
            <a:ext cx="11801475" cy="2647950"/>
          </a:xfrm>
          <a:prstGeom prst="rect">
            <a:avLst/>
          </a:prstGeom>
        </p:spPr>
      </p:pic>
      <p:sp>
        <p:nvSpPr>
          <p:cNvPr id="7" name="5-Point Star 4">
            <a:extLst>
              <a:ext uri="{FF2B5EF4-FFF2-40B4-BE49-F238E27FC236}">
                <a16:creationId xmlns:a16="http://schemas.microsoft.com/office/drawing/2014/main" id="{74D227F2-9D47-4FFC-9221-309C636FC0B3}"/>
              </a:ext>
            </a:extLst>
          </p:cNvPr>
          <p:cNvSpPr/>
          <p:nvPr/>
        </p:nvSpPr>
        <p:spPr>
          <a:xfrm>
            <a:off x="688698" y="5364957"/>
            <a:ext cx="328527" cy="355706"/>
          </a:xfrm>
          <a:prstGeom prst="star5">
            <a:avLst/>
          </a:prstGeom>
          <a:solidFill>
            <a:srgbClr val="5CB9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6831F9E-FEB0-4ECE-B04E-F101B9712AF8}"/>
              </a:ext>
            </a:extLst>
          </p:cNvPr>
          <p:cNvSpPr txBox="1"/>
          <p:nvPr/>
        </p:nvSpPr>
        <p:spPr>
          <a:xfrm>
            <a:off x="931956" y="5467247"/>
            <a:ext cx="10134600" cy="923330"/>
          </a:xfrm>
          <a:prstGeom prst="rect">
            <a:avLst/>
          </a:prstGeom>
          <a:noFill/>
        </p:spPr>
        <p:txBody>
          <a:bodyPr wrap="square" rtlCol="0">
            <a:spAutoFit/>
          </a:bodyPr>
          <a:lstStyle/>
          <a:p>
            <a:r>
              <a:rPr lang="en-US" dirty="0"/>
              <a:t>Please note</a:t>
            </a:r>
          </a:p>
          <a:p>
            <a:r>
              <a:rPr lang="en-US" dirty="0">
                <a:solidFill>
                  <a:srgbClr val="FF0000"/>
                </a:solidFill>
              </a:rPr>
              <a:t>Study Titles must match in Clinical Trials, ASSIST and within ACCEL records (and IRB). If not, you will need a congruency statement.</a:t>
            </a:r>
          </a:p>
        </p:txBody>
      </p:sp>
    </p:spTree>
    <p:extLst>
      <p:ext uri="{BB962C8B-B14F-4D97-AF65-F5344CB8AC3E}">
        <p14:creationId xmlns:p14="http://schemas.microsoft.com/office/powerpoint/2010/main" val="16754802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CADAE8-0CA2-4C3E-8949-61E9AA111261}"/>
              </a:ext>
            </a:extLst>
          </p:cNvPr>
          <p:cNvSpPr>
            <a:spLocks noGrp="1"/>
          </p:cNvSpPr>
          <p:nvPr>
            <p:ph type="body" sz="quarter" idx="10"/>
          </p:nvPr>
        </p:nvSpPr>
        <p:spPr>
          <a:xfrm>
            <a:off x="349320" y="273220"/>
            <a:ext cx="9163800" cy="780260"/>
          </a:xfrm>
        </p:spPr>
        <p:txBody>
          <a:bodyPr>
            <a:noAutofit/>
          </a:bodyPr>
          <a:lstStyle/>
          <a:p>
            <a:r>
              <a:rPr lang="en-US" dirty="0"/>
              <a:t>Example of Human Subjects Form pdf</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502D8F23-3657-43E4-9308-DDAE2394AA5A}"/>
                  </a:ext>
                </a:extLst>
              </p14:cNvPr>
              <p14:cNvContentPartPr/>
              <p14:nvPr/>
            </p14:nvContentPartPr>
            <p14:xfrm>
              <a:off x="931956" y="1668764"/>
              <a:ext cx="3960" cy="360"/>
            </p14:xfrm>
          </p:contentPart>
        </mc:Choice>
        <mc:Fallback xmlns="">
          <p:pic>
            <p:nvPicPr>
              <p:cNvPr id="4" name="Ink 3">
                <a:extLst>
                  <a:ext uri="{FF2B5EF4-FFF2-40B4-BE49-F238E27FC236}">
                    <a16:creationId xmlns:a16="http://schemas.microsoft.com/office/drawing/2014/main" id="{502D8F23-3657-43E4-9308-DDAE2394AA5A}"/>
                  </a:ext>
                </a:extLst>
              </p:cNvPr>
              <p:cNvPicPr/>
              <p:nvPr/>
            </p:nvPicPr>
            <p:blipFill>
              <a:blip r:embed="rId3"/>
              <a:stretch>
                <a:fillRect/>
              </a:stretch>
            </p:blipFill>
            <p:spPr>
              <a:xfrm>
                <a:off x="922956" y="1660124"/>
                <a:ext cx="21600" cy="18000"/>
              </a:xfrm>
              <a:prstGeom prst="rect">
                <a:avLst/>
              </a:prstGeom>
            </p:spPr>
          </p:pic>
        </mc:Fallback>
      </mc:AlternateContent>
      <p:sp>
        <p:nvSpPr>
          <p:cNvPr id="11" name="TextBox 10">
            <a:extLst>
              <a:ext uri="{FF2B5EF4-FFF2-40B4-BE49-F238E27FC236}">
                <a16:creationId xmlns:a16="http://schemas.microsoft.com/office/drawing/2014/main" id="{FA7AF5FA-A04E-41BA-9983-9423E48988D5}"/>
              </a:ext>
            </a:extLst>
          </p:cNvPr>
          <p:cNvSpPr txBox="1"/>
          <p:nvPr/>
        </p:nvSpPr>
        <p:spPr>
          <a:xfrm>
            <a:off x="457200" y="1625648"/>
            <a:ext cx="8698535" cy="369332"/>
          </a:xfrm>
          <a:prstGeom prst="rect">
            <a:avLst/>
          </a:prstGeom>
          <a:noFill/>
        </p:spPr>
        <p:txBody>
          <a:bodyPr wrap="none" rtlCol="0">
            <a:spAutoFit/>
          </a:bodyPr>
          <a:lstStyle/>
          <a:p>
            <a:r>
              <a:rPr lang="en-US" dirty="0">
                <a:solidFill>
                  <a:srgbClr val="FF0000"/>
                </a:solidFill>
              </a:rPr>
              <a:t>Each Study Record mirrors the Human Subjects Study Record PDF and is entered manually. </a:t>
            </a:r>
          </a:p>
        </p:txBody>
      </p:sp>
      <p:pic>
        <p:nvPicPr>
          <p:cNvPr id="5" name="Picture 4">
            <a:extLst>
              <a:ext uri="{FF2B5EF4-FFF2-40B4-BE49-F238E27FC236}">
                <a16:creationId xmlns:a16="http://schemas.microsoft.com/office/drawing/2014/main" id="{CF6F4C86-0F6F-45CB-849B-11FA49CC55C1}"/>
              </a:ext>
            </a:extLst>
          </p:cNvPr>
          <p:cNvPicPr>
            <a:picLocks noChangeAspect="1"/>
          </p:cNvPicPr>
          <p:nvPr/>
        </p:nvPicPr>
        <p:blipFill>
          <a:blip r:embed="rId4"/>
          <a:stretch>
            <a:fillRect/>
          </a:stretch>
        </p:blipFill>
        <p:spPr>
          <a:xfrm>
            <a:off x="755692" y="2320836"/>
            <a:ext cx="8915400" cy="2943225"/>
          </a:xfrm>
          <a:prstGeom prst="rect">
            <a:avLst/>
          </a:prstGeom>
        </p:spPr>
      </p:pic>
      <p:sp>
        <p:nvSpPr>
          <p:cNvPr id="6" name="TextBox 5">
            <a:extLst>
              <a:ext uri="{FF2B5EF4-FFF2-40B4-BE49-F238E27FC236}">
                <a16:creationId xmlns:a16="http://schemas.microsoft.com/office/drawing/2014/main" id="{0218EFF0-9BA2-4F46-BEFF-3F674C87F27F}"/>
              </a:ext>
            </a:extLst>
          </p:cNvPr>
          <p:cNvSpPr txBox="1"/>
          <p:nvPr/>
        </p:nvSpPr>
        <p:spPr>
          <a:xfrm>
            <a:off x="931956" y="5467247"/>
            <a:ext cx="10134600" cy="646331"/>
          </a:xfrm>
          <a:prstGeom prst="rect">
            <a:avLst/>
          </a:prstGeom>
          <a:noFill/>
        </p:spPr>
        <p:txBody>
          <a:bodyPr wrap="square" rtlCol="0">
            <a:spAutoFit/>
          </a:bodyPr>
          <a:lstStyle/>
          <a:p>
            <a:r>
              <a:rPr lang="en-US" dirty="0"/>
              <a:t>In fact- all selections must match to avoid report errors.</a:t>
            </a:r>
          </a:p>
          <a:p>
            <a:r>
              <a:rPr lang="en-US" dirty="0"/>
              <a:t>If there is a mismatch, we may need to conference to see where it is occurring.</a:t>
            </a:r>
          </a:p>
        </p:txBody>
      </p:sp>
      <p:sp>
        <p:nvSpPr>
          <p:cNvPr id="7" name="5-Point Star 4">
            <a:extLst>
              <a:ext uri="{FF2B5EF4-FFF2-40B4-BE49-F238E27FC236}">
                <a16:creationId xmlns:a16="http://schemas.microsoft.com/office/drawing/2014/main" id="{F2C0CB7D-C595-4608-8DAA-7FA894C2C13B}"/>
              </a:ext>
            </a:extLst>
          </p:cNvPr>
          <p:cNvSpPr/>
          <p:nvPr/>
        </p:nvSpPr>
        <p:spPr>
          <a:xfrm>
            <a:off x="688698" y="5364957"/>
            <a:ext cx="328527" cy="355706"/>
          </a:xfrm>
          <a:prstGeom prst="star5">
            <a:avLst/>
          </a:prstGeom>
          <a:solidFill>
            <a:srgbClr val="5CB9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83842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5402" y="1600200"/>
            <a:ext cx="11541195" cy="4462760"/>
          </a:xfrm>
          <a:prstGeom prst="rect">
            <a:avLst/>
          </a:prstGeom>
          <a:noFill/>
        </p:spPr>
        <p:txBody>
          <a:bodyPr wrap="square" rtlCol="0">
            <a:spAutoFit/>
          </a:bodyPr>
          <a:lstStyle/>
          <a:p>
            <a:r>
              <a:rPr lang="en-US" sz="2400" dirty="0"/>
              <a:t>Dr. Gregory Hicks, Overall PI, Director and Admin Core Lead (GHicks@udel.edu)</a:t>
            </a:r>
          </a:p>
          <a:p>
            <a:r>
              <a:rPr lang="en-US" sz="2400" dirty="0"/>
              <a:t>Dr. Susanne Morton, Program Coordinator and UD CTR Site PI (Smmorton@udel.edu)</a:t>
            </a:r>
          </a:p>
          <a:p>
            <a:r>
              <a:rPr lang="en-US" sz="2400" dirty="0"/>
              <a:t>Dr. Megan Wenner, CTR Pilot Projects Program Lead (MWenner@udel.edu)</a:t>
            </a:r>
          </a:p>
          <a:p>
            <a:r>
              <a:rPr lang="en-US" sz="2400" dirty="0"/>
              <a:t>Robyne Nizer, CTR Grants Analyst, UD RO (RNizer@udel.edu)</a:t>
            </a:r>
          </a:p>
          <a:p>
            <a:r>
              <a:rPr lang="en-US" sz="2400" dirty="0"/>
              <a:t>Karen Hough, CTR Program Administrator (Khough@udel.edu)</a:t>
            </a:r>
          </a:p>
          <a:p>
            <a:r>
              <a:rPr lang="en-US" sz="2400" dirty="0"/>
              <a:t>Jeanne Warrington, CTR Liaison (jeannekw@udel.edu)</a:t>
            </a:r>
          </a:p>
          <a:p>
            <a:r>
              <a:rPr lang="en-US" sz="2400" dirty="0" err="1"/>
              <a:t>ChristianaCare</a:t>
            </a:r>
            <a:r>
              <a:rPr lang="en-US" sz="2400" dirty="0"/>
              <a:t> CTR Site PI: </a:t>
            </a:r>
            <a:r>
              <a:rPr lang="en-US" sz="2400" dirty="0" err="1"/>
              <a:t>Brud</a:t>
            </a:r>
            <a:r>
              <a:rPr lang="en-US" sz="2400" dirty="0"/>
              <a:t> Bacon (</a:t>
            </a:r>
            <a:r>
              <a:rPr lang="en-US" sz="2400" dirty="0">
                <a:hlinkClick r:id="rId3">
                  <a:extLst>
                    <a:ext uri="{A12FA001-AC4F-418D-AE19-62706E023703}">
                      <ahyp:hlinkClr xmlns:ahyp="http://schemas.microsoft.com/office/drawing/2018/hyperlinkcolor" val="tx"/>
                    </a:ext>
                  </a:extLst>
                </a:hlinkClick>
              </a:rPr>
              <a:t>ABacon@ChristianaCare.org</a:t>
            </a:r>
            <a:r>
              <a:rPr lang="en-US" sz="2400" dirty="0"/>
              <a:t>)</a:t>
            </a:r>
          </a:p>
          <a:p>
            <a:r>
              <a:rPr lang="en-US" sz="2400" dirty="0"/>
              <a:t>Christine Cowan, </a:t>
            </a:r>
            <a:r>
              <a:rPr lang="en-US" sz="2400" dirty="0" err="1"/>
              <a:t>ChristianaCare</a:t>
            </a:r>
            <a:r>
              <a:rPr lang="en-US" sz="2400" dirty="0"/>
              <a:t> CTR Financial Administrator (CCowan@Christianacare.org)</a:t>
            </a:r>
          </a:p>
          <a:p>
            <a:r>
              <a:rPr lang="en-US" sz="2400" dirty="0"/>
              <a:t>Debra Reese, </a:t>
            </a:r>
            <a:r>
              <a:rPr lang="en-US" sz="2400" dirty="0" err="1"/>
              <a:t>ChristianaCare</a:t>
            </a:r>
            <a:r>
              <a:rPr lang="en-US" sz="2400" dirty="0"/>
              <a:t> CTR Program Manager (Debra.Reese@Christianacare.org)</a:t>
            </a:r>
            <a:br>
              <a:rPr lang="en-US" sz="2400" dirty="0"/>
            </a:br>
            <a:r>
              <a:rPr lang="en-US" sz="2400" dirty="0"/>
              <a:t>Dr. Sangeeta Gupta, DSU CTR Site PI (SGupta@desu.edu)</a:t>
            </a:r>
          </a:p>
          <a:p>
            <a:r>
              <a:rPr lang="en-US" sz="2400" dirty="0"/>
              <a:t>Dr. Rodney Scott, Nemours CTR Site PI (Rodney.Scott@nemours.org)</a:t>
            </a:r>
          </a:p>
          <a:p>
            <a:r>
              <a:rPr lang="en-US" sz="2200" dirty="0"/>
              <a:t>Ranita Chakrabarti, Nemours CTR Financial Administrator (Ranita.Chakrabarti@nemours.org)</a:t>
            </a:r>
          </a:p>
        </p:txBody>
      </p:sp>
      <p:sp>
        <p:nvSpPr>
          <p:cNvPr id="5" name="Text Placeholder 3">
            <a:extLst>
              <a:ext uri="{FF2B5EF4-FFF2-40B4-BE49-F238E27FC236}">
                <a16:creationId xmlns:a16="http://schemas.microsoft.com/office/drawing/2014/main" id="{7DB9E787-58DD-9C45-8032-8B85A574828F}"/>
              </a:ext>
            </a:extLst>
          </p:cNvPr>
          <p:cNvSpPr>
            <a:spLocks noGrp="1"/>
          </p:cNvSpPr>
          <p:nvPr>
            <p:ph type="body" sz="quarter" idx="10"/>
          </p:nvPr>
        </p:nvSpPr>
        <p:spPr>
          <a:xfrm>
            <a:off x="349320" y="273220"/>
            <a:ext cx="9175680" cy="685800"/>
          </a:xfrm>
        </p:spPr>
        <p:txBody>
          <a:bodyPr>
            <a:normAutofit/>
          </a:bodyPr>
          <a:lstStyle/>
          <a:p>
            <a:r>
              <a:rPr lang="en-US" dirty="0"/>
              <a:t>Delaware CTR ACCEL Contacts</a:t>
            </a:r>
          </a:p>
        </p:txBody>
      </p:sp>
    </p:spTree>
    <p:extLst>
      <p:ext uri="{BB962C8B-B14F-4D97-AF65-F5344CB8AC3E}">
        <p14:creationId xmlns:p14="http://schemas.microsoft.com/office/powerpoint/2010/main" val="23162747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0"/>
            <a:ext cx="11658600" cy="1470025"/>
          </a:xfrm>
        </p:spPr>
        <p:txBody>
          <a:bodyPr/>
          <a:lstStyle/>
          <a:p>
            <a:pPr algn="l"/>
            <a:r>
              <a:rPr lang="en-US" sz="2400" b="1" i="1" dirty="0"/>
              <a:t>FOR CONSORTIUM/CONTRACTUAL ARRANGEMENTS OR MULTI-PROJECT AWARDS</a:t>
            </a:r>
            <a:br>
              <a:rPr lang="en-US" sz="2400" b="1" i="1" dirty="0"/>
            </a:br>
            <a:br>
              <a:rPr lang="en-US" sz="2400" b="1" i="1" dirty="0"/>
            </a:br>
            <a:r>
              <a:rPr lang="en-US" sz="2400" i="1" dirty="0"/>
              <a:t>When providing Other Support under a consortium/contractual arrangement or that is part of a multi-project award: </a:t>
            </a:r>
            <a:br>
              <a:rPr lang="en-US" sz="2400" i="1" dirty="0"/>
            </a:br>
            <a:br>
              <a:rPr lang="en-US" sz="2400" i="1" dirty="0"/>
            </a:br>
            <a:r>
              <a:rPr lang="en-US" sz="2400" i="1" dirty="0"/>
              <a:t>Indicate the project number, Name of PD/PI, and source of Support for the overall project. </a:t>
            </a:r>
            <a:br>
              <a:rPr lang="en-US" sz="2400" i="1" dirty="0"/>
            </a:br>
            <a:r>
              <a:rPr lang="en-US" sz="2400" i="1" dirty="0"/>
              <a:t>Provide </a:t>
            </a:r>
            <a:r>
              <a:rPr lang="en-US" sz="2400" b="1" i="1" dirty="0"/>
              <a:t>all</a:t>
            </a:r>
            <a:r>
              <a:rPr lang="en-US" sz="2400" i="1" dirty="0"/>
              <a:t> other information (e.g. total award amount) for the subproject only.</a:t>
            </a:r>
            <a:br>
              <a:rPr lang="en-US" sz="2400" i="1" dirty="0"/>
            </a:br>
            <a:br>
              <a:rPr lang="en-US" sz="2400" i="1" dirty="0"/>
            </a:br>
            <a:r>
              <a:rPr lang="en-US" sz="2400" b="1" i="1" dirty="0"/>
              <a:t>NIH/NIGMS</a:t>
            </a:r>
            <a:br>
              <a:rPr lang="en-US" sz="2400" b="1" i="1" dirty="0"/>
            </a:br>
            <a:r>
              <a:rPr lang="en-US" sz="2400" b="1" i="1" dirty="0"/>
              <a:t>U54GM104941 (Hicks), Subproject Role: PI</a:t>
            </a:r>
            <a:br>
              <a:rPr lang="en-US" sz="2400" b="1" i="1" dirty="0"/>
            </a:br>
            <a:r>
              <a:rPr lang="en-US" sz="2400" b="1" i="1" dirty="0"/>
              <a:t>Title of subproject</a:t>
            </a:r>
            <a:br>
              <a:rPr lang="en-US" sz="2400" b="1" i="1" dirty="0"/>
            </a:br>
            <a:r>
              <a:rPr lang="en-US" sz="2400" b="1" i="1" dirty="0"/>
              <a:t>Total award amount of subproject</a:t>
            </a:r>
            <a:br>
              <a:rPr lang="en-US" sz="2400" i="1" dirty="0"/>
            </a:br>
            <a:endParaRPr lang="en-US" sz="2400" dirty="0"/>
          </a:p>
        </p:txBody>
      </p:sp>
      <p:sp>
        <p:nvSpPr>
          <p:cNvPr id="4" name="Text Placeholder 3"/>
          <p:cNvSpPr>
            <a:spLocks noGrp="1"/>
          </p:cNvSpPr>
          <p:nvPr>
            <p:ph type="body" sz="quarter" idx="10"/>
          </p:nvPr>
        </p:nvSpPr>
        <p:spPr>
          <a:xfrm>
            <a:off x="152400" y="273220"/>
            <a:ext cx="9525000" cy="685800"/>
          </a:xfrm>
        </p:spPr>
        <p:txBody>
          <a:bodyPr>
            <a:normAutofit fontScale="85000" lnSpcReduction="10000"/>
          </a:bodyPr>
          <a:lstStyle/>
          <a:p>
            <a:r>
              <a:rPr lang="en-US" dirty="0"/>
              <a:t>How to list your ACCEL subproject in your OTHSUPPORT</a:t>
            </a:r>
          </a:p>
        </p:txBody>
      </p:sp>
    </p:spTree>
    <p:extLst>
      <p:ext uri="{BB962C8B-B14F-4D97-AF65-F5344CB8AC3E}">
        <p14:creationId xmlns:p14="http://schemas.microsoft.com/office/powerpoint/2010/main" val="13135848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75446" y="1752600"/>
            <a:ext cx="11541195" cy="3600986"/>
          </a:xfrm>
          <a:prstGeom prst="rect">
            <a:avLst/>
          </a:prstGeom>
          <a:noFill/>
        </p:spPr>
        <p:txBody>
          <a:bodyPr wrap="square" rtlCol="0">
            <a:spAutoFit/>
          </a:bodyPr>
          <a:lstStyle/>
          <a:p>
            <a:pPr marL="285750" indent="-285750" algn="ctr">
              <a:buFont typeface="Arial" panose="020B0604020202020204" pitchFamily="34" charset="0"/>
              <a:buChar char="•"/>
            </a:pPr>
            <a:endParaRPr lang="en-US" b="1" dirty="0">
              <a:solidFill>
                <a:srgbClr val="FF0000"/>
              </a:solidFill>
            </a:endParaRPr>
          </a:p>
          <a:p>
            <a:pPr algn="ctr"/>
            <a:r>
              <a:rPr lang="en-US" sz="2800" b="1" dirty="0">
                <a:solidFill>
                  <a:srgbClr val="FF0000"/>
                </a:solidFill>
              </a:rPr>
              <a:t>Please acknowledge all </a:t>
            </a:r>
            <a:r>
              <a:rPr lang="en-US" sz="2800" b="1" u="sng" dirty="0">
                <a:solidFill>
                  <a:srgbClr val="FF0000"/>
                </a:solidFill>
              </a:rPr>
              <a:t>publications, presentations and posters </a:t>
            </a:r>
            <a:r>
              <a:rPr lang="en-US" sz="2800" b="1" dirty="0">
                <a:solidFill>
                  <a:srgbClr val="FF0000"/>
                </a:solidFill>
              </a:rPr>
              <a:t>with the following:</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dirty="0"/>
          </a:p>
          <a:p>
            <a:pPr algn="ctr"/>
            <a:r>
              <a:rPr lang="en-US" sz="2800" dirty="0"/>
              <a:t>Work supported in-full/in-part by an Institutional Development Award (</a:t>
            </a:r>
            <a:r>
              <a:rPr lang="en-US" sz="2800" dirty="0" err="1"/>
              <a:t>IDeA</a:t>
            </a:r>
            <a:r>
              <a:rPr lang="en-US" sz="2800" dirty="0"/>
              <a:t>) from the National Institute of General Medical Sciences of the National Institutes of Health under grant number U54‑GM104941 (PI: Hicks) and the State of Delaware</a:t>
            </a:r>
          </a:p>
        </p:txBody>
      </p:sp>
      <p:sp>
        <p:nvSpPr>
          <p:cNvPr id="5" name="Text Placeholder 3">
            <a:extLst>
              <a:ext uri="{FF2B5EF4-FFF2-40B4-BE49-F238E27FC236}">
                <a16:creationId xmlns:a16="http://schemas.microsoft.com/office/drawing/2014/main" id="{7DB9E787-58DD-9C45-8032-8B85A574828F}"/>
              </a:ext>
            </a:extLst>
          </p:cNvPr>
          <p:cNvSpPr>
            <a:spLocks noGrp="1"/>
          </p:cNvSpPr>
          <p:nvPr>
            <p:ph type="body" sz="quarter" idx="10"/>
          </p:nvPr>
        </p:nvSpPr>
        <p:spPr>
          <a:xfrm>
            <a:off x="349320" y="273220"/>
            <a:ext cx="9175680" cy="685800"/>
          </a:xfrm>
        </p:spPr>
        <p:txBody>
          <a:bodyPr>
            <a:normAutofit fontScale="92500"/>
          </a:bodyPr>
          <a:lstStyle/>
          <a:p>
            <a:r>
              <a:rPr lang="en-US" dirty="0"/>
              <a:t>Publications directly resulting from ACCEL projects</a:t>
            </a:r>
          </a:p>
        </p:txBody>
      </p:sp>
    </p:spTree>
    <p:extLst>
      <p:ext uri="{BB962C8B-B14F-4D97-AF65-F5344CB8AC3E}">
        <p14:creationId xmlns:p14="http://schemas.microsoft.com/office/powerpoint/2010/main" val="1349067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1752600"/>
            <a:ext cx="11541195" cy="4401205"/>
          </a:xfrm>
          <a:prstGeom prst="rect">
            <a:avLst/>
          </a:prstGeom>
          <a:noFill/>
        </p:spPr>
        <p:txBody>
          <a:bodyPr wrap="square" rtlCol="0">
            <a:spAutoFit/>
          </a:bodyPr>
          <a:lstStyle/>
          <a:p>
            <a:pPr algn="ctr"/>
            <a:r>
              <a:rPr lang="en-US" sz="3200" b="1" u="sng" dirty="0"/>
              <a:t>Overview of Delaware CTR ACCEL</a:t>
            </a:r>
          </a:p>
          <a:p>
            <a:r>
              <a:rPr lang="en-US" sz="2800" b="1" dirty="0"/>
              <a:t>	</a:t>
            </a:r>
          </a:p>
          <a:p>
            <a:r>
              <a:rPr lang="en-US" sz="2800" b="1" dirty="0"/>
              <a:t>	6 Cores</a:t>
            </a:r>
          </a:p>
          <a:p>
            <a:pPr marL="1257300" lvl="2" indent="-342900">
              <a:buFont typeface="Arial" panose="020B0604020202020204" pitchFamily="34" charset="0"/>
              <a:buChar char="•"/>
            </a:pPr>
            <a:r>
              <a:rPr lang="en-US" sz="2400" dirty="0"/>
              <a:t>Administrative (ADMIN)</a:t>
            </a:r>
          </a:p>
          <a:p>
            <a:pPr marL="1257300" lvl="2" indent="-342900">
              <a:buFont typeface="Arial" panose="020B0604020202020204" pitchFamily="34" charset="0"/>
              <a:buChar char="•"/>
            </a:pPr>
            <a:r>
              <a:rPr lang="en-US" sz="2400" dirty="0"/>
              <a:t>Pilot Projects Program (PPP)</a:t>
            </a:r>
          </a:p>
          <a:p>
            <a:pPr marL="1257300" lvl="2" indent="-342900">
              <a:buFont typeface="Arial" panose="020B0604020202020204" pitchFamily="34" charset="0"/>
              <a:buChar char="•"/>
            </a:pPr>
            <a:r>
              <a:rPr lang="en-US" sz="2400" dirty="0"/>
              <a:t>Biostatistics, Epidemiology &amp; Research Design (BERD)</a:t>
            </a:r>
          </a:p>
          <a:p>
            <a:pPr marL="1257300" lvl="2" indent="-342900">
              <a:buFont typeface="Arial" panose="020B0604020202020204" pitchFamily="34" charset="0"/>
              <a:buChar char="•"/>
            </a:pPr>
            <a:r>
              <a:rPr lang="en-US" sz="2400" dirty="0"/>
              <a:t>Professional Development (PDC)</a:t>
            </a:r>
          </a:p>
          <a:p>
            <a:pPr marL="1257300" lvl="2" indent="-342900">
              <a:buFont typeface="Arial" panose="020B0604020202020204" pitchFamily="34" charset="0"/>
              <a:buChar char="•"/>
            </a:pPr>
            <a:r>
              <a:rPr lang="en-US" sz="2400" dirty="0"/>
              <a:t>Community Engagement &amp; Outreach (CEO)</a:t>
            </a:r>
          </a:p>
          <a:p>
            <a:pPr marL="1257300" lvl="2" indent="-342900">
              <a:buFont typeface="Arial" panose="020B0604020202020204" pitchFamily="34" charset="0"/>
              <a:buChar char="•"/>
            </a:pPr>
            <a:r>
              <a:rPr lang="en-US" sz="2400" dirty="0"/>
              <a:t>Tracking &amp; Evaluation (TEVAL)</a:t>
            </a:r>
            <a:br>
              <a:rPr lang="en-US" sz="2400" b="1" dirty="0"/>
            </a:br>
            <a:endParaRPr lang="en-US" sz="2400" b="1" dirty="0"/>
          </a:p>
          <a:p>
            <a:pPr marL="800100" lvl="1" indent="-342900">
              <a:buFont typeface="Arial" panose="020B0604020202020204" pitchFamily="34" charset="0"/>
              <a:buChar char="•"/>
            </a:pPr>
            <a:endParaRPr lang="en-US" sz="2400" b="1" dirty="0"/>
          </a:p>
        </p:txBody>
      </p:sp>
      <p:sp>
        <p:nvSpPr>
          <p:cNvPr id="5" name="Text Placeholder 3">
            <a:extLst>
              <a:ext uri="{FF2B5EF4-FFF2-40B4-BE49-F238E27FC236}">
                <a16:creationId xmlns:a16="http://schemas.microsoft.com/office/drawing/2014/main" id="{7DB9E787-58DD-9C45-8032-8B85A574828F}"/>
              </a:ext>
            </a:extLst>
          </p:cNvPr>
          <p:cNvSpPr>
            <a:spLocks noGrp="1"/>
          </p:cNvSpPr>
          <p:nvPr>
            <p:ph type="body" sz="quarter" idx="10"/>
          </p:nvPr>
        </p:nvSpPr>
        <p:spPr>
          <a:xfrm>
            <a:off x="349320" y="273220"/>
            <a:ext cx="9175680" cy="685800"/>
          </a:xfrm>
        </p:spPr>
        <p:txBody>
          <a:bodyPr>
            <a:normAutofit/>
          </a:bodyPr>
          <a:lstStyle/>
          <a:p>
            <a:r>
              <a:rPr lang="en-US" dirty="0"/>
              <a:t>Delaware CTR ACCEL – New Project PI Training</a:t>
            </a:r>
          </a:p>
        </p:txBody>
      </p:sp>
    </p:spTree>
    <p:extLst>
      <p:ext uri="{BB962C8B-B14F-4D97-AF65-F5344CB8AC3E}">
        <p14:creationId xmlns:p14="http://schemas.microsoft.com/office/powerpoint/2010/main" val="22647915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DB9E787-58DD-9C45-8032-8B85A574828F}"/>
              </a:ext>
            </a:extLst>
          </p:cNvPr>
          <p:cNvSpPr>
            <a:spLocks noGrp="1"/>
          </p:cNvSpPr>
          <p:nvPr>
            <p:ph type="body" sz="quarter" idx="10"/>
          </p:nvPr>
        </p:nvSpPr>
        <p:spPr>
          <a:xfrm>
            <a:off x="349320" y="273220"/>
            <a:ext cx="9404280" cy="685800"/>
          </a:xfrm>
        </p:spPr>
        <p:txBody>
          <a:bodyPr>
            <a:normAutofit/>
          </a:bodyPr>
          <a:lstStyle/>
          <a:p>
            <a:r>
              <a:rPr lang="en-US" dirty="0"/>
              <a:t>NIH Public Access Policy</a:t>
            </a:r>
          </a:p>
        </p:txBody>
      </p:sp>
      <p:sp>
        <p:nvSpPr>
          <p:cNvPr id="5" name="TextBox 4">
            <a:hlinkClick r:id="rId3" action="ppaction://hlinksldjump"/>
          </p:cNvPr>
          <p:cNvSpPr txBox="1"/>
          <p:nvPr/>
        </p:nvSpPr>
        <p:spPr>
          <a:xfrm>
            <a:off x="386191" y="1905000"/>
            <a:ext cx="11156880" cy="5355312"/>
          </a:xfrm>
          <a:prstGeom prst="rect">
            <a:avLst/>
          </a:prstGeom>
          <a:noFill/>
        </p:spPr>
        <p:txBody>
          <a:bodyPr wrap="square" rtlCol="0">
            <a:spAutoFit/>
          </a:bodyPr>
          <a:lstStyle/>
          <a:p>
            <a:r>
              <a:rPr lang="en-US" sz="2400" dirty="0"/>
              <a:t>The ACCEL Program is required to comply with the NIH Public Access Policy which can be found at:</a:t>
            </a:r>
          </a:p>
          <a:p>
            <a:r>
              <a:rPr lang="en-US" sz="2400" dirty="0">
                <a:hlinkClick r:id="rId4"/>
              </a:rPr>
              <a:t>Public Access | Grants &amp; Funding</a:t>
            </a:r>
            <a:endParaRPr lang="en-US" sz="2400" dirty="0"/>
          </a:p>
          <a:p>
            <a:endParaRPr lang="en-US" sz="2400" dirty="0"/>
          </a:p>
          <a:p>
            <a:endParaRPr lang="en-US" sz="2400" b="1" dirty="0">
              <a:solidFill>
                <a:srgbClr val="FF0000"/>
              </a:solidFill>
            </a:endParaRPr>
          </a:p>
          <a:p>
            <a:r>
              <a:rPr lang="en-US" sz="2400" dirty="0"/>
              <a:t>The </a:t>
            </a:r>
            <a:r>
              <a:rPr lang="en-US" sz="2400" u="sng" dirty="0">
                <a:hlinkClick r:id="rId5"/>
              </a:rPr>
              <a:t>2024 NIH Public Access Policy</a:t>
            </a:r>
            <a:r>
              <a:rPr lang="en-US" sz="2400" dirty="0"/>
              <a:t> requires </a:t>
            </a:r>
            <a:r>
              <a:rPr lang="en-US" sz="2400" u="sng" dirty="0">
                <a:hlinkClick r:id="rId6"/>
              </a:rPr>
              <a:t>Author Accepted Manuscripts</a:t>
            </a:r>
            <a:r>
              <a:rPr lang="en-US" sz="2400" dirty="0"/>
              <a:t> accepted for publication in a journal, on </a:t>
            </a:r>
            <a:r>
              <a:rPr lang="en-US" sz="2400" b="1" dirty="0"/>
              <a:t>or</a:t>
            </a:r>
            <a:r>
              <a:rPr lang="en-US" sz="2400" dirty="0"/>
              <a:t> </a:t>
            </a:r>
            <a:r>
              <a:rPr lang="en-US" sz="2400" b="1" dirty="0"/>
              <a:t>after July 1, 2025</a:t>
            </a:r>
            <a:r>
              <a:rPr lang="en-US" sz="2400" dirty="0"/>
              <a:t>, to be submitted to PubMed Central upon acceptance for publication, for public availability without embargo upon the Official Date of Publication</a:t>
            </a:r>
            <a:r>
              <a:rPr lang="en-US" sz="2400" dirty="0">
                <a:solidFill>
                  <a:srgbClr val="FF0000"/>
                </a:solidFill>
              </a:rPr>
              <a:t>*</a:t>
            </a:r>
            <a:r>
              <a:rPr lang="en-US" sz="2400" dirty="0"/>
              <a:t>.</a:t>
            </a:r>
          </a:p>
          <a:p>
            <a:endParaRPr lang="en-US" sz="2400" b="1" dirty="0">
              <a:solidFill>
                <a:srgbClr val="FF0000"/>
              </a:solidFill>
            </a:endParaRPr>
          </a:p>
          <a:p>
            <a:r>
              <a:rPr lang="en-US" sz="2400" b="1" dirty="0">
                <a:solidFill>
                  <a:srgbClr val="FF0000"/>
                </a:solidFill>
              </a:rPr>
              <a:t>Official Publication date is defined as  the earliest when the final manuscript is published either ON-LINE (</a:t>
            </a:r>
            <a:r>
              <a:rPr lang="en-US" sz="2400" b="1" dirty="0" err="1">
                <a:solidFill>
                  <a:srgbClr val="FF0000"/>
                </a:solidFill>
              </a:rPr>
              <a:t>epub</a:t>
            </a:r>
            <a:r>
              <a:rPr lang="en-US" sz="2400" b="1" dirty="0">
                <a:solidFill>
                  <a:srgbClr val="FF0000"/>
                </a:solidFill>
              </a:rPr>
              <a:t>) or in a JOURNAL.</a:t>
            </a:r>
          </a:p>
          <a:p>
            <a:endParaRPr lang="en-US" b="1" dirty="0">
              <a:solidFill>
                <a:srgbClr val="FF0000"/>
              </a:solidFill>
            </a:endParaRPr>
          </a:p>
          <a:p>
            <a:endParaRPr lang="en-US" b="1" dirty="0">
              <a:solidFill>
                <a:srgbClr val="FF0000"/>
              </a:solidFill>
            </a:endParaRPr>
          </a:p>
          <a:p>
            <a:endParaRPr lang="en-US" b="1" dirty="0">
              <a:solidFill>
                <a:srgbClr val="FF0000"/>
              </a:solidFill>
            </a:endParaRPr>
          </a:p>
        </p:txBody>
      </p:sp>
    </p:spTree>
    <p:extLst>
      <p:ext uri="{BB962C8B-B14F-4D97-AF65-F5344CB8AC3E}">
        <p14:creationId xmlns:p14="http://schemas.microsoft.com/office/powerpoint/2010/main" val="21520256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36B74-80A1-2F00-3DB9-5A5AA51E544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614DBF9-23F2-E8BD-5EEC-93CEC217361B}"/>
              </a:ext>
            </a:extLst>
          </p:cNvPr>
          <p:cNvSpPr>
            <a:spLocks noGrp="1"/>
          </p:cNvSpPr>
          <p:nvPr>
            <p:ph type="body" sz="quarter" idx="10"/>
          </p:nvPr>
        </p:nvSpPr>
        <p:spPr>
          <a:xfrm>
            <a:off x="349320" y="273220"/>
            <a:ext cx="9404280" cy="685800"/>
          </a:xfrm>
        </p:spPr>
        <p:txBody>
          <a:bodyPr>
            <a:normAutofit/>
          </a:bodyPr>
          <a:lstStyle/>
          <a:p>
            <a:r>
              <a:rPr lang="en-US" dirty="0"/>
              <a:t>Publishing- UD resources everyone can use</a:t>
            </a:r>
          </a:p>
        </p:txBody>
      </p:sp>
      <p:sp>
        <p:nvSpPr>
          <p:cNvPr id="5" name="TextBox 4">
            <a:hlinkClick r:id="rId3" action="ppaction://hlinksldjump"/>
            <a:extLst>
              <a:ext uri="{FF2B5EF4-FFF2-40B4-BE49-F238E27FC236}">
                <a16:creationId xmlns:a16="http://schemas.microsoft.com/office/drawing/2014/main" id="{D2DF8C68-0F35-E1DC-ADF4-0D579E1DA4FB}"/>
              </a:ext>
            </a:extLst>
          </p:cNvPr>
          <p:cNvSpPr txBox="1"/>
          <p:nvPr/>
        </p:nvSpPr>
        <p:spPr>
          <a:xfrm>
            <a:off x="228600" y="1371600"/>
            <a:ext cx="11156880" cy="6063198"/>
          </a:xfrm>
          <a:prstGeom prst="rect">
            <a:avLst/>
          </a:prstGeom>
          <a:noFill/>
        </p:spPr>
        <p:txBody>
          <a:bodyPr wrap="square" rtlCol="0">
            <a:spAutoFit/>
          </a:bodyPr>
          <a:lstStyle/>
          <a:p>
            <a:r>
              <a:rPr lang="en-US" sz="2000" b="1" dirty="0"/>
              <a:t>UD resource </a:t>
            </a:r>
            <a:r>
              <a:rPr lang="en-US" sz="2000" b="1" u="sng" dirty="0">
                <a:hlinkClick r:id="rId4"/>
              </a:rPr>
              <a:t>OA Grant Requirements - Open Access Publishing - Research Guides at University of Delaware</a:t>
            </a:r>
            <a:endParaRPr lang="en-US" sz="2000" b="1" u="sng" dirty="0"/>
          </a:p>
          <a:p>
            <a:endParaRPr lang="en-US" sz="2800" dirty="0"/>
          </a:p>
          <a:p>
            <a:r>
              <a:rPr lang="en-US" sz="2000" b="1" dirty="0"/>
              <a:t>Important considerations:</a:t>
            </a:r>
            <a:endParaRPr lang="en-US" sz="2800" dirty="0"/>
          </a:p>
          <a:p>
            <a:pPr lvl="2"/>
            <a:r>
              <a:rPr lang="en-US" sz="2000" dirty="0"/>
              <a:t>-The NIH highly encourages authors to tell the journal or publisher during the submission process that if the article is accepted, the Author Accepted Manuscript is subject to the NIH Public Access Policy, and that this means that NIH, as the funding agency, has the right to make the Author Accepted Manuscript publicly available in PubMed Central immediately upon publication. </a:t>
            </a:r>
            <a:r>
              <a:rPr lang="en-US" sz="2000" b="1" dirty="0"/>
              <a:t>See </a:t>
            </a:r>
            <a:r>
              <a:rPr lang="en-US" sz="2000" b="1" u="sng" dirty="0">
                <a:hlinkClick r:id="rId5"/>
              </a:rPr>
              <a:t>https://grants.nih.gov/grants/guide/notice-files/NOT-OD-25-049.html </a:t>
            </a:r>
            <a:endParaRPr lang="en-US" dirty="0"/>
          </a:p>
          <a:p>
            <a:pPr lvl="2"/>
            <a:r>
              <a:rPr lang="en-US" sz="2000" dirty="0"/>
              <a:t>-Compliance with the public access policy means uploading a copy of your published article, or the author accepted manuscript to </a:t>
            </a:r>
            <a:r>
              <a:rPr lang="en-US" sz="2000" b="1" u="sng" dirty="0" err="1">
                <a:hlinkClick r:id="rId6"/>
              </a:rPr>
              <a:t>PubMed</a:t>
            </a:r>
            <a:r>
              <a:rPr lang="en-US" sz="2000" b="1" u="sng" dirty="0" err="1"/>
              <a:t>Central</a:t>
            </a:r>
            <a:r>
              <a:rPr lang="en-US" sz="2000" dirty="0"/>
              <a:t>. Submitting your article to another institutional repository, </a:t>
            </a:r>
            <a:r>
              <a:rPr lang="en-US" sz="2000" dirty="0" err="1"/>
              <a:t>UDSpace</a:t>
            </a:r>
            <a:r>
              <a:rPr lang="en-US" sz="2000" dirty="0"/>
              <a:t>, or other digital archive cannot be substituted (but can certainly be done in addition to </a:t>
            </a:r>
            <a:r>
              <a:rPr lang="en-US" sz="2000" dirty="0" err="1"/>
              <a:t>PubMedCentral</a:t>
            </a:r>
            <a:r>
              <a:rPr lang="en-US" sz="2000" dirty="0"/>
              <a:t>).</a:t>
            </a:r>
            <a:endParaRPr lang="en-US" dirty="0"/>
          </a:p>
          <a:p>
            <a:pPr lvl="2"/>
            <a:r>
              <a:rPr lang="en-US" sz="2000" dirty="0"/>
              <a:t>-For a more in-depth discussion about the conflict between journal policies and the NIH public access mandate the </a:t>
            </a:r>
            <a:r>
              <a:rPr lang="en-US" sz="2000" b="1" u="sng" dirty="0">
                <a:hlinkClick r:id="rId7"/>
              </a:rPr>
              <a:t>Authors Alliance</a:t>
            </a:r>
            <a:r>
              <a:rPr lang="en-US" sz="2000" b="1" dirty="0"/>
              <a:t> </a:t>
            </a:r>
            <a:r>
              <a:rPr lang="en-US" sz="2000" dirty="0"/>
              <a:t>published answers to questions they have received from authors: </a:t>
            </a:r>
            <a:r>
              <a:rPr lang="en-US" sz="2000" b="1" u="sng" dirty="0">
                <a:hlinkClick r:id="rId8"/>
              </a:rPr>
              <a:t>NIH Public Access Policy: Q&amp;A for Authors</a:t>
            </a:r>
            <a:r>
              <a:rPr lang="en-US" sz="2000" b="1" u="sng" dirty="0"/>
              <a:t>    </a:t>
            </a:r>
            <a:endParaRPr lang="en-US" dirty="0"/>
          </a:p>
          <a:p>
            <a:endParaRPr lang="en-US" sz="2000" b="1" dirty="0">
              <a:solidFill>
                <a:srgbClr val="FF0000"/>
              </a:solidFill>
            </a:endParaRPr>
          </a:p>
          <a:p>
            <a:endParaRPr lang="en-US" sz="2000" b="1" dirty="0">
              <a:solidFill>
                <a:srgbClr val="FF0000"/>
              </a:solidFill>
            </a:endParaRPr>
          </a:p>
          <a:p>
            <a:endParaRPr lang="en-US" sz="2000" b="1" dirty="0">
              <a:solidFill>
                <a:srgbClr val="FF0000"/>
              </a:solidFill>
            </a:endParaRPr>
          </a:p>
        </p:txBody>
      </p:sp>
      <p:sp>
        <p:nvSpPr>
          <p:cNvPr id="2" name="Arrow: Left 1">
            <a:extLst>
              <a:ext uri="{FF2B5EF4-FFF2-40B4-BE49-F238E27FC236}">
                <a16:creationId xmlns:a16="http://schemas.microsoft.com/office/drawing/2014/main" id="{98585FB0-C437-AF3F-7C35-7AC38F3AEAF0}"/>
              </a:ext>
            </a:extLst>
          </p:cNvPr>
          <p:cNvSpPr/>
          <p:nvPr/>
        </p:nvSpPr>
        <p:spPr>
          <a:xfrm>
            <a:off x="6858000" y="6432380"/>
            <a:ext cx="4038600" cy="304800"/>
          </a:xfrm>
          <a:prstGeom prst="lef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32652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3181" y="1338454"/>
            <a:ext cx="11734800" cy="3477875"/>
          </a:xfrm>
          <a:prstGeom prst="rect">
            <a:avLst/>
          </a:prstGeom>
          <a:noFill/>
        </p:spPr>
        <p:txBody>
          <a:bodyPr wrap="square" rtlCol="0">
            <a:spAutoFit/>
          </a:bodyPr>
          <a:lstStyle/>
          <a:p>
            <a:r>
              <a:rPr lang="en-US" sz="2000" dirty="0"/>
              <a:t>Quick overview:</a:t>
            </a:r>
          </a:p>
          <a:p>
            <a:r>
              <a:rPr lang="en-US" sz="2000" dirty="0">
                <a:solidFill>
                  <a:srgbClr val="FF0000"/>
                </a:solidFill>
              </a:rPr>
              <a:t>1-PUBMED is an index</a:t>
            </a:r>
            <a:r>
              <a:rPr lang="en-US" sz="2000" dirty="0"/>
              <a:t>. (https://pubmed.ncbi.nlm.nih.gov/) The PubMed database contains more than 32 million </a:t>
            </a:r>
            <a:r>
              <a:rPr lang="en-US" sz="2000" u="sng" dirty="0"/>
              <a:t>citations and abstracts </a:t>
            </a:r>
            <a:r>
              <a:rPr lang="en-US" sz="2000" dirty="0"/>
              <a:t>of biomedical literature. Articles are searchable by an assigned PubMed ID # (PMID) </a:t>
            </a:r>
          </a:p>
          <a:p>
            <a:endParaRPr lang="en-US" sz="2000" dirty="0"/>
          </a:p>
          <a:p>
            <a:r>
              <a:rPr lang="en-US" dirty="0"/>
              <a:t>Example 1: </a:t>
            </a:r>
          </a:p>
          <a:p>
            <a:r>
              <a:rPr lang="en-US" b="1" dirty="0"/>
              <a:t>Greenspan B, Cunha AB, Lobo MA. Design and validation of a smart garment to measure positioning practices of parents with young infants. Infant </a:t>
            </a:r>
            <a:r>
              <a:rPr lang="en-US" b="1" dirty="0" err="1"/>
              <a:t>Behav</a:t>
            </a:r>
            <a:r>
              <a:rPr lang="en-US" b="1" dirty="0"/>
              <a:t> Dev. 2021 Feb;62:101530. </a:t>
            </a:r>
            <a:r>
              <a:rPr lang="en-US" b="1" dirty="0" err="1"/>
              <a:t>doi</a:t>
            </a:r>
            <a:r>
              <a:rPr lang="en-US" b="1" dirty="0"/>
              <a:t>: 10.1016/j.infbeh.2021.101530. </a:t>
            </a:r>
            <a:r>
              <a:rPr lang="en-US" b="1" dirty="0" err="1"/>
              <a:t>Epub</a:t>
            </a:r>
            <a:r>
              <a:rPr lang="en-US" b="1" dirty="0"/>
              <a:t> 2021 Feb 4. PMID: 33548894; PMCID: PMC7927978.</a:t>
            </a:r>
          </a:p>
          <a:p>
            <a:endParaRPr lang="en-US" sz="2000" dirty="0"/>
          </a:p>
          <a:p>
            <a:endParaRPr lang="en-US" sz="2000" dirty="0"/>
          </a:p>
        </p:txBody>
      </p:sp>
      <p:sp>
        <p:nvSpPr>
          <p:cNvPr id="2" name="Text Placeholder 1">
            <a:extLst>
              <a:ext uri="{FF2B5EF4-FFF2-40B4-BE49-F238E27FC236}">
                <a16:creationId xmlns:a16="http://schemas.microsoft.com/office/drawing/2014/main" id="{C7CAC0FA-97ED-994B-BDDE-6177CAB4494B}"/>
              </a:ext>
            </a:extLst>
          </p:cNvPr>
          <p:cNvSpPr>
            <a:spLocks noGrp="1"/>
          </p:cNvSpPr>
          <p:nvPr>
            <p:ph type="body" sz="quarter" idx="10"/>
          </p:nvPr>
        </p:nvSpPr>
        <p:spPr>
          <a:xfrm>
            <a:off x="349320" y="273220"/>
            <a:ext cx="9175680" cy="685800"/>
          </a:xfrm>
        </p:spPr>
        <p:txBody>
          <a:bodyPr>
            <a:normAutofit fontScale="92500"/>
          </a:bodyPr>
          <a:lstStyle/>
          <a:p>
            <a:r>
              <a:rPr lang="en-US" sz="3600" dirty="0"/>
              <a:t>There is a difference between PMID and PMCID</a:t>
            </a:r>
          </a:p>
          <a:p>
            <a:endParaRPr lang="en-US" sz="3600" dirty="0"/>
          </a:p>
        </p:txBody>
      </p:sp>
      <p:sp>
        <p:nvSpPr>
          <p:cNvPr id="5" name="Rectangle 4"/>
          <p:cNvSpPr/>
          <p:nvPr/>
        </p:nvSpPr>
        <p:spPr>
          <a:xfrm>
            <a:off x="228600" y="3657600"/>
            <a:ext cx="1066800" cy="3810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 name="TextBox 5"/>
          <p:cNvSpPr txBox="1"/>
          <p:nvPr/>
        </p:nvSpPr>
        <p:spPr>
          <a:xfrm>
            <a:off x="228600" y="4433525"/>
            <a:ext cx="11710219" cy="1938992"/>
          </a:xfrm>
          <a:prstGeom prst="rect">
            <a:avLst/>
          </a:prstGeom>
          <a:noFill/>
          <a:ln>
            <a:noFill/>
          </a:ln>
        </p:spPr>
        <p:txBody>
          <a:bodyPr wrap="square" rtlCol="0">
            <a:spAutoFit/>
          </a:bodyPr>
          <a:lstStyle/>
          <a:p>
            <a:r>
              <a:rPr lang="en-US" sz="2000" dirty="0">
                <a:solidFill>
                  <a:schemeClr val="tx2">
                    <a:lumMod val="60000"/>
                    <a:lumOff val="40000"/>
                  </a:schemeClr>
                </a:solidFill>
              </a:rPr>
              <a:t>2-PubMed Central is a </a:t>
            </a:r>
            <a:r>
              <a:rPr lang="en-US" sz="2000" u="sng" dirty="0">
                <a:solidFill>
                  <a:schemeClr val="tx2">
                    <a:lumMod val="60000"/>
                    <a:lumOff val="40000"/>
                  </a:schemeClr>
                </a:solidFill>
              </a:rPr>
              <a:t>full text archive </a:t>
            </a:r>
            <a:r>
              <a:rPr lang="en-US" sz="2000" dirty="0"/>
              <a:t>that includes articles from journals reviewed and selected by National Library of Medicine for archiving (current and historical), as well as </a:t>
            </a:r>
            <a:r>
              <a:rPr lang="en-US" sz="2000" u="sng" dirty="0">
                <a:solidFill>
                  <a:srgbClr val="008FD1"/>
                </a:solidFill>
              </a:rPr>
              <a:t>individual articles collected for archiving in compliance with funder policies</a:t>
            </a:r>
            <a:r>
              <a:rPr lang="en-US" sz="2000" u="sng" dirty="0"/>
              <a:t>. </a:t>
            </a:r>
            <a:r>
              <a:rPr lang="en-US" sz="2000" dirty="0"/>
              <a:t>When papers are submitted to the NIH Manuscript System, they are reviewed, formatted, assigned a PMCID # and deposited to PubMed Central. Having a PMCID # means the manuscript is publicly available in the PubMed Central repository.  The above journal article is fully compliant for NIH purposes.</a:t>
            </a:r>
          </a:p>
        </p:txBody>
      </p:sp>
      <p:sp>
        <p:nvSpPr>
          <p:cNvPr id="9" name="Rectangle 8"/>
          <p:cNvSpPr/>
          <p:nvPr/>
        </p:nvSpPr>
        <p:spPr>
          <a:xfrm>
            <a:off x="2057400" y="3666214"/>
            <a:ext cx="1476103" cy="387877"/>
          </a:xfrm>
          <a:prstGeom prst="rect">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Tree>
    <p:extLst>
      <p:ext uri="{BB962C8B-B14F-4D97-AF65-F5344CB8AC3E}">
        <p14:creationId xmlns:p14="http://schemas.microsoft.com/office/powerpoint/2010/main" val="354741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CAC0FA-97ED-994B-BDDE-6177CAB4494B}"/>
              </a:ext>
            </a:extLst>
          </p:cNvPr>
          <p:cNvSpPr>
            <a:spLocks noGrp="1"/>
          </p:cNvSpPr>
          <p:nvPr>
            <p:ph type="body" sz="quarter" idx="10"/>
          </p:nvPr>
        </p:nvSpPr>
        <p:spPr/>
        <p:txBody>
          <a:bodyPr>
            <a:normAutofit/>
          </a:bodyPr>
          <a:lstStyle/>
          <a:p>
            <a:r>
              <a:rPr lang="en-US" dirty="0"/>
              <a:t>In the past, there were embargo periods</a:t>
            </a:r>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375" y="1321334"/>
            <a:ext cx="10058400" cy="5351138"/>
          </a:xfrm>
          <a:prstGeom prst="rect">
            <a:avLst/>
          </a:prstGeom>
        </p:spPr>
      </p:pic>
      <p:sp>
        <p:nvSpPr>
          <p:cNvPr id="4" name="TextBox 3">
            <a:extLst>
              <a:ext uri="{FF2B5EF4-FFF2-40B4-BE49-F238E27FC236}">
                <a16:creationId xmlns:a16="http://schemas.microsoft.com/office/drawing/2014/main" id="{DFBB54DA-D4BF-3ED3-EF26-0B697042E37C}"/>
              </a:ext>
            </a:extLst>
          </p:cNvPr>
          <p:cNvSpPr txBox="1"/>
          <p:nvPr/>
        </p:nvSpPr>
        <p:spPr>
          <a:xfrm>
            <a:off x="10154806" y="3048000"/>
            <a:ext cx="2209800" cy="2031325"/>
          </a:xfrm>
          <a:prstGeom prst="rect">
            <a:avLst/>
          </a:prstGeom>
          <a:noFill/>
        </p:spPr>
        <p:txBody>
          <a:bodyPr wrap="square" rtlCol="0">
            <a:spAutoFit/>
          </a:bodyPr>
          <a:lstStyle/>
          <a:p>
            <a:r>
              <a:rPr lang="en-US" b="1" dirty="0">
                <a:solidFill>
                  <a:srgbClr val="FF0000"/>
                </a:solidFill>
              </a:rPr>
              <a:t>NO LONGER ALLOWABLE FOR ACCEL   MANUSCRIPTS accepted for publication on or after July 1, 2025</a:t>
            </a:r>
          </a:p>
        </p:txBody>
      </p:sp>
      <p:cxnSp>
        <p:nvCxnSpPr>
          <p:cNvPr id="6" name="Straight Arrow Connector 5">
            <a:extLst>
              <a:ext uri="{FF2B5EF4-FFF2-40B4-BE49-F238E27FC236}">
                <a16:creationId xmlns:a16="http://schemas.microsoft.com/office/drawing/2014/main" id="{E684EE50-DD6C-CFA8-20CE-3A56EF003128}"/>
              </a:ext>
            </a:extLst>
          </p:cNvPr>
          <p:cNvCxnSpPr/>
          <p:nvPr/>
        </p:nvCxnSpPr>
        <p:spPr>
          <a:xfrm flipH="1" flipV="1">
            <a:off x="7766120" y="762000"/>
            <a:ext cx="2673280" cy="228600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8D881E6D-B132-58FA-EEB2-AA6CAA2E5E47}"/>
              </a:ext>
            </a:extLst>
          </p:cNvPr>
          <p:cNvCxnSpPr>
            <a:cxnSpLocks/>
          </p:cNvCxnSpPr>
          <p:nvPr/>
        </p:nvCxnSpPr>
        <p:spPr>
          <a:xfrm flipV="1">
            <a:off x="5098197" y="914400"/>
            <a:ext cx="693003" cy="365760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93624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DB9E787-58DD-9C45-8032-8B85A574828F}"/>
              </a:ext>
            </a:extLst>
          </p:cNvPr>
          <p:cNvSpPr>
            <a:spLocks noGrp="1"/>
          </p:cNvSpPr>
          <p:nvPr>
            <p:ph type="body" sz="quarter" idx="10"/>
          </p:nvPr>
        </p:nvSpPr>
        <p:spPr/>
        <p:txBody>
          <a:bodyPr>
            <a:normAutofit/>
          </a:bodyPr>
          <a:lstStyle/>
          <a:p>
            <a:r>
              <a:rPr lang="en-US" dirty="0"/>
              <a:t>NIH Manuscript System resources </a:t>
            </a:r>
          </a:p>
        </p:txBody>
      </p:sp>
      <p:pic>
        <p:nvPicPr>
          <p:cNvPr id="3" name="Picture 2" descr="A diagram of a process&#10;&#10;AI-generated content may be incorrect.">
            <a:extLst>
              <a:ext uri="{FF2B5EF4-FFF2-40B4-BE49-F238E27FC236}">
                <a16:creationId xmlns:a16="http://schemas.microsoft.com/office/drawing/2014/main" id="{72557E03-E543-031E-EF5C-06E5FAB48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635" y="1953590"/>
            <a:ext cx="9650730" cy="4660687"/>
          </a:xfrm>
          <a:prstGeom prst="rect">
            <a:avLst/>
          </a:prstGeom>
        </p:spPr>
      </p:pic>
      <p:sp>
        <p:nvSpPr>
          <p:cNvPr id="5" name="TextBox 4">
            <a:extLst>
              <a:ext uri="{FF2B5EF4-FFF2-40B4-BE49-F238E27FC236}">
                <a16:creationId xmlns:a16="http://schemas.microsoft.com/office/drawing/2014/main" id="{EDA236C5-D01F-0CCF-5D23-0110142C0EFB}"/>
              </a:ext>
            </a:extLst>
          </p:cNvPr>
          <p:cNvSpPr txBox="1"/>
          <p:nvPr/>
        </p:nvSpPr>
        <p:spPr>
          <a:xfrm>
            <a:off x="0" y="1447800"/>
            <a:ext cx="12039600" cy="381000"/>
          </a:xfrm>
          <a:prstGeom prst="rect">
            <a:avLst/>
          </a:prstGeom>
          <a:noFill/>
        </p:spPr>
        <p:txBody>
          <a:bodyPr wrap="square" rtlCol="0">
            <a:spAutoFit/>
          </a:bodyPr>
          <a:lstStyle/>
          <a:p>
            <a:pPr algn="ctr"/>
            <a:r>
              <a:rPr lang="en-US" dirty="0"/>
              <a:t>NIHMS login: </a:t>
            </a:r>
            <a:r>
              <a:rPr lang="en-US" dirty="0">
                <a:hlinkClick r:id="rId4"/>
              </a:rPr>
              <a:t>Sign in – NIHMS</a:t>
            </a:r>
            <a:r>
              <a:rPr lang="en-US" dirty="0"/>
              <a:t>	</a:t>
            </a:r>
            <a:r>
              <a:rPr lang="en-US" dirty="0">
                <a:hlinkClick r:id="rId5"/>
              </a:rPr>
              <a:t>Frequently Asked Questions - NIHMS</a:t>
            </a:r>
            <a:endParaRPr lang="en-US" dirty="0"/>
          </a:p>
        </p:txBody>
      </p:sp>
    </p:spTree>
    <p:extLst>
      <p:ext uri="{BB962C8B-B14F-4D97-AF65-F5344CB8AC3E}">
        <p14:creationId xmlns:p14="http://schemas.microsoft.com/office/powerpoint/2010/main" val="19324449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DB9E787-58DD-9C45-8032-8B85A574828F}"/>
              </a:ext>
            </a:extLst>
          </p:cNvPr>
          <p:cNvSpPr>
            <a:spLocks noGrp="1"/>
          </p:cNvSpPr>
          <p:nvPr>
            <p:ph type="body" sz="quarter" idx="10"/>
          </p:nvPr>
        </p:nvSpPr>
        <p:spPr>
          <a:xfrm>
            <a:off x="349320" y="273220"/>
            <a:ext cx="8282784" cy="685800"/>
          </a:xfrm>
        </p:spPr>
        <p:txBody>
          <a:bodyPr>
            <a:normAutofit/>
          </a:bodyPr>
          <a:lstStyle/>
          <a:p>
            <a:r>
              <a:rPr lang="en-US" dirty="0">
                <a:solidFill>
                  <a:srgbClr val="FF0000"/>
                </a:solidFill>
              </a:rPr>
              <a:t>Please take this additional step</a:t>
            </a:r>
          </a:p>
        </p:txBody>
      </p:sp>
      <p:sp>
        <p:nvSpPr>
          <p:cNvPr id="5" name="TextBox 4"/>
          <p:cNvSpPr txBox="1"/>
          <p:nvPr/>
        </p:nvSpPr>
        <p:spPr>
          <a:xfrm>
            <a:off x="152400" y="1371600"/>
            <a:ext cx="11887200" cy="6155531"/>
          </a:xfrm>
          <a:prstGeom prst="rect">
            <a:avLst/>
          </a:prstGeom>
          <a:noFill/>
        </p:spPr>
        <p:txBody>
          <a:bodyPr wrap="square" rtlCol="0">
            <a:spAutoFit/>
          </a:bodyPr>
          <a:lstStyle/>
          <a:p>
            <a:r>
              <a:rPr lang="en-US" dirty="0"/>
              <a:t>We check on a monthly basis if publications are out of compliance and contact the ACCEL affiliated author. </a:t>
            </a:r>
            <a:r>
              <a:rPr lang="en-US" u="sng" dirty="0"/>
              <a:t>It could affect DE-CTR ACCEL Program subsequent award year funding if acquisition of a PMCID is not completed in a timely manner.</a:t>
            </a:r>
          </a:p>
          <a:p>
            <a:endParaRPr lang="en-US" u="sng" dirty="0"/>
          </a:p>
          <a:p>
            <a:r>
              <a:rPr lang="en-US" sz="2800" dirty="0">
                <a:solidFill>
                  <a:srgbClr val="FF0000"/>
                </a:solidFill>
              </a:rPr>
              <a:t>The final step for making sure ACCEL is acknowledged in your project’s publications:</a:t>
            </a:r>
          </a:p>
          <a:p>
            <a:r>
              <a:rPr lang="en-US" sz="2800" dirty="0">
                <a:solidFill>
                  <a:srgbClr val="FF0000"/>
                </a:solidFill>
              </a:rPr>
              <a:t>*You must also add the ACCEL award (U54‑GM104941) to your manuscript in your MY NCBI account</a:t>
            </a:r>
          </a:p>
          <a:p>
            <a:endParaRPr lang="en-US" u="sng" dirty="0"/>
          </a:p>
          <a:p>
            <a:r>
              <a:rPr lang="en-US" sz="2000" u="sng" dirty="0">
                <a:hlinkClick r:id="rId3"/>
              </a:rPr>
              <a:t>https://www.ncbi.nlm.nih.gov/books/NBK53595/#mybibliography.Viewing_New_Citations_Lin</a:t>
            </a:r>
            <a:endParaRPr lang="en-US" sz="2000" u="sng" dirty="0"/>
          </a:p>
          <a:p>
            <a:endParaRPr lang="en-US" u="sng" dirty="0"/>
          </a:p>
          <a:p>
            <a:endParaRPr lang="en-US" u="sng" dirty="0"/>
          </a:p>
          <a:p>
            <a:endParaRPr lang="en-US" u="sng" dirty="0"/>
          </a:p>
          <a:p>
            <a:endParaRPr lang="en-US" u="sng" dirty="0"/>
          </a:p>
          <a:p>
            <a:endParaRPr lang="en-US" sz="1600" dirty="0"/>
          </a:p>
          <a:p>
            <a:r>
              <a:rPr lang="en-US" sz="1600" dirty="0"/>
              <a:t>Not defined citations do not have awards associated to them and they do not display a PMCID. Citations that are not defined need to be identified as publications supported by NIH grants; click “Edit Status” to confirm that an article was partly or wholly supported by NIH grants. NIH funding information can be added to not defined citations by clicking the “Add award” button.</a:t>
            </a:r>
            <a:endParaRPr lang="en-US" sz="1600" u="sng" dirty="0"/>
          </a:p>
          <a:p>
            <a:endParaRPr lang="en-US" u="sng" dirty="0"/>
          </a:p>
          <a:p>
            <a:endParaRPr lang="en-US" u="sng" dirty="0"/>
          </a:p>
          <a:p>
            <a:endParaRPr lang="en-US" u="sng" dirty="0"/>
          </a:p>
        </p:txBody>
      </p:sp>
      <p:pic>
        <p:nvPicPr>
          <p:cNvPr id="1030" name="Picture 6">
            <a:extLst>
              <a:ext uri="{FF2B5EF4-FFF2-40B4-BE49-F238E27FC236}">
                <a16:creationId xmlns:a16="http://schemas.microsoft.com/office/drawing/2014/main" id="{065A448C-6124-6FF4-DDE5-77EC288052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4572000"/>
            <a:ext cx="5629275" cy="125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5988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8E8244E-63DE-D94E-9F4D-39E6C347629F}"/>
              </a:ext>
            </a:extLst>
          </p:cNvPr>
          <p:cNvSpPr>
            <a:spLocks noGrp="1"/>
          </p:cNvSpPr>
          <p:nvPr>
            <p:ph type="body" sz="quarter" idx="10"/>
          </p:nvPr>
        </p:nvSpPr>
        <p:spPr/>
        <p:txBody>
          <a:bodyPr/>
          <a:lstStyle/>
          <a:p>
            <a:r>
              <a:rPr lang="en-US" dirty="0"/>
              <a:t>Final suggestions and best practices</a:t>
            </a:r>
          </a:p>
          <a:p>
            <a:endParaRPr lang="en-US" dirty="0"/>
          </a:p>
        </p:txBody>
      </p:sp>
      <p:sp>
        <p:nvSpPr>
          <p:cNvPr id="6" name="TextBox 5"/>
          <p:cNvSpPr txBox="1"/>
          <p:nvPr/>
        </p:nvSpPr>
        <p:spPr>
          <a:xfrm>
            <a:off x="228600" y="1219200"/>
            <a:ext cx="11385480" cy="6463308"/>
          </a:xfrm>
          <a:prstGeom prst="rect">
            <a:avLst/>
          </a:prstGeom>
          <a:noFill/>
        </p:spPr>
        <p:txBody>
          <a:bodyPr wrap="square" rtlCol="0">
            <a:spAutoFit/>
          </a:bodyPr>
          <a:lstStyle/>
          <a:p>
            <a:r>
              <a:rPr lang="en-US" dirty="0"/>
              <a:t>FOR BEST PRACTICES:</a:t>
            </a:r>
          </a:p>
          <a:p>
            <a:r>
              <a:rPr lang="en-US" dirty="0"/>
              <a:t>1)Timing- Do not wait. Being assigned a PMCID can be a rather long process 	~ 4 weeks. </a:t>
            </a:r>
          </a:p>
          <a:p>
            <a:r>
              <a:rPr lang="en-US" dirty="0"/>
              <a:t>2) What papers require a PMCID?</a:t>
            </a:r>
          </a:p>
          <a:p>
            <a:r>
              <a:rPr lang="en-US" b="1" dirty="0"/>
              <a:t>	The Policy applies to any manuscript that:</a:t>
            </a:r>
          </a:p>
          <a:p>
            <a:pPr lvl="2"/>
            <a:r>
              <a:rPr lang="en-US" dirty="0"/>
              <a:t>-</a:t>
            </a:r>
            <a:r>
              <a:rPr lang="en-US" dirty="0">
                <a:solidFill>
                  <a:srgbClr val="FF0000"/>
                </a:solidFill>
              </a:rPr>
              <a:t>Is peer-reviewed;</a:t>
            </a:r>
          </a:p>
          <a:p>
            <a:pPr lvl="2"/>
            <a:r>
              <a:rPr lang="en-US" dirty="0"/>
              <a:t>-And, is accepted for publication in a journal</a:t>
            </a:r>
            <a:r>
              <a:rPr lang="en-US" baseline="30000" dirty="0"/>
              <a:t>2</a:t>
            </a:r>
            <a:r>
              <a:rPr lang="en-US" dirty="0"/>
              <a:t> on or after </a:t>
            </a:r>
            <a:r>
              <a:rPr lang="en-US" u="sng" dirty="0"/>
              <a:t>April 7, 2008</a:t>
            </a:r>
            <a:r>
              <a:rPr lang="en-US" u="sng" baseline="30000" dirty="0"/>
              <a:t>3</a:t>
            </a:r>
            <a:r>
              <a:rPr lang="en-US" dirty="0"/>
              <a:t>;</a:t>
            </a:r>
          </a:p>
          <a:p>
            <a:pPr lvl="2"/>
            <a:r>
              <a:rPr lang="en-US" dirty="0"/>
              <a:t>-And, arises from:</a:t>
            </a:r>
          </a:p>
          <a:p>
            <a:pPr lvl="3"/>
            <a:r>
              <a:rPr lang="en-US" dirty="0"/>
              <a:t>Any direct funding</a:t>
            </a:r>
            <a:r>
              <a:rPr lang="en-US" baseline="30000" dirty="0"/>
              <a:t>4</a:t>
            </a:r>
            <a:r>
              <a:rPr lang="en-US" dirty="0"/>
              <a:t> from an NIH grant or cooperative agreement active in Fiscal Year 2008 or beyond, or;</a:t>
            </a:r>
          </a:p>
          <a:p>
            <a:pPr lvl="3"/>
            <a:r>
              <a:rPr lang="en-US" dirty="0"/>
              <a:t>Any direct funding from an NIH contract signed on or after April 7, 2008, or;</a:t>
            </a:r>
          </a:p>
          <a:p>
            <a:pPr lvl="3"/>
            <a:r>
              <a:rPr lang="en-US" dirty="0"/>
              <a:t>Any direct funding from the NIH Intramural Program, or;</a:t>
            </a:r>
          </a:p>
          <a:p>
            <a:pPr lvl="3"/>
            <a:r>
              <a:rPr lang="en-US" dirty="0"/>
              <a:t>An NIH employee</a:t>
            </a:r>
          </a:p>
          <a:p>
            <a:endParaRPr lang="en-US" b="1" dirty="0"/>
          </a:p>
          <a:p>
            <a:r>
              <a:rPr lang="en-US" b="1" u="sng" dirty="0"/>
              <a:t>Remember- acknowledging ACCEL support is a 2 step process:</a:t>
            </a:r>
          </a:p>
          <a:p>
            <a:r>
              <a:rPr lang="en-US" dirty="0"/>
              <a:t>1) As an NIH ACCEL funded author, make sure </a:t>
            </a:r>
            <a:r>
              <a:rPr lang="en-US" dirty="0">
                <a:solidFill>
                  <a:srgbClr val="FF0000"/>
                </a:solidFill>
              </a:rPr>
              <a:t>a PMCID # is obtained for your publication</a:t>
            </a:r>
            <a:r>
              <a:rPr lang="en-US" dirty="0"/>
              <a:t> </a:t>
            </a:r>
            <a:r>
              <a:rPr lang="en-US" b="1" u="sng" dirty="0">
                <a:solidFill>
                  <a:srgbClr val="FF0000"/>
                </a:solidFill>
              </a:rPr>
              <a:t>AND</a:t>
            </a:r>
            <a:endParaRPr lang="en-US" b="1" dirty="0">
              <a:solidFill>
                <a:srgbClr val="FF0000"/>
              </a:solidFill>
            </a:endParaRPr>
          </a:p>
          <a:p>
            <a:r>
              <a:rPr lang="en-US" dirty="0"/>
              <a:t>2) </a:t>
            </a:r>
            <a:r>
              <a:rPr lang="en-US" dirty="0">
                <a:solidFill>
                  <a:srgbClr val="FF0000"/>
                </a:solidFill>
              </a:rPr>
              <a:t>EDIT your bibliography in My NCBI and add the ACCEL grant award to that publication</a:t>
            </a:r>
            <a:r>
              <a:rPr lang="en-US" dirty="0"/>
              <a:t>. Choose your paper within your Bibliography, click on the + button under add award and search for GM104941. This is then added to Dr. Hick’s bibliography as Program Principal Investigator and counted towards the ACCEL Program’s publications overall.</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6022711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98EE5-38AA-0C42-ECC3-BC2F79D2259B}"/>
              </a:ext>
            </a:extLst>
          </p:cNvPr>
          <p:cNvSpPr>
            <a:spLocks noGrp="1"/>
          </p:cNvSpPr>
          <p:nvPr>
            <p:ph type="title"/>
          </p:nvPr>
        </p:nvSpPr>
        <p:spPr>
          <a:xfrm>
            <a:off x="3352800" y="2590800"/>
            <a:ext cx="5257800" cy="1362075"/>
          </a:xfrm>
        </p:spPr>
        <p:txBody>
          <a:bodyPr/>
          <a:lstStyle/>
          <a:p>
            <a:r>
              <a:rPr lang="en-US" sz="2800" dirty="0"/>
              <a:t>Please work with the </a:t>
            </a:r>
            <a:r>
              <a:rPr lang="en-US" sz="2800" dirty="0" err="1"/>
              <a:t>aCCEL</a:t>
            </a:r>
            <a:r>
              <a:rPr lang="en-US" sz="2800" dirty="0"/>
              <a:t> Implementation Scientist</a:t>
            </a:r>
            <a:br>
              <a:rPr lang="en-US" sz="2800" dirty="0"/>
            </a:br>
            <a:r>
              <a:rPr lang="en-US" sz="2800" b="0" cap="none" dirty="0"/>
              <a:t>Katrina Morrison</a:t>
            </a:r>
            <a:br>
              <a:rPr lang="en-US" sz="2800" dirty="0"/>
            </a:br>
            <a:r>
              <a:rPr lang="en-US" sz="2800" b="0" cap="none" dirty="0"/>
              <a:t>Katrinam@udel.edu</a:t>
            </a:r>
            <a:endParaRPr lang="en-US" sz="2800" b="0" dirty="0"/>
          </a:p>
        </p:txBody>
      </p:sp>
      <p:sp>
        <p:nvSpPr>
          <p:cNvPr id="5" name="Text Placeholder 3">
            <a:extLst>
              <a:ext uri="{FF2B5EF4-FFF2-40B4-BE49-F238E27FC236}">
                <a16:creationId xmlns:a16="http://schemas.microsoft.com/office/drawing/2014/main" id="{DA3F8CEA-F938-79EC-1D05-C62B70B1BCB4}"/>
              </a:ext>
            </a:extLst>
          </p:cNvPr>
          <p:cNvSpPr>
            <a:spLocks noGrp="1"/>
          </p:cNvSpPr>
          <p:nvPr>
            <p:ph type="body" sz="quarter" idx="10"/>
          </p:nvPr>
        </p:nvSpPr>
        <p:spPr>
          <a:xfrm>
            <a:off x="349320" y="273220"/>
            <a:ext cx="9709080" cy="685800"/>
          </a:xfrm>
        </p:spPr>
        <p:txBody>
          <a:bodyPr>
            <a:normAutofit fontScale="70000" lnSpcReduction="20000"/>
          </a:bodyPr>
          <a:lstStyle/>
          <a:p>
            <a:r>
              <a:rPr lang="en-US" sz="3400" dirty="0"/>
              <a:t>Help with communicating your work to communities and beyond……</a:t>
            </a:r>
          </a:p>
          <a:p>
            <a:endParaRPr lang="en-US" dirty="0"/>
          </a:p>
        </p:txBody>
      </p:sp>
    </p:spTree>
    <p:extLst>
      <p:ext uri="{BB962C8B-B14F-4D97-AF65-F5344CB8AC3E}">
        <p14:creationId xmlns:p14="http://schemas.microsoft.com/office/powerpoint/2010/main" val="5654784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20BA5-084E-5848-9515-CECE88742D2C}"/>
              </a:ext>
            </a:extLst>
          </p:cNvPr>
          <p:cNvSpPr>
            <a:spLocks noGrp="1"/>
          </p:cNvSpPr>
          <p:nvPr>
            <p:ph type="ctrTitle"/>
          </p:nvPr>
        </p:nvSpPr>
        <p:spPr>
          <a:xfrm>
            <a:off x="914400" y="1411020"/>
            <a:ext cx="10363200" cy="1099115"/>
          </a:xfrm>
        </p:spPr>
        <p:txBody>
          <a:bodyPr/>
          <a:lstStyle/>
          <a:p>
            <a:r>
              <a:rPr lang="en-US" sz="3200" i="1" dirty="0"/>
              <a:t>We want to share your accomplishments, publications, awards, and funding announcements!</a:t>
            </a:r>
          </a:p>
        </p:txBody>
      </p:sp>
      <p:sp>
        <p:nvSpPr>
          <p:cNvPr id="4" name="Text Placeholder 3">
            <a:extLst>
              <a:ext uri="{FF2B5EF4-FFF2-40B4-BE49-F238E27FC236}">
                <a16:creationId xmlns:a16="http://schemas.microsoft.com/office/drawing/2014/main" id="{7DB9E787-58DD-9C45-8032-8B85A574828F}"/>
              </a:ext>
            </a:extLst>
          </p:cNvPr>
          <p:cNvSpPr>
            <a:spLocks noGrp="1"/>
          </p:cNvSpPr>
          <p:nvPr>
            <p:ph type="body" sz="quarter" idx="10"/>
          </p:nvPr>
        </p:nvSpPr>
        <p:spPr/>
        <p:txBody>
          <a:bodyPr/>
          <a:lstStyle/>
          <a:p>
            <a:r>
              <a:rPr lang="en-US" dirty="0"/>
              <a:t>Share your work!</a:t>
            </a:r>
          </a:p>
        </p:txBody>
      </p:sp>
      <p:sp>
        <p:nvSpPr>
          <p:cNvPr id="5" name="TextBox 4">
            <a:extLst>
              <a:ext uri="{FF2B5EF4-FFF2-40B4-BE49-F238E27FC236}">
                <a16:creationId xmlns:a16="http://schemas.microsoft.com/office/drawing/2014/main" id="{8F50A52C-0C1A-40EA-83AD-DE84EFF88349}"/>
              </a:ext>
            </a:extLst>
          </p:cNvPr>
          <p:cNvSpPr txBox="1"/>
          <p:nvPr/>
        </p:nvSpPr>
        <p:spPr>
          <a:xfrm>
            <a:off x="5784352" y="5446980"/>
            <a:ext cx="6102848" cy="830997"/>
          </a:xfrm>
          <a:prstGeom prst="rect">
            <a:avLst/>
          </a:prstGeom>
          <a:noFill/>
        </p:spPr>
        <p:txBody>
          <a:bodyPr wrap="square" lIns="91440" tIns="45720" rIns="91440" bIns="45720" anchor="t">
            <a:spAutoFit/>
          </a:bodyPr>
          <a:lstStyle/>
          <a:p>
            <a:pPr algn="ctr"/>
            <a:r>
              <a:rPr lang="en-US" sz="2400" b="1" i="1" dirty="0"/>
              <a:t>Communications : Conner Holm</a:t>
            </a:r>
          </a:p>
          <a:p>
            <a:pPr algn="ctr"/>
            <a:r>
              <a:rPr lang="en-US" sz="2400" b="1" i="1" dirty="0"/>
              <a:t>conner.holm@nemours.org</a:t>
            </a:r>
          </a:p>
        </p:txBody>
      </p:sp>
      <p:sp>
        <p:nvSpPr>
          <p:cNvPr id="6" name="TextBox 5">
            <a:extLst>
              <a:ext uri="{FF2B5EF4-FFF2-40B4-BE49-F238E27FC236}">
                <a16:creationId xmlns:a16="http://schemas.microsoft.com/office/drawing/2014/main" id="{1FE48D6A-AE93-4436-9832-5AF86CDF0A3A}"/>
              </a:ext>
            </a:extLst>
          </p:cNvPr>
          <p:cNvSpPr txBox="1"/>
          <p:nvPr/>
        </p:nvSpPr>
        <p:spPr>
          <a:xfrm>
            <a:off x="577921" y="2849701"/>
            <a:ext cx="4984679" cy="3170099"/>
          </a:xfrm>
          <a:prstGeom prst="rect">
            <a:avLst/>
          </a:prstGeom>
          <a:noFill/>
        </p:spPr>
        <p:txBody>
          <a:bodyPr wrap="square" rtlCol="0">
            <a:spAutoFit/>
          </a:bodyPr>
          <a:lstStyle/>
          <a:p>
            <a:pPr marL="285750" indent="-285750">
              <a:buFont typeface="Arial" panose="020B0604020202020204" pitchFamily="34" charset="0"/>
              <a:buChar char="•"/>
            </a:pPr>
            <a:r>
              <a:rPr lang="en-US" sz="2000" dirty="0"/>
              <a:t>Publish your work</a:t>
            </a:r>
          </a:p>
          <a:p>
            <a:pPr marL="285750" indent="-285750">
              <a:buFont typeface="Arial" panose="020B0604020202020204" pitchFamily="34" charset="0"/>
              <a:buChar char="•"/>
            </a:pPr>
            <a:r>
              <a:rPr lang="en-US" sz="2000" dirty="0"/>
              <a:t>Conduct a presentation about your research</a:t>
            </a:r>
          </a:p>
          <a:p>
            <a:pPr marL="285750" indent="-285750">
              <a:buFont typeface="Arial" panose="020B0604020202020204" pitchFamily="34" charset="0"/>
              <a:buChar char="•"/>
            </a:pPr>
            <a:r>
              <a:rPr lang="en-US" sz="2000" dirty="0"/>
              <a:t>Interview with a media outlet about your research/findings</a:t>
            </a:r>
          </a:p>
          <a:p>
            <a:pPr marL="285750" indent="-285750">
              <a:buFont typeface="Arial" panose="020B0604020202020204" pitchFamily="34" charset="0"/>
              <a:buChar char="•"/>
            </a:pPr>
            <a:r>
              <a:rPr lang="en-US" sz="2000" dirty="0"/>
              <a:t>Receive an award for your work</a:t>
            </a:r>
          </a:p>
          <a:p>
            <a:pPr marL="285750" indent="-285750">
              <a:buFont typeface="Arial" panose="020B0604020202020204" pitchFamily="34" charset="0"/>
              <a:buChar char="•"/>
            </a:pPr>
            <a:r>
              <a:rPr lang="en-US" sz="2000" dirty="0"/>
              <a:t>Receive another grant/funding to further your research</a:t>
            </a:r>
          </a:p>
          <a:p>
            <a:pPr marL="285750" indent="-285750">
              <a:buFont typeface="Arial" panose="020B0604020202020204" pitchFamily="34" charset="0"/>
              <a:buChar char="•"/>
            </a:pPr>
            <a:r>
              <a:rPr lang="en-US" sz="2000"/>
              <a:t>Have </a:t>
            </a:r>
            <a:r>
              <a:rPr lang="en-US" sz="2000" dirty="0"/>
              <a:t>a</a:t>
            </a:r>
            <a:r>
              <a:rPr lang="en-US" sz="2000"/>
              <a:t>nything </a:t>
            </a:r>
            <a:r>
              <a:rPr lang="en-US" sz="2000" dirty="0"/>
              <a:t>awesome to share with ACCEL and the community</a:t>
            </a:r>
          </a:p>
        </p:txBody>
      </p:sp>
      <p:sp>
        <p:nvSpPr>
          <p:cNvPr id="7" name="TextBox 6">
            <a:extLst>
              <a:ext uri="{FF2B5EF4-FFF2-40B4-BE49-F238E27FC236}">
                <a16:creationId xmlns:a16="http://schemas.microsoft.com/office/drawing/2014/main" id="{C97D875A-DF38-4544-A2F3-80539CD5EE37}"/>
              </a:ext>
            </a:extLst>
          </p:cNvPr>
          <p:cNvSpPr txBox="1"/>
          <p:nvPr/>
        </p:nvSpPr>
        <p:spPr>
          <a:xfrm>
            <a:off x="6280078" y="2510135"/>
            <a:ext cx="5607122" cy="461665"/>
          </a:xfrm>
          <a:prstGeom prst="rect">
            <a:avLst/>
          </a:prstGeom>
          <a:noFill/>
        </p:spPr>
        <p:txBody>
          <a:bodyPr wrap="square" lIns="91440" tIns="45720" rIns="91440" bIns="45720" rtlCol="0" anchor="ctr">
            <a:spAutoFit/>
          </a:bodyPr>
          <a:lstStyle/>
          <a:p>
            <a:pPr algn="ctr"/>
            <a:r>
              <a:rPr lang="en-US" sz="2400" b="1" dirty="0"/>
              <a:t>But WHY should I share? WIN-WIN!</a:t>
            </a:r>
          </a:p>
        </p:txBody>
      </p:sp>
      <p:sp>
        <p:nvSpPr>
          <p:cNvPr id="9" name="TextBox 8">
            <a:extLst>
              <a:ext uri="{FF2B5EF4-FFF2-40B4-BE49-F238E27FC236}">
                <a16:creationId xmlns:a16="http://schemas.microsoft.com/office/drawing/2014/main" id="{64FAB773-F4A0-4211-A78C-B848B76C43BB}"/>
              </a:ext>
            </a:extLst>
          </p:cNvPr>
          <p:cNvSpPr txBox="1"/>
          <p:nvPr/>
        </p:nvSpPr>
        <p:spPr>
          <a:xfrm>
            <a:off x="6280078" y="2971800"/>
            <a:ext cx="5683321"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a:t>Your name, research and accomplishments are shared with fellow researchers, the community and spread across social media channels/internet</a:t>
            </a:r>
          </a:p>
          <a:p>
            <a:pPr marL="285750" indent="-285750">
              <a:buFont typeface="Arial" panose="020B0604020202020204" pitchFamily="34" charset="0"/>
              <a:buChar char="•"/>
            </a:pPr>
            <a:r>
              <a:rPr lang="en-US" sz="2000" dirty="0"/>
              <a:t>ACCEL gets more/better content on our website and social media channels that demonstrates the impact of ACCEL’s work, and the program’s success </a:t>
            </a:r>
          </a:p>
        </p:txBody>
      </p:sp>
      <p:sp>
        <p:nvSpPr>
          <p:cNvPr id="3" name="TextBox 2">
            <a:extLst>
              <a:ext uri="{FF2B5EF4-FFF2-40B4-BE49-F238E27FC236}">
                <a16:creationId xmlns:a16="http://schemas.microsoft.com/office/drawing/2014/main" id="{84A22AD8-4017-4FE0-9674-0B35317E4D62}"/>
              </a:ext>
            </a:extLst>
          </p:cNvPr>
          <p:cNvSpPr txBox="1"/>
          <p:nvPr/>
        </p:nvSpPr>
        <p:spPr>
          <a:xfrm>
            <a:off x="308225" y="2425590"/>
            <a:ext cx="4648200" cy="430887"/>
          </a:xfrm>
          <a:prstGeom prst="rect">
            <a:avLst/>
          </a:prstGeom>
          <a:noFill/>
        </p:spPr>
        <p:txBody>
          <a:bodyPr wrap="square" rtlCol="0">
            <a:spAutoFit/>
          </a:bodyPr>
          <a:lstStyle/>
          <a:p>
            <a:r>
              <a:rPr lang="en-US" sz="2200" dirty="0"/>
              <a:t>When you …</a:t>
            </a:r>
          </a:p>
        </p:txBody>
      </p:sp>
    </p:spTree>
    <p:extLst>
      <p:ext uri="{BB962C8B-B14F-4D97-AF65-F5344CB8AC3E}">
        <p14:creationId xmlns:p14="http://schemas.microsoft.com/office/powerpoint/2010/main" val="35941461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CAC0FA-97ED-994B-BDDE-6177CAB4494B}"/>
              </a:ext>
            </a:extLst>
          </p:cNvPr>
          <p:cNvSpPr>
            <a:spLocks noGrp="1"/>
          </p:cNvSpPr>
          <p:nvPr>
            <p:ph type="body" sz="quarter" idx="10"/>
          </p:nvPr>
        </p:nvSpPr>
        <p:spPr>
          <a:xfrm>
            <a:off x="349320" y="273220"/>
            <a:ext cx="7956480" cy="685800"/>
          </a:xfrm>
        </p:spPr>
        <p:txBody>
          <a:bodyPr>
            <a:normAutofit/>
          </a:bodyPr>
          <a:lstStyle/>
          <a:p>
            <a:r>
              <a:rPr lang="en-US" sz="2800" dirty="0"/>
              <a:t>Importance of Dissemination/Social Sharing</a:t>
            </a:r>
          </a:p>
        </p:txBody>
      </p:sp>
      <p:sp>
        <p:nvSpPr>
          <p:cNvPr id="5" name="TextBox 4">
            <a:extLst>
              <a:ext uri="{FF2B5EF4-FFF2-40B4-BE49-F238E27FC236}">
                <a16:creationId xmlns:a16="http://schemas.microsoft.com/office/drawing/2014/main" id="{86AED0D5-A48D-4494-86BB-E16F731AF503}"/>
              </a:ext>
            </a:extLst>
          </p:cNvPr>
          <p:cNvSpPr txBox="1"/>
          <p:nvPr/>
        </p:nvSpPr>
        <p:spPr>
          <a:xfrm>
            <a:off x="228600" y="2895600"/>
            <a:ext cx="4648200" cy="3539430"/>
          </a:xfrm>
          <a:prstGeom prst="rect">
            <a:avLst/>
          </a:prstGeom>
          <a:noFill/>
        </p:spPr>
        <p:txBody>
          <a:bodyPr wrap="square" rtlCol="0">
            <a:spAutoFit/>
          </a:bodyPr>
          <a:lstStyle/>
          <a:p>
            <a:pPr marL="285750" indent="-285750">
              <a:buFont typeface="Arial" panose="020B0604020202020204" pitchFamily="34" charset="0"/>
              <a:buChar char="•"/>
            </a:pPr>
            <a:r>
              <a:rPr lang="en-US" sz="1400" dirty="0"/>
              <a:t>ACCEL website is for fellow researchers and the community</a:t>
            </a:r>
          </a:p>
          <a:p>
            <a:pPr marL="742950" lvl="1" indent="-285750">
              <a:buFont typeface="Arial" panose="020B0604020202020204" pitchFamily="34" charset="0"/>
              <a:buChar char="•"/>
            </a:pPr>
            <a:r>
              <a:rPr lang="en-US" sz="1400" dirty="0"/>
              <a:t>Enable networking with fellow researchers</a:t>
            </a:r>
          </a:p>
          <a:p>
            <a:pPr marL="742950" lvl="1" indent="-285750">
              <a:buFont typeface="Arial" panose="020B0604020202020204" pitchFamily="34" charset="0"/>
              <a:buChar char="•"/>
            </a:pPr>
            <a:r>
              <a:rPr lang="en-US" sz="1400" dirty="0"/>
              <a:t>Community can interface and understand the impact of ACCEL’s work</a:t>
            </a:r>
          </a:p>
          <a:p>
            <a:pPr marL="285750" indent="-285750">
              <a:buFont typeface="Arial" panose="020B0604020202020204" pitchFamily="34" charset="0"/>
              <a:buChar char="•"/>
            </a:pPr>
            <a:r>
              <a:rPr lang="en-US" sz="1400" dirty="0"/>
              <a:t>Full integration between the newsletter and ACCEL website</a:t>
            </a:r>
          </a:p>
          <a:p>
            <a:pPr marL="742950" lvl="1" indent="-285750">
              <a:buFont typeface="Arial" panose="020B0604020202020204" pitchFamily="34" charset="0"/>
              <a:buChar char="•"/>
            </a:pPr>
            <a:r>
              <a:rPr lang="en-US" sz="1400" dirty="0"/>
              <a:t>Avg. 431 opens/newsletter issue </a:t>
            </a:r>
          </a:p>
          <a:p>
            <a:pPr marL="742950" lvl="1" indent="-285750">
              <a:buFont typeface="Arial" panose="020B0604020202020204" pitchFamily="34" charset="0"/>
              <a:buChar char="•"/>
            </a:pPr>
            <a:r>
              <a:rPr lang="en-US" sz="1400" dirty="0"/>
              <a:t>Avg. 110 clicks/newsletter issue</a:t>
            </a:r>
          </a:p>
          <a:p>
            <a:pPr marL="285750" indent="-285750">
              <a:buFont typeface="Arial" panose="020B0604020202020204" pitchFamily="34" charset="0"/>
              <a:buChar char="•"/>
            </a:pPr>
            <a:r>
              <a:rPr lang="en-US" sz="1400" dirty="0"/>
              <a:t>Presence and posting across 4 main social media channels (including user/organization tagging and appropriate hashtags)</a:t>
            </a:r>
          </a:p>
          <a:p>
            <a:pPr marL="742950" lvl="1" indent="-285750">
              <a:buFont typeface="Arial" panose="020B0604020202020204" pitchFamily="34" charset="0"/>
              <a:buChar char="•"/>
            </a:pPr>
            <a:r>
              <a:rPr lang="en-US" sz="1400" dirty="0"/>
              <a:t>Twitter (avg. 432 impressions/tweet)</a:t>
            </a:r>
          </a:p>
          <a:p>
            <a:pPr marL="285750" indent="-285750">
              <a:buFont typeface="Arial" panose="020B0604020202020204" pitchFamily="34" charset="0"/>
              <a:buChar char="•"/>
            </a:pPr>
            <a:r>
              <a:rPr lang="en-US" sz="1400" dirty="0"/>
              <a:t>LinkedIn (Avg. 199.8 impressions; 117.6 unique impressions/twee)</a:t>
            </a:r>
          </a:p>
          <a:p>
            <a:pPr marL="742950" lvl="1" indent="-285750">
              <a:buFont typeface="Arial" panose="020B0604020202020204" pitchFamily="34" charset="0"/>
              <a:buChar char="•"/>
            </a:pPr>
            <a:r>
              <a:rPr lang="en-US" sz="1400" dirty="0"/>
              <a:t>Facebook &amp; Instagram (avg. page/profile reach: 16)</a:t>
            </a:r>
            <a:endParaRPr lang="en-US" sz="1600" dirty="0"/>
          </a:p>
        </p:txBody>
      </p:sp>
      <p:sp>
        <p:nvSpPr>
          <p:cNvPr id="6" name="TextBox 5">
            <a:extLst>
              <a:ext uri="{FF2B5EF4-FFF2-40B4-BE49-F238E27FC236}">
                <a16:creationId xmlns:a16="http://schemas.microsoft.com/office/drawing/2014/main" id="{DF4505F8-B76C-4B9B-BE91-987056341FD4}"/>
              </a:ext>
            </a:extLst>
          </p:cNvPr>
          <p:cNvSpPr txBox="1"/>
          <p:nvPr/>
        </p:nvSpPr>
        <p:spPr>
          <a:xfrm>
            <a:off x="190500" y="1447800"/>
            <a:ext cx="5098879" cy="1292662"/>
          </a:xfrm>
          <a:prstGeom prst="rect">
            <a:avLst/>
          </a:prstGeom>
          <a:noFill/>
        </p:spPr>
        <p:txBody>
          <a:bodyPr wrap="square" rtlCol="0">
            <a:spAutoFit/>
          </a:bodyPr>
          <a:lstStyle/>
          <a:p>
            <a:r>
              <a:rPr lang="en-US" sz="2400" dirty="0"/>
              <a:t>Why it’s important: </a:t>
            </a:r>
            <a:r>
              <a:rPr lang="en-US" b="1" dirty="0"/>
              <a:t>Showcase your work and accomplishment(s) on the ACCEL website, in the newsletter, and on social media to share with the world! </a:t>
            </a:r>
            <a:r>
              <a:rPr lang="en-US" b="1"/>
              <a:t>It will be seen:</a:t>
            </a:r>
            <a:endParaRPr lang="en-US" sz="2400" dirty="0"/>
          </a:p>
        </p:txBody>
      </p:sp>
      <p:pic>
        <p:nvPicPr>
          <p:cNvPr id="13" name="Picture 12" descr="Text&#10;&#10;Description automatically generated with medium confidence">
            <a:extLst>
              <a:ext uri="{FF2B5EF4-FFF2-40B4-BE49-F238E27FC236}">
                <a16:creationId xmlns:a16="http://schemas.microsoft.com/office/drawing/2014/main" id="{BE931BCA-5BB6-4869-805F-372DC91A0C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1902070"/>
            <a:ext cx="2371896" cy="4532960"/>
          </a:xfrm>
          <a:prstGeom prst="rect">
            <a:avLst/>
          </a:prstGeom>
        </p:spPr>
      </p:pic>
      <p:pic>
        <p:nvPicPr>
          <p:cNvPr id="14" name="Picture 13" descr="Graphical user interface, text, application, chat or text message&#10;&#10;Description automatically generated">
            <a:extLst>
              <a:ext uri="{FF2B5EF4-FFF2-40B4-BE49-F238E27FC236}">
                <a16:creationId xmlns:a16="http://schemas.microsoft.com/office/drawing/2014/main" id="{D3F55385-148C-4161-B785-B582161ADD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5271" y="1905495"/>
            <a:ext cx="2398288" cy="4248394"/>
          </a:xfrm>
          <a:prstGeom prst="rect">
            <a:avLst/>
          </a:prstGeom>
        </p:spPr>
      </p:pic>
      <p:pic>
        <p:nvPicPr>
          <p:cNvPr id="15" name="Picture 14" descr="Graphical user interface, text, application, email&#10;&#10;Description automatically generated">
            <a:extLst>
              <a:ext uri="{FF2B5EF4-FFF2-40B4-BE49-F238E27FC236}">
                <a16:creationId xmlns:a16="http://schemas.microsoft.com/office/drawing/2014/main" id="{4C62FC62-5290-4F15-A195-F108231F42ED}"/>
              </a:ext>
            </a:extLst>
          </p:cNvPr>
          <p:cNvPicPr>
            <a:picLocks noChangeAspect="1"/>
          </p:cNvPicPr>
          <p:nvPr/>
        </p:nvPicPr>
        <p:blipFill rotWithShape="1">
          <a:blip r:embed="rId4">
            <a:extLst>
              <a:ext uri="{28A0092B-C50C-407E-A947-70E740481C1C}">
                <a14:useLocalDpi xmlns:a14="http://schemas.microsoft.com/office/drawing/2010/main" val="0"/>
              </a:ext>
            </a:extLst>
          </a:blip>
          <a:srcRect t="37184"/>
          <a:stretch/>
        </p:blipFill>
        <p:spPr>
          <a:xfrm>
            <a:off x="7530733" y="1905000"/>
            <a:ext cx="2133600" cy="2648676"/>
          </a:xfrm>
          <a:prstGeom prst="rect">
            <a:avLst/>
          </a:prstGeom>
        </p:spPr>
      </p:pic>
      <p:pic>
        <p:nvPicPr>
          <p:cNvPr id="16" name="Picture 15" descr="Graphical user interface, text, application, email&#10;&#10;Description automatically generated">
            <a:extLst>
              <a:ext uri="{FF2B5EF4-FFF2-40B4-BE49-F238E27FC236}">
                <a16:creationId xmlns:a16="http://schemas.microsoft.com/office/drawing/2014/main" id="{17055C42-89B7-46C1-8F1B-BE907504BF6C}"/>
              </a:ext>
            </a:extLst>
          </p:cNvPr>
          <p:cNvPicPr>
            <a:picLocks noChangeAspect="1"/>
          </p:cNvPicPr>
          <p:nvPr/>
        </p:nvPicPr>
        <p:blipFill rotWithShape="1">
          <a:blip r:embed="rId4">
            <a:extLst>
              <a:ext uri="{28A0092B-C50C-407E-A947-70E740481C1C}">
                <a14:useLocalDpi xmlns:a14="http://schemas.microsoft.com/office/drawing/2010/main" val="0"/>
              </a:ext>
            </a:extLst>
          </a:blip>
          <a:srcRect l="-1438" t="200" r="5120" b="71725"/>
          <a:stretch/>
        </p:blipFill>
        <p:spPr>
          <a:xfrm>
            <a:off x="7530733" y="4673952"/>
            <a:ext cx="2321830" cy="1337436"/>
          </a:xfrm>
          <a:prstGeom prst="rect">
            <a:avLst/>
          </a:prstGeom>
        </p:spPr>
      </p:pic>
      <p:sp>
        <p:nvSpPr>
          <p:cNvPr id="18" name="TextBox 17">
            <a:extLst>
              <a:ext uri="{FF2B5EF4-FFF2-40B4-BE49-F238E27FC236}">
                <a16:creationId xmlns:a16="http://schemas.microsoft.com/office/drawing/2014/main" id="{78F3D5E2-C2B0-41CD-BDB9-0CF0E7A3E0A2}"/>
              </a:ext>
            </a:extLst>
          </p:cNvPr>
          <p:cNvSpPr txBox="1"/>
          <p:nvPr/>
        </p:nvSpPr>
        <p:spPr>
          <a:xfrm>
            <a:off x="5257800" y="1503792"/>
            <a:ext cx="1868409" cy="307777"/>
          </a:xfrm>
          <a:prstGeom prst="rect">
            <a:avLst/>
          </a:prstGeom>
          <a:noFill/>
        </p:spPr>
        <p:txBody>
          <a:bodyPr wrap="square" rtlCol="0">
            <a:spAutoFit/>
          </a:bodyPr>
          <a:lstStyle/>
          <a:p>
            <a:pPr algn="ctr"/>
            <a:r>
              <a:rPr lang="en-US" sz="1400" b="1" dirty="0"/>
              <a:t>Newsletter Example</a:t>
            </a:r>
          </a:p>
        </p:txBody>
      </p:sp>
      <p:sp>
        <p:nvSpPr>
          <p:cNvPr id="19" name="TextBox 18">
            <a:extLst>
              <a:ext uri="{FF2B5EF4-FFF2-40B4-BE49-F238E27FC236}">
                <a16:creationId xmlns:a16="http://schemas.microsoft.com/office/drawing/2014/main" id="{3442C9D5-BD33-41A8-9DC5-813F766FCAE4}"/>
              </a:ext>
            </a:extLst>
          </p:cNvPr>
          <p:cNvSpPr txBox="1"/>
          <p:nvPr/>
        </p:nvSpPr>
        <p:spPr>
          <a:xfrm>
            <a:off x="7663328" y="1503792"/>
            <a:ext cx="1868409" cy="307777"/>
          </a:xfrm>
          <a:prstGeom prst="rect">
            <a:avLst/>
          </a:prstGeom>
          <a:noFill/>
        </p:spPr>
        <p:txBody>
          <a:bodyPr wrap="square" rtlCol="0">
            <a:spAutoFit/>
          </a:bodyPr>
          <a:lstStyle/>
          <a:p>
            <a:pPr algn="ctr"/>
            <a:r>
              <a:rPr lang="en-US" sz="1400" b="1" dirty="0"/>
              <a:t>Twitter Example</a:t>
            </a:r>
          </a:p>
        </p:txBody>
      </p:sp>
      <p:sp>
        <p:nvSpPr>
          <p:cNvPr id="20" name="TextBox 19">
            <a:extLst>
              <a:ext uri="{FF2B5EF4-FFF2-40B4-BE49-F238E27FC236}">
                <a16:creationId xmlns:a16="http://schemas.microsoft.com/office/drawing/2014/main" id="{5EA15515-8C2E-4859-B4DD-1B155EF542A9}"/>
              </a:ext>
            </a:extLst>
          </p:cNvPr>
          <p:cNvSpPr txBox="1"/>
          <p:nvPr/>
        </p:nvSpPr>
        <p:spPr>
          <a:xfrm>
            <a:off x="10000210" y="1503791"/>
            <a:ext cx="1868409" cy="307777"/>
          </a:xfrm>
          <a:prstGeom prst="rect">
            <a:avLst/>
          </a:prstGeom>
          <a:noFill/>
        </p:spPr>
        <p:txBody>
          <a:bodyPr wrap="square" rtlCol="0">
            <a:spAutoFit/>
          </a:bodyPr>
          <a:lstStyle/>
          <a:p>
            <a:pPr algn="ctr"/>
            <a:r>
              <a:rPr lang="en-US" sz="1400" b="1" dirty="0"/>
              <a:t>LinkedIn Example</a:t>
            </a:r>
          </a:p>
        </p:txBody>
      </p:sp>
    </p:spTree>
    <p:extLst>
      <p:ext uri="{BB962C8B-B14F-4D97-AF65-F5344CB8AC3E}">
        <p14:creationId xmlns:p14="http://schemas.microsoft.com/office/powerpoint/2010/main" val="896587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5402" y="1524000"/>
            <a:ext cx="11541195" cy="830997"/>
          </a:xfrm>
          <a:prstGeom prst="rect">
            <a:avLst/>
          </a:prstGeom>
          <a:noFill/>
        </p:spPr>
        <p:txBody>
          <a:bodyPr wrap="square" rtlCol="0">
            <a:spAutoFit/>
          </a:bodyPr>
          <a:lstStyle/>
          <a:p>
            <a:pPr algn="ctr"/>
            <a:br>
              <a:rPr lang="en-US" sz="2400" b="1" dirty="0"/>
            </a:br>
            <a:endParaRPr lang="en-US" sz="2400" b="1" dirty="0"/>
          </a:p>
        </p:txBody>
      </p:sp>
      <p:sp>
        <p:nvSpPr>
          <p:cNvPr id="5" name="Text Placeholder 3">
            <a:extLst>
              <a:ext uri="{FF2B5EF4-FFF2-40B4-BE49-F238E27FC236}">
                <a16:creationId xmlns:a16="http://schemas.microsoft.com/office/drawing/2014/main" id="{7DB9E787-58DD-9C45-8032-8B85A574828F}"/>
              </a:ext>
            </a:extLst>
          </p:cNvPr>
          <p:cNvSpPr>
            <a:spLocks noGrp="1"/>
          </p:cNvSpPr>
          <p:nvPr>
            <p:ph type="body" sz="quarter" idx="10"/>
          </p:nvPr>
        </p:nvSpPr>
        <p:spPr>
          <a:xfrm>
            <a:off x="349320" y="273220"/>
            <a:ext cx="9175680" cy="685800"/>
          </a:xfrm>
        </p:spPr>
        <p:txBody>
          <a:bodyPr>
            <a:normAutofit/>
          </a:bodyPr>
          <a:lstStyle/>
          <a:p>
            <a:r>
              <a:rPr lang="en-US" dirty="0"/>
              <a:t>Delaware CTR ACCEL – New Project PI Training</a:t>
            </a:r>
          </a:p>
        </p:txBody>
      </p:sp>
      <p:sp>
        <p:nvSpPr>
          <p:cNvPr id="4" name="TextBox 3">
            <a:extLst>
              <a:ext uri="{FF2B5EF4-FFF2-40B4-BE49-F238E27FC236}">
                <a16:creationId xmlns:a16="http://schemas.microsoft.com/office/drawing/2014/main" id="{EB0A3C5D-4944-41DA-A1A7-32B10BE1FB6C}"/>
              </a:ext>
            </a:extLst>
          </p:cNvPr>
          <p:cNvSpPr txBox="1"/>
          <p:nvPr/>
        </p:nvSpPr>
        <p:spPr>
          <a:xfrm>
            <a:off x="6235957" y="1635204"/>
            <a:ext cx="5365680" cy="5262979"/>
          </a:xfrm>
          <a:prstGeom prst="rect">
            <a:avLst/>
          </a:prstGeom>
          <a:noFill/>
        </p:spPr>
        <p:txBody>
          <a:bodyPr wrap="square" rtlCol="0">
            <a:spAutoFit/>
          </a:bodyPr>
          <a:lstStyle/>
          <a:p>
            <a:pPr algn="ctr"/>
            <a:r>
              <a:rPr lang="en-US" sz="2400" b="1" dirty="0"/>
              <a:t>Resources</a:t>
            </a:r>
          </a:p>
          <a:p>
            <a:pPr algn="ctr"/>
            <a:endParaRPr lang="en-US" sz="2400" b="1" dirty="0"/>
          </a:p>
          <a:p>
            <a:pPr marL="800100" lvl="1" indent="-342900">
              <a:buFont typeface="Arial" panose="020B0604020202020204" pitchFamily="34" charset="0"/>
              <a:buChar char="•"/>
            </a:pPr>
            <a:r>
              <a:rPr lang="en-US" sz="2400" dirty="0"/>
              <a:t>Strategic Partnerships (ASIPPs)</a:t>
            </a:r>
          </a:p>
          <a:p>
            <a:pPr marL="800100" lvl="1" indent="-342900">
              <a:buFont typeface="Arial" panose="020B0604020202020204" pitchFamily="34" charset="0"/>
              <a:buChar char="•"/>
            </a:pPr>
            <a:r>
              <a:rPr lang="en-US" sz="2400" dirty="0"/>
              <a:t>ACCEL Scholars Program</a:t>
            </a:r>
          </a:p>
          <a:p>
            <a:pPr marL="800100" lvl="1" indent="-342900">
              <a:buFont typeface="Arial" panose="020B0604020202020204" pitchFamily="34" charset="0"/>
              <a:buChar char="•"/>
            </a:pPr>
            <a:r>
              <a:rPr lang="en-US" sz="2400" dirty="0"/>
              <a:t>Administrative support and website maintenance  </a:t>
            </a:r>
          </a:p>
          <a:p>
            <a:pPr marL="800100" lvl="1" indent="-342900">
              <a:buFont typeface="Arial" panose="020B0604020202020204" pitchFamily="34" charset="0"/>
              <a:buChar char="•"/>
            </a:pPr>
            <a:r>
              <a:rPr lang="en-US" sz="2400" dirty="0"/>
              <a:t>Communications throughout the network </a:t>
            </a:r>
          </a:p>
          <a:p>
            <a:pPr marL="800100" lvl="1" indent="-342900">
              <a:buFont typeface="Arial" panose="020B0604020202020204" pitchFamily="34" charset="0"/>
              <a:buChar char="•"/>
            </a:pPr>
            <a:r>
              <a:rPr lang="en-US" sz="2400" dirty="0"/>
              <a:t>Implementation Scientist- help with communicating your science to communities and more </a:t>
            </a:r>
          </a:p>
          <a:p>
            <a:pPr marL="800100" lvl="1" indent="-342900">
              <a:buFont typeface="Arial" panose="020B0604020202020204" pitchFamily="34" charset="0"/>
              <a:buChar char="•"/>
            </a:pPr>
            <a:endParaRPr lang="en-US" sz="2400" b="1" dirty="0"/>
          </a:p>
          <a:p>
            <a:pPr lvl="1"/>
            <a:br>
              <a:rPr lang="en-US" sz="2400" b="1" dirty="0"/>
            </a:br>
            <a:endParaRPr lang="en-US" sz="2400" b="1" dirty="0"/>
          </a:p>
        </p:txBody>
      </p:sp>
      <p:sp>
        <p:nvSpPr>
          <p:cNvPr id="2" name="Rectangle 1">
            <a:extLst>
              <a:ext uri="{FF2B5EF4-FFF2-40B4-BE49-F238E27FC236}">
                <a16:creationId xmlns:a16="http://schemas.microsoft.com/office/drawing/2014/main" id="{B9F31204-3E86-40EA-926D-A2539B83625C}"/>
              </a:ext>
            </a:extLst>
          </p:cNvPr>
          <p:cNvSpPr/>
          <p:nvPr/>
        </p:nvSpPr>
        <p:spPr>
          <a:xfrm>
            <a:off x="762000" y="1828800"/>
            <a:ext cx="4587840" cy="4229783"/>
          </a:xfrm>
          <a:prstGeom prst="rect">
            <a:avLst/>
          </a:prstGeom>
          <a:solidFill>
            <a:srgbClr val="5CB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p>
        </p:txBody>
      </p:sp>
      <p:sp>
        <p:nvSpPr>
          <p:cNvPr id="3" name="Rectangle 2">
            <a:extLst>
              <a:ext uri="{FF2B5EF4-FFF2-40B4-BE49-F238E27FC236}">
                <a16:creationId xmlns:a16="http://schemas.microsoft.com/office/drawing/2014/main" id="{03F235A8-E470-4095-AB28-C6F337FD8D9D}"/>
              </a:ext>
            </a:extLst>
          </p:cNvPr>
          <p:cNvSpPr/>
          <p:nvPr/>
        </p:nvSpPr>
        <p:spPr>
          <a:xfrm>
            <a:off x="762001" y="3343364"/>
            <a:ext cx="4587840" cy="923330"/>
          </a:xfrm>
          <a:prstGeom prst="rect">
            <a:avLst/>
          </a:prstGeom>
          <a:noFill/>
        </p:spPr>
        <p:txBody>
          <a:bodyPr wrap="squar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ADMIN CORE</a:t>
            </a:r>
          </a:p>
        </p:txBody>
      </p:sp>
    </p:spTree>
    <p:extLst>
      <p:ext uri="{BB962C8B-B14F-4D97-AF65-F5344CB8AC3E}">
        <p14:creationId xmlns:p14="http://schemas.microsoft.com/office/powerpoint/2010/main" val="89642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3260" y="3124200"/>
            <a:ext cx="11385480" cy="3416320"/>
          </a:xfrm>
          <a:prstGeom prst="rect">
            <a:avLst/>
          </a:prstGeom>
          <a:noFill/>
        </p:spPr>
        <p:txBody>
          <a:bodyPr wrap="square" rtlCol="0">
            <a:spAutoFit/>
          </a:bodyPr>
          <a:lstStyle/>
          <a:p>
            <a:endParaRPr lang="en-US" dirty="0"/>
          </a:p>
          <a:p>
            <a:pPr algn="ctr"/>
            <a:r>
              <a:rPr lang="en-US" sz="2800" b="1" i="1" dirty="0">
                <a:solidFill>
                  <a:srgbClr val="5DBDF9"/>
                </a:solidFill>
              </a:rPr>
              <a:t>Feel free to use this electronic logo if needed for posters</a:t>
            </a:r>
          </a:p>
          <a:p>
            <a:pPr algn="ctr"/>
            <a:endParaRPr lang="en-US" sz="3600" b="1" i="1" dirty="0">
              <a:solidFill>
                <a:srgbClr val="5DBDF9"/>
              </a:solidFill>
            </a:endParaRPr>
          </a:p>
          <a:p>
            <a:pPr algn="ctr"/>
            <a:endParaRPr lang="en-US" sz="3600" b="1" i="1" dirty="0">
              <a:solidFill>
                <a:srgbClr val="5DBDF9"/>
              </a:solidFill>
            </a:endParaRPr>
          </a:p>
          <a:p>
            <a:pPr algn="ctr"/>
            <a:r>
              <a:rPr lang="en-US" sz="3600" b="1" i="1" dirty="0">
                <a:solidFill>
                  <a:srgbClr val="5DBDF9"/>
                </a:solidFill>
              </a:rPr>
              <a:t>Thank you for your help in making the </a:t>
            </a:r>
          </a:p>
          <a:p>
            <a:pPr algn="ctr"/>
            <a:r>
              <a:rPr lang="en-US" sz="3600" b="1" i="1" dirty="0">
                <a:solidFill>
                  <a:srgbClr val="5DBDF9"/>
                </a:solidFill>
              </a:rPr>
              <a:t>ACCEL Program a success !!</a:t>
            </a:r>
          </a:p>
          <a:p>
            <a:endParaRPr lang="en-US" dirty="0"/>
          </a:p>
        </p:txBody>
      </p:sp>
      <p:pic>
        <p:nvPicPr>
          <p:cNvPr id="3" name="Picture 2">
            <a:extLst>
              <a:ext uri="{FF2B5EF4-FFF2-40B4-BE49-F238E27FC236}">
                <a16:creationId xmlns:a16="http://schemas.microsoft.com/office/drawing/2014/main" id="{09429F8F-A38D-4250-A480-9800035D6B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400" y="1188720"/>
            <a:ext cx="3733800" cy="2240280"/>
          </a:xfrm>
          <a:prstGeom prst="rect">
            <a:avLst/>
          </a:prstGeom>
        </p:spPr>
      </p:pic>
    </p:spTree>
    <p:extLst>
      <p:ext uri="{BB962C8B-B14F-4D97-AF65-F5344CB8AC3E}">
        <p14:creationId xmlns:p14="http://schemas.microsoft.com/office/powerpoint/2010/main" val="946302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5402" y="1524000"/>
            <a:ext cx="11541195" cy="830997"/>
          </a:xfrm>
          <a:prstGeom prst="rect">
            <a:avLst/>
          </a:prstGeom>
          <a:noFill/>
        </p:spPr>
        <p:txBody>
          <a:bodyPr wrap="square" rtlCol="0">
            <a:spAutoFit/>
          </a:bodyPr>
          <a:lstStyle/>
          <a:p>
            <a:pPr algn="ctr"/>
            <a:br>
              <a:rPr lang="en-US" sz="2400" b="1" dirty="0"/>
            </a:br>
            <a:endParaRPr lang="en-US" sz="2400" b="1" dirty="0"/>
          </a:p>
        </p:txBody>
      </p:sp>
      <p:sp>
        <p:nvSpPr>
          <p:cNvPr id="5" name="Text Placeholder 3">
            <a:extLst>
              <a:ext uri="{FF2B5EF4-FFF2-40B4-BE49-F238E27FC236}">
                <a16:creationId xmlns:a16="http://schemas.microsoft.com/office/drawing/2014/main" id="{7DB9E787-58DD-9C45-8032-8B85A574828F}"/>
              </a:ext>
            </a:extLst>
          </p:cNvPr>
          <p:cNvSpPr>
            <a:spLocks noGrp="1"/>
          </p:cNvSpPr>
          <p:nvPr>
            <p:ph type="body" sz="quarter" idx="10"/>
          </p:nvPr>
        </p:nvSpPr>
        <p:spPr>
          <a:xfrm>
            <a:off x="349320" y="273220"/>
            <a:ext cx="9175680" cy="685800"/>
          </a:xfrm>
        </p:spPr>
        <p:txBody>
          <a:bodyPr>
            <a:normAutofit/>
          </a:bodyPr>
          <a:lstStyle/>
          <a:p>
            <a:r>
              <a:rPr lang="en-US" dirty="0"/>
              <a:t>Delaware CTR ACCEL – New Project PI Training</a:t>
            </a:r>
          </a:p>
        </p:txBody>
      </p:sp>
      <p:sp>
        <p:nvSpPr>
          <p:cNvPr id="7" name="TextBox 6">
            <a:extLst>
              <a:ext uri="{FF2B5EF4-FFF2-40B4-BE49-F238E27FC236}">
                <a16:creationId xmlns:a16="http://schemas.microsoft.com/office/drawing/2014/main" id="{0DE90ACE-04B0-4C33-A82C-3AD24F6F1CBD}"/>
              </a:ext>
            </a:extLst>
          </p:cNvPr>
          <p:cNvSpPr txBox="1"/>
          <p:nvPr/>
        </p:nvSpPr>
        <p:spPr>
          <a:xfrm>
            <a:off x="5937355" y="1371600"/>
            <a:ext cx="6249882" cy="6278642"/>
          </a:xfrm>
          <a:prstGeom prst="rect">
            <a:avLst/>
          </a:prstGeom>
          <a:noFill/>
        </p:spPr>
        <p:txBody>
          <a:bodyPr wrap="square" rtlCol="0">
            <a:spAutoFit/>
          </a:bodyPr>
          <a:lstStyle/>
          <a:p>
            <a:pPr algn="ctr"/>
            <a:r>
              <a:rPr lang="en-US" sz="2400" b="1" dirty="0"/>
              <a:t>Resources</a:t>
            </a:r>
          </a:p>
          <a:p>
            <a:r>
              <a:rPr lang="en-US" sz="2400" b="1" dirty="0"/>
              <a:t>Funding mechanisms</a:t>
            </a:r>
          </a:p>
          <a:p>
            <a:pPr marL="914400" lvl="1" indent="-457200">
              <a:buFont typeface="Arial" panose="020B0604020202020204" pitchFamily="34" charset="0"/>
              <a:buChar char="•"/>
            </a:pPr>
            <a:r>
              <a:rPr lang="en-US" sz="2400" dirty="0"/>
              <a:t>Clinical and Translational Pilot Grants </a:t>
            </a:r>
          </a:p>
          <a:p>
            <a:pPr marL="1257300" lvl="2" indent="-342900">
              <a:buFont typeface="Wingdings" panose="05000000000000000000" pitchFamily="2" charset="2"/>
              <a:buChar char="ü"/>
            </a:pPr>
            <a:r>
              <a:rPr lang="en-US" sz="2400" dirty="0"/>
              <a:t>Regular and Community Engaged (1 or 2 years)</a:t>
            </a:r>
          </a:p>
          <a:p>
            <a:pPr marL="914400" lvl="1" indent="-457200">
              <a:buFont typeface="Arial" panose="020B0604020202020204" pitchFamily="34" charset="0"/>
              <a:buChar char="•"/>
            </a:pPr>
            <a:r>
              <a:rPr lang="en-US" sz="2400" dirty="0"/>
              <a:t>Shovel Ready Pilot Grants- (</a:t>
            </a:r>
            <a:r>
              <a:rPr lang="en-US" sz="2400" dirty="0" err="1"/>
              <a:t>ShoRe</a:t>
            </a:r>
            <a:r>
              <a:rPr lang="en-US" sz="2400" dirty="0"/>
              <a:t>) 6 months</a:t>
            </a:r>
          </a:p>
          <a:p>
            <a:pPr marL="914400" lvl="1" indent="-457200">
              <a:buFont typeface="Arial" panose="020B0604020202020204" pitchFamily="34" charset="0"/>
              <a:buChar char="•"/>
            </a:pPr>
            <a:r>
              <a:rPr lang="en-US" sz="2400" dirty="0"/>
              <a:t>INC awards - interdisciplinary new collaboration team grants up to 2 years</a:t>
            </a:r>
          </a:p>
          <a:p>
            <a:pPr marL="914400" lvl="1" indent="-457200">
              <a:buFont typeface="Arial" panose="020B0604020202020204" pitchFamily="34" charset="0"/>
              <a:buChar char="•"/>
            </a:pPr>
            <a:r>
              <a:rPr lang="en-US" sz="2400" dirty="0"/>
              <a:t>Research Retreats- 1 day new collaboration event around a theme</a:t>
            </a:r>
          </a:p>
          <a:p>
            <a:pPr marL="914400" lvl="1" indent="-457200">
              <a:buFont typeface="Arial" panose="020B0604020202020204" pitchFamily="34" charset="0"/>
              <a:buChar char="•"/>
            </a:pPr>
            <a:r>
              <a:rPr lang="en-US" sz="2400" dirty="0"/>
              <a:t>Overcoming Barriers to Translational Success- </a:t>
            </a:r>
            <a:r>
              <a:rPr lang="en-US" sz="2400" dirty="0" err="1"/>
              <a:t>OrBiTS</a:t>
            </a:r>
            <a:r>
              <a:rPr lang="en-US" sz="2400" dirty="0"/>
              <a:t>- infrastructure grants up to 2 years</a:t>
            </a:r>
          </a:p>
          <a:p>
            <a:pPr lvl="1"/>
            <a:endParaRPr lang="en-US" sz="2400" dirty="0"/>
          </a:p>
          <a:p>
            <a:pPr marL="800100" lvl="1" indent="-342900">
              <a:buFont typeface="Arial" panose="020B0604020202020204" pitchFamily="34" charset="0"/>
              <a:buChar char="•"/>
            </a:pPr>
            <a:endParaRPr lang="en-US" sz="2400" dirty="0"/>
          </a:p>
          <a:p>
            <a:endParaRPr lang="en-US" dirty="0"/>
          </a:p>
        </p:txBody>
      </p:sp>
      <p:sp>
        <p:nvSpPr>
          <p:cNvPr id="3" name="Rectangle 2">
            <a:extLst>
              <a:ext uri="{FF2B5EF4-FFF2-40B4-BE49-F238E27FC236}">
                <a16:creationId xmlns:a16="http://schemas.microsoft.com/office/drawing/2014/main" id="{03F235A8-E470-4095-AB28-C6F337FD8D9D}"/>
              </a:ext>
            </a:extLst>
          </p:cNvPr>
          <p:cNvSpPr/>
          <p:nvPr/>
        </p:nvSpPr>
        <p:spPr>
          <a:xfrm>
            <a:off x="685200" y="3429000"/>
            <a:ext cx="4724400" cy="2123658"/>
          </a:xfrm>
          <a:prstGeom prst="rect">
            <a:avLst/>
          </a:prstGeom>
          <a:noFill/>
        </p:spPr>
        <p:txBody>
          <a:bodyPr wrap="squar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PPP</a:t>
            </a:r>
          </a:p>
          <a:p>
            <a:pPr lvl="1"/>
            <a:endParaRPr lang="en-US" sz="2400" dirty="0"/>
          </a:p>
          <a:p>
            <a:pPr algn="ct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8" name="Rectangle 7">
            <a:extLst>
              <a:ext uri="{FF2B5EF4-FFF2-40B4-BE49-F238E27FC236}">
                <a16:creationId xmlns:a16="http://schemas.microsoft.com/office/drawing/2014/main" id="{A2E8F6A9-72FB-49F6-B236-B21FF90C7790}"/>
              </a:ext>
            </a:extLst>
          </p:cNvPr>
          <p:cNvSpPr/>
          <p:nvPr/>
        </p:nvSpPr>
        <p:spPr>
          <a:xfrm>
            <a:off x="791881" y="1752600"/>
            <a:ext cx="4587840" cy="4229783"/>
          </a:xfrm>
          <a:prstGeom prst="rect">
            <a:avLst/>
          </a:prstGeom>
          <a:solidFill>
            <a:srgbClr val="5CB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pPr algn="ctr"/>
            <a:r>
              <a:rPr lang="en-US" b="1" dirty="0"/>
              <a:t>  You will  gain Scientific Reviewer experience by sitting on our annual scientific study section which utilizes the NIH model for review.</a:t>
            </a:r>
          </a:p>
        </p:txBody>
      </p:sp>
      <p:sp>
        <p:nvSpPr>
          <p:cNvPr id="9" name="Rectangle 8">
            <a:extLst>
              <a:ext uri="{FF2B5EF4-FFF2-40B4-BE49-F238E27FC236}">
                <a16:creationId xmlns:a16="http://schemas.microsoft.com/office/drawing/2014/main" id="{F207288F-7A0C-4165-8A2B-BB1F05897F8F}"/>
              </a:ext>
            </a:extLst>
          </p:cNvPr>
          <p:cNvSpPr/>
          <p:nvPr/>
        </p:nvSpPr>
        <p:spPr>
          <a:xfrm>
            <a:off x="762001" y="3343364"/>
            <a:ext cx="4587840" cy="923330"/>
          </a:xfrm>
          <a:prstGeom prst="rect">
            <a:avLst/>
          </a:prstGeom>
          <a:noFill/>
        </p:spPr>
        <p:txBody>
          <a:bodyPr wrap="square" lIns="91440" tIns="45720" rIns="91440" bIns="45720">
            <a:spAutoFit/>
          </a:bodyPr>
          <a:lstStyle/>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PPP</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117340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2580F00-2216-4F0A-8E58-8ACFB206D3E6}"/>
              </a:ext>
            </a:extLst>
          </p:cNvPr>
          <p:cNvSpPr/>
          <p:nvPr/>
        </p:nvSpPr>
        <p:spPr>
          <a:xfrm>
            <a:off x="762000" y="1828800"/>
            <a:ext cx="4587840" cy="4229783"/>
          </a:xfrm>
          <a:prstGeom prst="rect">
            <a:avLst/>
          </a:prstGeom>
          <a:solidFill>
            <a:srgbClr val="5CB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p>
        </p:txBody>
      </p:sp>
      <p:sp>
        <p:nvSpPr>
          <p:cNvPr id="6" name="TextBox 5"/>
          <p:cNvSpPr txBox="1"/>
          <p:nvPr/>
        </p:nvSpPr>
        <p:spPr>
          <a:xfrm>
            <a:off x="175718" y="1571920"/>
            <a:ext cx="11541195" cy="830997"/>
          </a:xfrm>
          <a:prstGeom prst="rect">
            <a:avLst/>
          </a:prstGeom>
          <a:noFill/>
        </p:spPr>
        <p:txBody>
          <a:bodyPr wrap="square" rtlCol="0">
            <a:spAutoFit/>
          </a:bodyPr>
          <a:lstStyle/>
          <a:p>
            <a:pPr algn="ctr"/>
            <a:br>
              <a:rPr lang="en-US" sz="2400" b="1" dirty="0"/>
            </a:br>
            <a:endParaRPr lang="en-US" sz="2400" b="1" dirty="0"/>
          </a:p>
        </p:txBody>
      </p:sp>
      <p:sp>
        <p:nvSpPr>
          <p:cNvPr id="5" name="Text Placeholder 3">
            <a:extLst>
              <a:ext uri="{FF2B5EF4-FFF2-40B4-BE49-F238E27FC236}">
                <a16:creationId xmlns:a16="http://schemas.microsoft.com/office/drawing/2014/main" id="{7DB9E787-58DD-9C45-8032-8B85A574828F}"/>
              </a:ext>
            </a:extLst>
          </p:cNvPr>
          <p:cNvSpPr>
            <a:spLocks noGrp="1"/>
          </p:cNvSpPr>
          <p:nvPr>
            <p:ph type="body" sz="quarter" idx="10"/>
          </p:nvPr>
        </p:nvSpPr>
        <p:spPr>
          <a:xfrm>
            <a:off x="349320" y="273220"/>
            <a:ext cx="9175680" cy="685800"/>
          </a:xfrm>
        </p:spPr>
        <p:txBody>
          <a:bodyPr>
            <a:normAutofit/>
          </a:bodyPr>
          <a:lstStyle/>
          <a:p>
            <a:r>
              <a:rPr lang="en-US" dirty="0"/>
              <a:t>Delaware CTR ACCEL – New Project PI Training</a:t>
            </a:r>
          </a:p>
        </p:txBody>
      </p:sp>
      <p:sp>
        <p:nvSpPr>
          <p:cNvPr id="7" name="TextBox 6">
            <a:extLst>
              <a:ext uri="{FF2B5EF4-FFF2-40B4-BE49-F238E27FC236}">
                <a16:creationId xmlns:a16="http://schemas.microsoft.com/office/drawing/2014/main" id="{0DE90ACE-04B0-4C33-A82C-3AD24F6F1CBD}"/>
              </a:ext>
            </a:extLst>
          </p:cNvPr>
          <p:cNvSpPr txBox="1"/>
          <p:nvPr/>
        </p:nvSpPr>
        <p:spPr>
          <a:xfrm>
            <a:off x="5851110" y="1447800"/>
            <a:ext cx="6019800" cy="5262979"/>
          </a:xfrm>
          <a:prstGeom prst="rect">
            <a:avLst/>
          </a:prstGeom>
          <a:noFill/>
        </p:spPr>
        <p:txBody>
          <a:bodyPr wrap="square" rtlCol="0">
            <a:spAutoFit/>
          </a:bodyPr>
          <a:lstStyle/>
          <a:p>
            <a:pPr algn="ctr"/>
            <a:r>
              <a:rPr lang="en-US" sz="2400" b="1" dirty="0"/>
              <a:t>Resources</a:t>
            </a:r>
          </a:p>
          <a:p>
            <a:pPr marL="285750" indent="-285750">
              <a:buFont typeface="Arial" panose="020B0604020202020204" pitchFamily="34" charset="0"/>
              <a:buChar char="•"/>
            </a:pPr>
            <a:r>
              <a:rPr lang="en-US" sz="2400" dirty="0"/>
              <a:t>JIN: peer research network which holds </a:t>
            </a:r>
            <a:r>
              <a:rPr lang="en-US" sz="2400" dirty="0">
                <a:cs typeface="Arial" panose="020B0604020202020204" pitchFamily="34" charset="0"/>
              </a:rPr>
              <a:t>JIN Touch Base Computer-Accessible Conference Calls  every Thursday at 9:00AM for &lt;20 minutes. </a:t>
            </a:r>
            <a:r>
              <a:rPr lang="en-US" dirty="0">
                <a:solidFill>
                  <a:srgbClr val="FF0000"/>
                </a:solidFill>
                <a:cs typeface="Arial" panose="020B0604020202020204" pitchFamily="34" charset="0"/>
              </a:rPr>
              <a:t>(opportunity to present your project)</a:t>
            </a:r>
            <a:endParaRPr lang="en-US" dirty="0">
              <a:solidFill>
                <a:srgbClr val="FF0000"/>
              </a:solidFill>
            </a:endParaRPr>
          </a:p>
          <a:p>
            <a:pPr marL="285750" indent="-285750">
              <a:buFont typeface="Arial" panose="020B0604020202020204" pitchFamily="34" charset="0"/>
              <a:buChar char="•"/>
            </a:pPr>
            <a:r>
              <a:rPr lang="en-US" sz="2400" dirty="0"/>
              <a:t>Mentoring and Advisory Council (MAC) sessions- </a:t>
            </a:r>
            <a:r>
              <a:rPr lang="en-US" sz="2400" dirty="0">
                <a:ea typeface="Calibri" panose="020F0502020204030204" pitchFamily="34" charset="0"/>
              </a:rPr>
              <a:t>MAC sessions comprise a team who review grant proposals</a:t>
            </a:r>
            <a:endParaRPr lang="en-US" sz="2400" dirty="0"/>
          </a:p>
          <a:p>
            <a:pPr marL="285750" indent="-285750">
              <a:buFont typeface="Arial" panose="020B0604020202020204" pitchFamily="34" charset="0"/>
              <a:buChar char="•"/>
            </a:pPr>
            <a:r>
              <a:rPr lang="en-US" sz="2400" dirty="0"/>
              <a:t>Skills Development Mini-Retreats - 3-4 hour mini-retreats are run by an expert facilitator.</a:t>
            </a:r>
          </a:p>
          <a:p>
            <a:pPr marL="285750" indent="-285750">
              <a:buFont typeface="Arial" panose="020B0604020202020204" pitchFamily="34" charset="0"/>
              <a:buChar char="•"/>
            </a:pPr>
            <a:r>
              <a:rPr lang="en-US" sz="2400" dirty="0"/>
              <a:t>Specific Aims Peer Reviews-</a:t>
            </a:r>
            <a:r>
              <a:rPr lang="en-US" sz="2000" dirty="0"/>
              <a:t> </a:t>
            </a:r>
            <a:r>
              <a:rPr lang="en-US" sz="2400" dirty="0"/>
              <a:t>one-hour sessions</a:t>
            </a:r>
          </a:p>
          <a:p>
            <a:pPr marL="285750" indent="-285750">
              <a:buFont typeface="Arial" panose="020B0604020202020204" pitchFamily="34" charset="0"/>
              <a:buChar char="•"/>
            </a:pPr>
            <a:r>
              <a:rPr lang="en-US" sz="2400" dirty="0"/>
              <a:t>Grant Writing courses, Flight School, </a:t>
            </a:r>
            <a:r>
              <a:rPr lang="en-US" sz="2400" dirty="0" err="1"/>
              <a:t>Youtube</a:t>
            </a:r>
            <a:r>
              <a:rPr lang="en-US" sz="2400" dirty="0"/>
              <a:t> Library of project presentations</a:t>
            </a:r>
            <a:endParaRPr lang="en-US" sz="2800" dirty="0"/>
          </a:p>
        </p:txBody>
      </p:sp>
      <p:sp>
        <p:nvSpPr>
          <p:cNvPr id="3" name="Rectangle 2">
            <a:extLst>
              <a:ext uri="{FF2B5EF4-FFF2-40B4-BE49-F238E27FC236}">
                <a16:creationId xmlns:a16="http://schemas.microsoft.com/office/drawing/2014/main" id="{03F235A8-E470-4095-AB28-C6F337FD8D9D}"/>
              </a:ext>
            </a:extLst>
          </p:cNvPr>
          <p:cNvSpPr/>
          <p:nvPr/>
        </p:nvSpPr>
        <p:spPr>
          <a:xfrm>
            <a:off x="762000" y="1987418"/>
            <a:ext cx="4419600" cy="4001095"/>
          </a:xfrm>
          <a:prstGeom prst="rect">
            <a:avLst/>
          </a:prstGeom>
          <a:noFill/>
        </p:spPr>
        <p:txBody>
          <a:bodyPr wrap="square" lIns="91440" tIns="45720" rIns="91440" bIns="45720">
            <a:spAutoFit/>
          </a:bodyPr>
          <a:lstStyle/>
          <a:p>
            <a:pPr algn="ct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PDC</a:t>
            </a:r>
          </a:p>
          <a:p>
            <a:pPr algn="ct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a:p>
            <a:r>
              <a:rPr lang="en-US" sz="3600" b="1" spc="50" dirty="0">
                <a:ln w="9525" cmpd="sng">
                  <a:solidFill>
                    <a:schemeClr val="accent1"/>
                  </a:solidFill>
                  <a:prstDash val="solid"/>
                </a:ln>
                <a:solidFill>
                  <a:srgbClr val="70AD47">
                    <a:tint val="1000"/>
                  </a:srgbClr>
                </a:solidFill>
                <a:effectLst>
                  <a:glow rad="38100">
                    <a:schemeClr val="accent1">
                      <a:alpha val="40000"/>
                    </a:schemeClr>
                  </a:glow>
                </a:effectLst>
              </a:rPr>
              <a:t>*Mentored Research Development Awards</a:t>
            </a:r>
          </a:p>
          <a:p>
            <a:r>
              <a:rPr lang="en-US" sz="2000" b="1" spc="50" dirty="0">
                <a:ln w="9525" cmpd="sng">
                  <a:solidFill>
                    <a:schemeClr val="accent1"/>
                  </a:solidFill>
                  <a:prstDash val="solid"/>
                </a:ln>
                <a:solidFill>
                  <a:srgbClr val="70AD47">
                    <a:tint val="1000"/>
                  </a:srgbClr>
                </a:solidFill>
                <a:effectLst>
                  <a:glow rad="38100">
                    <a:schemeClr val="accent1">
                      <a:alpha val="40000"/>
                    </a:schemeClr>
                  </a:glow>
                </a:effectLst>
              </a:rPr>
              <a:t>offer time/resources to write a grant </a:t>
            </a:r>
            <a:endParaRPr lang="en-US" sz="20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187180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F97F8A3-51C7-4F29-937E-19447B3328BF}"/>
              </a:ext>
            </a:extLst>
          </p:cNvPr>
          <p:cNvSpPr/>
          <p:nvPr/>
        </p:nvSpPr>
        <p:spPr>
          <a:xfrm>
            <a:off x="762000" y="1828800"/>
            <a:ext cx="4587840" cy="4229783"/>
          </a:xfrm>
          <a:prstGeom prst="rect">
            <a:avLst/>
          </a:prstGeom>
          <a:solidFill>
            <a:srgbClr val="5CB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p>
        </p:txBody>
      </p:sp>
      <p:sp>
        <p:nvSpPr>
          <p:cNvPr id="6" name="TextBox 5"/>
          <p:cNvSpPr txBox="1"/>
          <p:nvPr/>
        </p:nvSpPr>
        <p:spPr>
          <a:xfrm>
            <a:off x="325402" y="1524000"/>
            <a:ext cx="11541195" cy="830997"/>
          </a:xfrm>
          <a:prstGeom prst="rect">
            <a:avLst/>
          </a:prstGeom>
          <a:noFill/>
        </p:spPr>
        <p:txBody>
          <a:bodyPr wrap="square" rtlCol="0">
            <a:spAutoFit/>
          </a:bodyPr>
          <a:lstStyle/>
          <a:p>
            <a:pPr algn="ctr"/>
            <a:br>
              <a:rPr lang="en-US" sz="2400" b="1" dirty="0"/>
            </a:br>
            <a:endParaRPr lang="en-US" sz="2400" b="1" dirty="0"/>
          </a:p>
        </p:txBody>
      </p:sp>
      <p:sp>
        <p:nvSpPr>
          <p:cNvPr id="5" name="Text Placeholder 3">
            <a:extLst>
              <a:ext uri="{FF2B5EF4-FFF2-40B4-BE49-F238E27FC236}">
                <a16:creationId xmlns:a16="http://schemas.microsoft.com/office/drawing/2014/main" id="{7DB9E787-58DD-9C45-8032-8B85A574828F}"/>
              </a:ext>
            </a:extLst>
          </p:cNvPr>
          <p:cNvSpPr>
            <a:spLocks noGrp="1"/>
          </p:cNvSpPr>
          <p:nvPr>
            <p:ph type="body" sz="quarter" idx="10"/>
          </p:nvPr>
        </p:nvSpPr>
        <p:spPr>
          <a:xfrm>
            <a:off x="349320" y="273220"/>
            <a:ext cx="9175680" cy="685800"/>
          </a:xfrm>
        </p:spPr>
        <p:txBody>
          <a:bodyPr>
            <a:normAutofit/>
          </a:bodyPr>
          <a:lstStyle/>
          <a:p>
            <a:r>
              <a:rPr lang="en-US" dirty="0"/>
              <a:t>Delaware CTR ACCEL – New Project PI Training</a:t>
            </a:r>
          </a:p>
        </p:txBody>
      </p:sp>
      <p:sp>
        <p:nvSpPr>
          <p:cNvPr id="7" name="TextBox 6">
            <a:extLst>
              <a:ext uri="{FF2B5EF4-FFF2-40B4-BE49-F238E27FC236}">
                <a16:creationId xmlns:a16="http://schemas.microsoft.com/office/drawing/2014/main" id="{0DE90ACE-04B0-4C33-A82C-3AD24F6F1CBD}"/>
              </a:ext>
            </a:extLst>
          </p:cNvPr>
          <p:cNvSpPr txBox="1"/>
          <p:nvPr/>
        </p:nvSpPr>
        <p:spPr>
          <a:xfrm>
            <a:off x="5905499" y="1720840"/>
            <a:ext cx="5961098" cy="4708981"/>
          </a:xfrm>
          <a:prstGeom prst="rect">
            <a:avLst/>
          </a:prstGeom>
          <a:noFill/>
        </p:spPr>
        <p:txBody>
          <a:bodyPr wrap="square" rtlCol="0">
            <a:spAutoFit/>
          </a:bodyPr>
          <a:lstStyle/>
          <a:p>
            <a:pPr algn="ctr"/>
            <a:r>
              <a:rPr lang="en-US" sz="2400" b="1" dirty="0"/>
              <a:t>Resources/Services</a:t>
            </a:r>
          </a:p>
          <a:p>
            <a:pPr marL="742950" lvl="1" indent="-285750">
              <a:buFont typeface="Arial" panose="020B0604020202020204" pitchFamily="34" charset="0"/>
              <a:buChar char="•"/>
            </a:pPr>
            <a:r>
              <a:rPr lang="en-US" sz="2400" dirty="0">
                <a:solidFill>
                  <a:prstClr val="black"/>
                </a:solidFill>
              </a:rPr>
              <a:t>Statistical Analytical plan for grant submissions</a:t>
            </a:r>
          </a:p>
          <a:p>
            <a:pPr marL="742950" lvl="1" indent="-285750">
              <a:buFont typeface="Arial" panose="020B0604020202020204" pitchFamily="34" charset="0"/>
              <a:buChar char="•"/>
            </a:pPr>
            <a:r>
              <a:rPr lang="en-US" sz="2400" dirty="0">
                <a:solidFill>
                  <a:prstClr val="black"/>
                </a:solidFill>
              </a:rPr>
              <a:t>Data analysis to complete a paper, write an abstract or scientific presentation</a:t>
            </a:r>
          </a:p>
          <a:p>
            <a:pPr marL="742950" lvl="1" indent="-285750">
              <a:buFont typeface="Arial" panose="020B0604020202020204" pitchFamily="34" charset="0"/>
              <a:buChar char="•"/>
            </a:pPr>
            <a:r>
              <a:rPr lang="en-US" sz="2400" dirty="0">
                <a:solidFill>
                  <a:prstClr val="black"/>
                </a:solidFill>
              </a:rPr>
              <a:t>Study design/methodology</a:t>
            </a:r>
          </a:p>
          <a:p>
            <a:pPr marL="742950" lvl="1" indent="-285750">
              <a:buFont typeface="Arial" panose="020B0604020202020204" pitchFamily="34" charset="0"/>
              <a:buChar char="•"/>
            </a:pPr>
            <a:r>
              <a:rPr lang="en-US" sz="2400" dirty="0">
                <a:solidFill>
                  <a:prstClr val="black"/>
                </a:solidFill>
              </a:rPr>
              <a:t>Genomics Analysis/Bioinformatics </a:t>
            </a:r>
          </a:p>
          <a:p>
            <a:pPr marL="742950" lvl="1" indent="-285750">
              <a:buFont typeface="Arial" panose="020B0604020202020204" pitchFamily="34" charset="0"/>
              <a:buChar char="•"/>
            </a:pPr>
            <a:r>
              <a:rPr lang="en-US" sz="2400" dirty="0">
                <a:solidFill>
                  <a:prstClr val="black"/>
                </a:solidFill>
              </a:rPr>
              <a:t>Data capture/</a:t>
            </a:r>
            <a:r>
              <a:rPr lang="en-US" sz="2400" dirty="0" err="1">
                <a:solidFill>
                  <a:prstClr val="black"/>
                </a:solidFill>
              </a:rPr>
              <a:t>REDCap</a:t>
            </a:r>
            <a:endParaRPr lang="en-US" sz="2400" dirty="0">
              <a:solidFill>
                <a:prstClr val="black"/>
              </a:solidFill>
            </a:endParaRPr>
          </a:p>
          <a:p>
            <a:pPr marL="742950" lvl="1" indent="-285750">
              <a:buFont typeface="Arial" panose="020B0604020202020204" pitchFamily="34" charset="0"/>
              <a:buChar char="•"/>
            </a:pPr>
            <a:r>
              <a:rPr lang="en-US" sz="2400" dirty="0">
                <a:solidFill>
                  <a:prstClr val="black"/>
                </a:solidFill>
              </a:rPr>
              <a:t>Assistance to access the National COVID Cohort Collaborative (N3C) Data enclave and other data sets</a:t>
            </a:r>
          </a:p>
          <a:p>
            <a:pPr marL="285750" indent="-285750">
              <a:buFont typeface="Arial" panose="020B0604020202020204" pitchFamily="34" charset="0"/>
              <a:buChar char="•"/>
            </a:pPr>
            <a:endParaRPr lang="en-US" dirty="0"/>
          </a:p>
          <a:p>
            <a:endParaRPr lang="en-US" dirty="0"/>
          </a:p>
        </p:txBody>
      </p:sp>
      <p:sp>
        <p:nvSpPr>
          <p:cNvPr id="3" name="Rectangle 2">
            <a:extLst>
              <a:ext uri="{FF2B5EF4-FFF2-40B4-BE49-F238E27FC236}">
                <a16:creationId xmlns:a16="http://schemas.microsoft.com/office/drawing/2014/main" id="{03F235A8-E470-4095-AB28-C6F337FD8D9D}"/>
              </a:ext>
            </a:extLst>
          </p:cNvPr>
          <p:cNvSpPr/>
          <p:nvPr/>
        </p:nvSpPr>
        <p:spPr>
          <a:xfrm>
            <a:off x="646042" y="3429000"/>
            <a:ext cx="4724400" cy="923330"/>
          </a:xfrm>
          <a:prstGeom prst="rect">
            <a:avLst/>
          </a:prstGeom>
          <a:noFill/>
        </p:spPr>
        <p:txBody>
          <a:bodyPr wrap="square" lIns="91440" tIns="45720" rIns="91440" bIns="45720">
            <a:spAutoFit/>
          </a:bodyPr>
          <a:lstStyle/>
          <a:p>
            <a:pPr algn="ct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BERD</a:t>
            </a:r>
          </a:p>
        </p:txBody>
      </p:sp>
    </p:spTree>
    <p:extLst>
      <p:ext uri="{BB962C8B-B14F-4D97-AF65-F5344CB8AC3E}">
        <p14:creationId xmlns:p14="http://schemas.microsoft.com/office/powerpoint/2010/main" val="347095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9514F20-5107-47D7-8CE1-1C25E3CAAA33}"/>
              </a:ext>
            </a:extLst>
          </p:cNvPr>
          <p:cNvSpPr/>
          <p:nvPr/>
        </p:nvSpPr>
        <p:spPr>
          <a:xfrm>
            <a:off x="714322" y="1982578"/>
            <a:ext cx="4587840" cy="4229783"/>
          </a:xfrm>
          <a:prstGeom prst="rect">
            <a:avLst/>
          </a:prstGeom>
          <a:solidFill>
            <a:srgbClr val="5CB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p>
        </p:txBody>
      </p:sp>
      <p:sp>
        <p:nvSpPr>
          <p:cNvPr id="6" name="TextBox 5"/>
          <p:cNvSpPr txBox="1"/>
          <p:nvPr/>
        </p:nvSpPr>
        <p:spPr>
          <a:xfrm>
            <a:off x="5562601" y="1143000"/>
            <a:ext cx="6553200" cy="6617196"/>
          </a:xfrm>
          <a:prstGeom prst="rect">
            <a:avLst/>
          </a:prstGeom>
          <a:noFill/>
        </p:spPr>
        <p:txBody>
          <a:bodyPr wrap="square" rtlCol="0">
            <a:spAutoFit/>
          </a:bodyPr>
          <a:lstStyle/>
          <a:p>
            <a:pPr algn="ctr"/>
            <a:br>
              <a:rPr lang="en-US" sz="2400" b="1" dirty="0"/>
            </a:br>
            <a:r>
              <a:rPr lang="en-US" sz="2400" b="1" dirty="0"/>
              <a:t>Resources</a:t>
            </a:r>
          </a:p>
          <a:p>
            <a:pPr marL="342900" indent="-342900">
              <a:buFont typeface="Arial" panose="020B0604020202020204" pitchFamily="34" charset="0"/>
              <a:buChar char="•"/>
            </a:pPr>
            <a:r>
              <a:rPr lang="en-US" sz="2000" dirty="0"/>
              <a:t>Provide free consultation to investigators:</a:t>
            </a:r>
          </a:p>
          <a:p>
            <a:pPr lvl="1"/>
            <a:r>
              <a:rPr lang="en-US" sz="2000" dirty="0"/>
              <a:t>-Identifying communities impacted by the research, and how to include them</a:t>
            </a:r>
          </a:p>
          <a:p>
            <a:pPr lvl="1"/>
            <a:r>
              <a:rPr lang="en-US" sz="2000" dirty="0"/>
              <a:t>-Developing outcomes that matter to end users</a:t>
            </a:r>
          </a:p>
          <a:p>
            <a:pPr lvl="1"/>
            <a:r>
              <a:rPr lang="en-US" sz="2000" dirty="0"/>
              <a:t>-Community advisory councils</a:t>
            </a:r>
          </a:p>
          <a:p>
            <a:pPr lvl="1"/>
            <a:r>
              <a:rPr lang="en-US" sz="2000" dirty="0"/>
              <a:t>-Conceptualizing social determinants of health</a:t>
            </a:r>
          </a:p>
          <a:p>
            <a:pPr lvl="1"/>
            <a:r>
              <a:rPr lang="en-US" sz="2000" dirty="0"/>
              <a:t>-Lay abstracts (plain language summaries)</a:t>
            </a:r>
          </a:p>
          <a:p>
            <a:pPr lvl="1"/>
            <a:r>
              <a:rPr lang="en-US" sz="2000" dirty="0"/>
              <a:t>-Dissemination strategies</a:t>
            </a:r>
          </a:p>
          <a:p>
            <a:pPr marL="342900" indent="-342900">
              <a:buFont typeface="Arial" panose="020B0604020202020204" pitchFamily="34" charset="0"/>
              <a:buChar char="•"/>
            </a:pPr>
            <a:r>
              <a:rPr lang="en-US" sz="2000" dirty="0"/>
              <a:t>On-line Community Engaged Research curriculum (ACE)</a:t>
            </a:r>
          </a:p>
          <a:p>
            <a:pPr marL="342900" indent="-342900">
              <a:buFont typeface="Arial" panose="020B0604020202020204" pitchFamily="34" charset="0"/>
              <a:buChar char="•"/>
            </a:pPr>
            <a:r>
              <a:rPr lang="en-US" sz="2000" dirty="0"/>
              <a:t>Annual Community Research Exchange conference</a:t>
            </a:r>
          </a:p>
          <a:p>
            <a:pPr marL="342900" indent="-342900">
              <a:buFont typeface="Arial" panose="020B0604020202020204" pitchFamily="34" charset="0"/>
              <a:buChar char="•"/>
            </a:pPr>
            <a:r>
              <a:rPr lang="en-US" sz="2000" b="1" dirty="0"/>
              <a:t>Practice Based Research Network </a:t>
            </a:r>
            <a:r>
              <a:rPr lang="en-US" sz="2000" dirty="0"/>
              <a:t>grants working with Primary Care physicians and health centers in Delaware to answer pressing health questions affecting all Delawareans.</a:t>
            </a:r>
          </a:p>
          <a:p>
            <a:endParaRPr lang="en-US" sz="2400" b="1" dirty="0"/>
          </a:p>
          <a:p>
            <a:pPr algn="ctr"/>
            <a:endParaRPr lang="en-US" sz="2400" b="1" dirty="0"/>
          </a:p>
          <a:p>
            <a:pPr algn="ctr"/>
            <a:endParaRPr lang="en-US" sz="2400" b="1" dirty="0"/>
          </a:p>
          <a:p>
            <a:pPr algn="ctr"/>
            <a:endParaRPr lang="en-US" sz="2400" b="1" dirty="0"/>
          </a:p>
        </p:txBody>
      </p:sp>
      <p:sp>
        <p:nvSpPr>
          <p:cNvPr id="5" name="Text Placeholder 3">
            <a:extLst>
              <a:ext uri="{FF2B5EF4-FFF2-40B4-BE49-F238E27FC236}">
                <a16:creationId xmlns:a16="http://schemas.microsoft.com/office/drawing/2014/main" id="{7DB9E787-58DD-9C45-8032-8B85A574828F}"/>
              </a:ext>
            </a:extLst>
          </p:cNvPr>
          <p:cNvSpPr>
            <a:spLocks noGrp="1"/>
          </p:cNvSpPr>
          <p:nvPr>
            <p:ph type="body" sz="quarter" idx="10"/>
          </p:nvPr>
        </p:nvSpPr>
        <p:spPr>
          <a:xfrm>
            <a:off x="349320" y="273220"/>
            <a:ext cx="9175680" cy="685800"/>
          </a:xfrm>
        </p:spPr>
        <p:txBody>
          <a:bodyPr>
            <a:normAutofit/>
          </a:bodyPr>
          <a:lstStyle/>
          <a:p>
            <a:r>
              <a:rPr lang="en-US" dirty="0"/>
              <a:t>Delaware CTR ACCEL – New Project PI Training</a:t>
            </a:r>
          </a:p>
        </p:txBody>
      </p:sp>
      <p:sp>
        <p:nvSpPr>
          <p:cNvPr id="7" name="TextBox 6">
            <a:extLst>
              <a:ext uri="{FF2B5EF4-FFF2-40B4-BE49-F238E27FC236}">
                <a16:creationId xmlns:a16="http://schemas.microsoft.com/office/drawing/2014/main" id="{0DE90ACE-04B0-4C33-A82C-3AD24F6F1CBD}"/>
              </a:ext>
            </a:extLst>
          </p:cNvPr>
          <p:cNvSpPr txBox="1"/>
          <p:nvPr/>
        </p:nvSpPr>
        <p:spPr>
          <a:xfrm>
            <a:off x="836542" y="4653245"/>
            <a:ext cx="4345058" cy="1323439"/>
          </a:xfrm>
          <a:prstGeom prst="rect">
            <a:avLst/>
          </a:prstGeom>
          <a:noFill/>
        </p:spPr>
        <p:txBody>
          <a:bodyPr wrap="square" rtlCol="0">
            <a:spAutoFit/>
          </a:bodyPr>
          <a:lstStyle/>
          <a:p>
            <a:r>
              <a:rPr lang="en-US" sz="2000" dirty="0">
                <a:solidFill>
                  <a:schemeClr val="bg1"/>
                </a:solidFill>
              </a:rPr>
              <a:t>We encourage all investigators to reach out to CEO for assistance with engaging the community in their research (i.e. recruitment). </a:t>
            </a:r>
          </a:p>
        </p:txBody>
      </p:sp>
      <p:sp>
        <p:nvSpPr>
          <p:cNvPr id="3" name="Rectangle 2">
            <a:extLst>
              <a:ext uri="{FF2B5EF4-FFF2-40B4-BE49-F238E27FC236}">
                <a16:creationId xmlns:a16="http://schemas.microsoft.com/office/drawing/2014/main" id="{03F235A8-E470-4095-AB28-C6F337FD8D9D}"/>
              </a:ext>
            </a:extLst>
          </p:cNvPr>
          <p:cNvSpPr/>
          <p:nvPr/>
        </p:nvSpPr>
        <p:spPr>
          <a:xfrm>
            <a:off x="577762" y="3276600"/>
            <a:ext cx="4724400" cy="923330"/>
          </a:xfrm>
          <a:prstGeom prst="rect">
            <a:avLst/>
          </a:prstGeom>
          <a:noFill/>
        </p:spPr>
        <p:txBody>
          <a:bodyPr wrap="square" lIns="91440" tIns="45720" rIns="91440" bIns="45720">
            <a:spAutoFit/>
          </a:bodyPr>
          <a:lstStyle/>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CEO</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252023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ACCEL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89AAE7C49AAE4FA41976EEA7472674" ma:contentTypeVersion="19" ma:contentTypeDescription="Create a new document." ma:contentTypeScope="" ma:versionID="db9d4a2b3176c409326f94e371307fc3">
  <xsd:schema xmlns:xsd="http://www.w3.org/2001/XMLSchema" xmlns:xs="http://www.w3.org/2001/XMLSchema" xmlns:p="http://schemas.microsoft.com/office/2006/metadata/properties" xmlns:ns2="1dfcd815-d0c2-4ad0-8d1e-cfa7f036c264" xmlns:ns3="9e4b8632-720d-43f7-8f8c-1369e40de2b1" targetNamespace="http://schemas.microsoft.com/office/2006/metadata/properties" ma:root="true" ma:fieldsID="e04168b87f246d6648121c49dd5fa571" ns2:_="" ns3:_="">
    <xsd:import namespace="1dfcd815-d0c2-4ad0-8d1e-cfa7f036c264"/>
    <xsd:import namespace="9e4b8632-720d-43f7-8f8c-1369e40de2b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fcd815-d0c2-4ad0-8d1e-cfa7f036c2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2112047-8702-4ac9-aeff-28ab65cc26e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e4b8632-720d-43f7-8f8c-1369e40de2b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b9d9e30-fd0f-4186-b0c0-ce3b96e60146}" ma:internalName="TaxCatchAll" ma:showField="CatchAllData" ma:web="9e4b8632-720d-43f7-8f8c-1369e40de2b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dfcd815-d0c2-4ad0-8d1e-cfa7f036c264">
      <Terms xmlns="http://schemas.microsoft.com/office/infopath/2007/PartnerControls"/>
    </lcf76f155ced4ddcb4097134ff3c332f>
    <TaxCatchAll xmlns="9e4b8632-720d-43f7-8f8c-1369e40de2b1" xsi:nil="true"/>
  </documentManagement>
</p:properties>
</file>

<file path=customXml/itemProps1.xml><?xml version="1.0" encoding="utf-8"?>
<ds:datastoreItem xmlns:ds="http://schemas.openxmlformats.org/officeDocument/2006/customXml" ds:itemID="{EF760658-5952-4375-B15A-E64A719B4095}"/>
</file>

<file path=customXml/itemProps2.xml><?xml version="1.0" encoding="utf-8"?>
<ds:datastoreItem xmlns:ds="http://schemas.openxmlformats.org/officeDocument/2006/customXml" ds:itemID="{A4D6442B-DF97-4370-8255-ED9404EC65E4}">
  <ds:schemaRefs>
    <ds:schemaRef ds:uri="http://schemas.microsoft.com/sharepoint/v3/contenttype/forms"/>
  </ds:schemaRefs>
</ds:datastoreItem>
</file>

<file path=customXml/itemProps3.xml><?xml version="1.0" encoding="utf-8"?>
<ds:datastoreItem xmlns:ds="http://schemas.openxmlformats.org/officeDocument/2006/customXml" ds:itemID="{87F9FB48-5C48-4C31-892F-1A92A640F21F}">
  <ds:schemaRefs>
    <ds:schemaRef ds:uri="http://www.w3.org/XML/1998/namespace"/>
    <ds:schemaRef ds:uri="http://schemas.microsoft.com/office/2006/documentManagement/types"/>
    <ds:schemaRef ds:uri="http://purl.org/dc/dcmitype/"/>
    <ds:schemaRef ds:uri="http://schemas.microsoft.com/office/2006/metadata/properties"/>
    <ds:schemaRef ds:uri="http://purl.org/dc/terms/"/>
    <ds:schemaRef ds:uri="http://schemas.microsoft.com/office/infopath/2007/PartnerControls"/>
    <ds:schemaRef ds:uri="http://purl.org/dc/elements/1.1/"/>
    <ds:schemaRef ds:uri="http://schemas.openxmlformats.org/package/2006/metadata/core-properties"/>
    <ds:schemaRef ds:uri="b66db144-d4cb-4809-80c3-439b14f5b07d"/>
    <ds:schemaRef ds:uri="c51f67af-0f6b-4a4e-ab6e-405551cf896f"/>
  </ds:schemaRefs>
</ds:datastoreItem>
</file>

<file path=docMetadata/LabelInfo.xml><?xml version="1.0" encoding="utf-8"?>
<clbl:labelList xmlns:clbl="http://schemas.microsoft.com/office/2020/mipLabelMetadata">
  <clbl:label id="{a698667d-8817-4ad9-a7f2-bb287f867e5f}" enabled="0" method="" siteId="{a698667d-8817-4ad9-a7f2-bb287f867e5f}" removed="1"/>
</clbl:labelList>
</file>

<file path=docProps/app.xml><?xml version="1.0" encoding="utf-8"?>
<Properties xmlns="http://schemas.openxmlformats.org/officeDocument/2006/extended-properties" xmlns:vt="http://schemas.openxmlformats.org/officeDocument/2006/docPropsVTypes">
  <Template/>
  <TotalTime>6029</TotalTime>
  <Words>5287</Words>
  <Application>Microsoft Office PowerPoint</Application>
  <PresentationFormat>Widescreen</PresentationFormat>
  <Paragraphs>501</Paragraphs>
  <Slides>50</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Courier New</vt:lpstr>
      <vt:lpstr>Wingdings</vt:lpstr>
      <vt:lpstr>ACCEL PowerPoint Template</vt:lpstr>
      <vt:lpstr>PowerPoint Presentation</vt:lpstr>
      <vt:lpstr> Purpose of the DE-CTR ACCEL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Reporting Adverse Events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CONSORTIUM/CONTRACTUAL ARRANGEMENTS OR MULTI-PROJECT AWARDS  When providing Other Support under a consortium/contractual arrangement or that is part of a multi-project award:   Indicate the project number, Name of PD/PI, and source of Support for the overall project.  Provide all other information (e.g. total award amount) for the subproject only.  NIH/NIGMS U54GM104941 (Hicks), Subproject Role: PI Title of subproject Total award amount of subproject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Please work with the aCCEL Implementation Scientist Katrina Morrison Katrinam@udel.edu</vt:lpstr>
      <vt:lpstr>We want to share your accomplishments, publications, awards, and funding announcements!</vt:lpstr>
      <vt:lpstr>PowerPoint Presentation</vt:lpstr>
      <vt:lpstr>PowerPoint Presentation</vt:lpstr>
    </vt:vector>
  </TitlesOfParts>
  <Company>Nemours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spurfiel</dc:creator>
  <cp:lastModifiedBy>Hough, Karen</cp:lastModifiedBy>
  <cp:revision>270</cp:revision>
  <dcterms:created xsi:type="dcterms:W3CDTF">2016-08-04T15:23:35Z</dcterms:created>
  <dcterms:modified xsi:type="dcterms:W3CDTF">2025-11-10T14:30:30Z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0x010100DD89AAE7C49AAE4FA41976EEA7472674</vt:lpwstr>
  </property>
  <property fmtid="{D5CDD505-2E9C-101B-9397-08002B2CF9AE}" pid="3" name="MediaServiceImageTags">
    <vt:lpwstr/>
  </property>
</Properties>
</file>