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notesSlides/notesSlide23.xml" ContentType="application/vnd.openxmlformats-officedocument.presentationml.notesSlide+xml"/>
  <Override PartName="/ppt/ink/ink2.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handoutMasterIdLst>
    <p:handoutMasterId r:id="rId53"/>
  </p:handoutMasterIdLst>
  <p:sldIdLst>
    <p:sldId id="262" r:id="rId5"/>
    <p:sldId id="277" r:id="rId6"/>
    <p:sldId id="296" r:id="rId7"/>
    <p:sldId id="310" r:id="rId8"/>
    <p:sldId id="263" r:id="rId9"/>
    <p:sldId id="312" r:id="rId10"/>
    <p:sldId id="313" r:id="rId11"/>
    <p:sldId id="314" r:id="rId12"/>
    <p:sldId id="315" r:id="rId13"/>
    <p:sldId id="316" r:id="rId14"/>
    <p:sldId id="264" r:id="rId15"/>
    <p:sldId id="301" r:id="rId16"/>
    <p:sldId id="279" r:id="rId17"/>
    <p:sldId id="302" r:id="rId18"/>
    <p:sldId id="305" r:id="rId19"/>
    <p:sldId id="306" r:id="rId20"/>
    <p:sldId id="278" r:id="rId21"/>
    <p:sldId id="268" r:id="rId22"/>
    <p:sldId id="307" r:id="rId23"/>
    <p:sldId id="308" r:id="rId24"/>
    <p:sldId id="271" r:id="rId25"/>
    <p:sldId id="267" r:id="rId26"/>
    <p:sldId id="299" r:id="rId27"/>
    <p:sldId id="269" r:id="rId28"/>
    <p:sldId id="294" r:id="rId29"/>
    <p:sldId id="270" r:id="rId30"/>
    <p:sldId id="295" r:id="rId31"/>
    <p:sldId id="317" r:id="rId32"/>
    <p:sldId id="290" r:id="rId33"/>
    <p:sldId id="292" r:id="rId34"/>
    <p:sldId id="291" r:id="rId35"/>
    <p:sldId id="309" r:id="rId36"/>
    <p:sldId id="273" r:id="rId37"/>
    <p:sldId id="275" r:id="rId38"/>
    <p:sldId id="276" r:id="rId39"/>
    <p:sldId id="297" r:id="rId40"/>
    <p:sldId id="265" r:id="rId41"/>
    <p:sldId id="280" r:id="rId42"/>
    <p:sldId id="281" r:id="rId43"/>
    <p:sldId id="282" r:id="rId44"/>
    <p:sldId id="283" r:id="rId45"/>
    <p:sldId id="286" r:id="rId46"/>
    <p:sldId id="287" r:id="rId47"/>
    <p:sldId id="288" r:id="rId48"/>
    <p:sldId id="258" r:id="rId49"/>
    <p:sldId id="259" r:id="rId50"/>
    <p:sldId id="28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87C247E-DC12-445F-AA35-2C56B79FE0C8}">
          <p14:sldIdLst>
            <p14:sldId id="262"/>
            <p14:sldId id="277"/>
            <p14:sldId id="296"/>
            <p14:sldId id="310"/>
            <p14:sldId id="263"/>
            <p14:sldId id="312"/>
            <p14:sldId id="313"/>
            <p14:sldId id="314"/>
            <p14:sldId id="315"/>
            <p14:sldId id="316"/>
            <p14:sldId id="264"/>
            <p14:sldId id="301"/>
            <p14:sldId id="279"/>
            <p14:sldId id="302"/>
            <p14:sldId id="305"/>
            <p14:sldId id="306"/>
            <p14:sldId id="278"/>
            <p14:sldId id="268"/>
            <p14:sldId id="307"/>
            <p14:sldId id="308"/>
            <p14:sldId id="271"/>
            <p14:sldId id="267"/>
            <p14:sldId id="299"/>
            <p14:sldId id="269"/>
            <p14:sldId id="294"/>
            <p14:sldId id="270"/>
            <p14:sldId id="295"/>
            <p14:sldId id="317"/>
            <p14:sldId id="290"/>
            <p14:sldId id="292"/>
            <p14:sldId id="291"/>
            <p14:sldId id="309"/>
            <p14:sldId id="273"/>
            <p14:sldId id="275"/>
            <p14:sldId id="276"/>
            <p14:sldId id="297"/>
            <p14:sldId id="265"/>
            <p14:sldId id="280"/>
            <p14:sldId id="281"/>
            <p14:sldId id="282"/>
            <p14:sldId id="283"/>
            <p14:sldId id="286"/>
            <p14:sldId id="287"/>
            <p14:sldId id="288"/>
            <p14:sldId id="258"/>
            <p14:sldId id="259"/>
            <p14:sldId id="289"/>
          </p14:sldIdLst>
        </p14:section>
        <p14:section name="Untitled Section" id="{A321E09C-1859-4EFB-B94E-5C87809E14B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9AD"/>
    <a:srgbClr val="008FD1"/>
    <a:srgbClr val="2BBCAD"/>
    <a:srgbClr val="5DBD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97F7D3-05F8-0CF3-3BC1-4B1D78AE5772}" v="64" dt="2024-04-03T20:05:41.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59" autoAdjust="0"/>
    <p:restoredTop sz="80832" autoAdjust="0"/>
  </p:normalViewPr>
  <p:slideViewPr>
    <p:cSldViewPr>
      <p:cViewPr varScale="1">
        <p:scale>
          <a:sx n="63" d="100"/>
          <a:sy n="63" d="100"/>
        </p:scale>
        <p:origin x="912" y="6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ugh, Karen" userId="3a8c76a6-b27e-46f2-8307-57c7770f2904" providerId="ADAL" clId="{7403A5F6-835B-4FBA-80AF-D6AC20A07862}"/>
  </pc:docChgLst>
  <pc:docChgLst>
    <pc:chgData name="Hough, Karen" userId="S::khough@udel.edu::3a8c76a6-b27e-46f2-8307-57c7770f2904" providerId="AD" clId="Web-{EC97F7D3-05F8-0CF3-3BC1-4B1D78AE5772}"/>
    <pc:docChg chg="modSld">
      <pc:chgData name="Hough, Karen" userId="S::khough@udel.edu::3a8c76a6-b27e-46f2-8307-57c7770f2904" providerId="AD" clId="Web-{EC97F7D3-05F8-0CF3-3BC1-4B1D78AE5772}" dt="2024-04-03T20:05:41.257" v="30" actId="20577"/>
      <pc:docMkLst>
        <pc:docMk/>
      </pc:docMkLst>
      <pc:sldChg chg="modSp">
        <pc:chgData name="Hough, Karen" userId="S::khough@udel.edu::3a8c76a6-b27e-46f2-8307-57c7770f2904" providerId="AD" clId="Web-{EC97F7D3-05F8-0CF3-3BC1-4B1D78AE5772}" dt="2024-04-03T20:05:41.257" v="30" actId="20577"/>
        <pc:sldMkLst>
          <pc:docMk/>
          <pc:sldMk cId="3594146195" sldId="258"/>
        </pc:sldMkLst>
        <pc:spChg chg="mod">
          <ac:chgData name="Hough, Karen" userId="S::khough@udel.edu::3a8c76a6-b27e-46f2-8307-57c7770f2904" providerId="AD" clId="Web-{EC97F7D3-05F8-0CF3-3BC1-4B1D78AE5772}" dt="2024-04-03T20:05:41.257" v="30" actId="20577"/>
          <ac:spMkLst>
            <pc:docMk/>
            <pc:sldMk cId="3594146195" sldId="258"/>
            <ac:spMk id="5" creationId="{8F50A52C-0C1A-40EA-83AD-DE84EFF88349}"/>
          </ac:spMkLst>
        </pc:spChg>
      </pc:sldChg>
    </pc:docChg>
  </pc:docChgLst>
  <pc:docChgLst>
    <pc:chgData name="Hough, Karen" userId="3a8c76a6-b27e-46f2-8307-57c7770f2904" providerId="ADAL" clId="{269FC184-CBBB-4F19-8B00-927553F6D449}"/>
    <pc:docChg chg="custSel modSld">
      <pc:chgData name="Hough, Karen" userId="3a8c76a6-b27e-46f2-8307-57c7770f2904" providerId="ADAL" clId="{269FC184-CBBB-4F19-8B00-927553F6D449}" dt="2024-01-12T15:13:03.509" v="324" actId="20577"/>
      <pc:docMkLst>
        <pc:docMk/>
      </pc:docMkLst>
      <pc:sldChg chg="modSp">
        <pc:chgData name="Hough, Karen" userId="3a8c76a6-b27e-46f2-8307-57c7770f2904" providerId="ADAL" clId="{269FC184-CBBB-4F19-8B00-927553F6D449}" dt="2024-01-12T15:09:00.938" v="5" actId="20577"/>
        <pc:sldMkLst>
          <pc:docMk/>
          <pc:sldMk cId="4101075952" sldId="264"/>
        </pc:sldMkLst>
        <pc:spChg chg="mod">
          <ac:chgData name="Hough, Karen" userId="3a8c76a6-b27e-46f2-8307-57c7770f2904" providerId="ADAL" clId="{269FC184-CBBB-4F19-8B00-927553F6D449}" dt="2024-01-12T15:09:00.938" v="5" actId="20577"/>
          <ac:spMkLst>
            <pc:docMk/>
            <pc:sldMk cId="4101075952" sldId="264"/>
            <ac:spMk id="6" creationId="{00000000-0000-0000-0000-000000000000}"/>
          </ac:spMkLst>
        </pc:spChg>
      </pc:sldChg>
      <pc:sldChg chg="modSp">
        <pc:chgData name="Hough, Karen" userId="3a8c76a6-b27e-46f2-8307-57c7770f2904" providerId="ADAL" clId="{269FC184-CBBB-4F19-8B00-927553F6D449}" dt="2024-01-12T15:13:03.509" v="324" actId="20577"/>
        <pc:sldMkLst>
          <pc:docMk/>
          <pc:sldMk cId="1176597460" sldId="306"/>
        </pc:sldMkLst>
        <pc:spChg chg="mod">
          <ac:chgData name="Hough, Karen" userId="3a8c76a6-b27e-46f2-8307-57c7770f2904" providerId="ADAL" clId="{269FC184-CBBB-4F19-8B00-927553F6D449}" dt="2024-01-12T15:13:03.509" v="324" actId="20577"/>
          <ac:spMkLst>
            <pc:docMk/>
            <pc:sldMk cId="1176597460" sldId="306"/>
            <ac:spMk id="5" creationId="{EC9778C8-A84F-428B-8EB8-5FC8DFDAEBBD}"/>
          </ac:spMkLst>
        </pc:spChg>
      </pc:sldChg>
      <pc:sldChg chg="modSp">
        <pc:chgData name="Hough, Karen" userId="3a8c76a6-b27e-46f2-8307-57c7770f2904" providerId="ADAL" clId="{269FC184-CBBB-4F19-8B00-927553F6D449}" dt="2024-01-12T15:08:13.309" v="0" actId="207"/>
        <pc:sldMkLst>
          <pc:docMk/>
          <pc:sldMk cId="2520232703" sldId="315"/>
        </pc:sldMkLst>
        <pc:spChg chg="mod">
          <ac:chgData name="Hough, Karen" userId="3a8c76a6-b27e-46f2-8307-57c7770f2904" providerId="ADAL" clId="{269FC184-CBBB-4F19-8B00-927553F6D449}" dt="2024-01-12T15:08:13.309" v="0" actId="207"/>
          <ac:spMkLst>
            <pc:docMk/>
            <pc:sldMk cId="2520232703" sldId="315"/>
            <ac:spMk id="7" creationId="{0DE90ACE-04B0-4C33-A82C-3AD24F6F1CBD}"/>
          </ac:spMkLst>
        </pc:spChg>
      </pc:sldChg>
      <pc:sldChg chg="modSp">
        <pc:chgData name="Hough, Karen" userId="3a8c76a6-b27e-46f2-8307-57c7770f2904" providerId="ADAL" clId="{269FC184-CBBB-4F19-8B00-927553F6D449}" dt="2024-01-12T15:08:29.592" v="2" actId="1076"/>
        <pc:sldMkLst>
          <pc:docMk/>
          <pc:sldMk cId="34897060" sldId="316"/>
        </pc:sldMkLst>
        <pc:spChg chg="mod">
          <ac:chgData name="Hough, Karen" userId="3a8c76a6-b27e-46f2-8307-57c7770f2904" providerId="ADAL" clId="{269FC184-CBBB-4F19-8B00-927553F6D449}" dt="2024-01-12T15:08:29.592" v="2" actId="1076"/>
          <ac:spMkLst>
            <pc:docMk/>
            <pc:sldMk cId="34897060" sldId="316"/>
            <ac:spMk id="3" creationId="{03F235A8-E470-4095-AB28-C6F337FD8D9D}"/>
          </ac:spMkLst>
        </pc:spChg>
      </pc:sldChg>
    </pc:docChg>
  </pc:docChgLst>
  <pc:docChgLst>
    <pc:chgData name="Hough, Karen" userId="3a8c76a6-b27e-46f2-8307-57c7770f2904" providerId="ADAL" clId="{DF809520-8BCB-483B-AB2D-35569361C55A}"/>
    <pc:docChg chg="modSld">
      <pc:chgData name="Hough, Karen" userId="3a8c76a6-b27e-46f2-8307-57c7770f2904" providerId="ADAL" clId="{DF809520-8BCB-483B-AB2D-35569361C55A}" dt="2024-04-03T20:07:53.472" v="6" actId="20577"/>
      <pc:docMkLst>
        <pc:docMk/>
      </pc:docMkLst>
      <pc:sldChg chg="modSp">
        <pc:chgData name="Hough, Karen" userId="3a8c76a6-b27e-46f2-8307-57c7770f2904" providerId="ADAL" clId="{DF809520-8BCB-483B-AB2D-35569361C55A}" dt="2024-04-03T20:07:53.472" v="6" actId="20577"/>
        <pc:sldMkLst>
          <pc:docMk/>
          <pc:sldMk cId="3983607324" sldId="294"/>
        </pc:sldMkLst>
        <pc:spChg chg="mod">
          <ac:chgData name="Hough, Karen" userId="3a8c76a6-b27e-46f2-8307-57c7770f2904" providerId="ADAL" clId="{DF809520-8BCB-483B-AB2D-35569361C55A}" dt="2024-04-03T20:07:53.472" v="6" actId="20577"/>
          <ac:spMkLst>
            <pc:docMk/>
            <pc:sldMk cId="3983607324" sldId="294"/>
            <ac:spMk id="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CB758C-CEAD-46EC-B911-E83B9AF61D5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E7FABEC8-9EAE-4148-87A5-1ACE85971F00}">
      <dgm:prSet phldrT="[Text]" custT="1"/>
      <dgm:spPr/>
      <dgm:t>
        <a:bodyPr/>
        <a:lstStyle/>
        <a:p>
          <a:r>
            <a:rPr lang="en-US" sz="1400" b="1" dirty="0">
              <a:solidFill>
                <a:srgbClr val="FFFF00"/>
              </a:solidFill>
            </a:rPr>
            <a:t>MULTIPLE YEAR PROJECT?</a:t>
          </a:r>
        </a:p>
      </dgm:t>
    </dgm:pt>
    <dgm:pt modelId="{A656B9BC-26E5-49D0-BE40-2C8DD8F7B6E1}" type="parTrans" cxnId="{0A94630D-B9C7-4FB3-B5C9-087BB7914C8D}">
      <dgm:prSet/>
      <dgm:spPr/>
      <dgm:t>
        <a:bodyPr/>
        <a:lstStyle/>
        <a:p>
          <a:endParaRPr lang="en-US"/>
        </a:p>
      </dgm:t>
    </dgm:pt>
    <dgm:pt modelId="{25778D50-C438-4F20-91F7-C50841964AA4}" type="sibTrans" cxnId="{0A94630D-B9C7-4FB3-B5C9-087BB7914C8D}">
      <dgm:prSet/>
      <dgm:spPr/>
      <dgm:t>
        <a:bodyPr/>
        <a:lstStyle/>
        <a:p>
          <a:endParaRPr lang="en-US"/>
        </a:p>
      </dgm:t>
    </dgm:pt>
    <dgm:pt modelId="{D4E2C6B9-FDFF-4E63-9A92-928F7A808871}">
      <dgm:prSet phldrT="[Text]"/>
      <dgm:spPr/>
      <dgm:t>
        <a:bodyPr/>
        <a:lstStyle/>
        <a:p>
          <a:endParaRPr lang="en-US" dirty="0"/>
        </a:p>
      </dgm:t>
    </dgm:pt>
    <dgm:pt modelId="{8BD664DE-7358-45A6-93DF-2A9E5FF1B5E0}" type="parTrans" cxnId="{1C0CD135-A64A-48E9-9C5F-69CBA0277454}">
      <dgm:prSet/>
      <dgm:spPr/>
      <dgm:t>
        <a:bodyPr/>
        <a:lstStyle/>
        <a:p>
          <a:endParaRPr lang="en-US"/>
        </a:p>
      </dgm:t>
    </dgm:pt>
    <dgm:pt modelId="{320910C1-89DB-4E22-9C6F-621C01DBE50F}" type="sibTrans" cxnId="{1C0CD135-A64A-48E9-9C5F-69CBA0277454}">
      <dgm:prSet/>
      <dgm:spPr/>
      <dgm:t>
        <a:bodyPr/>
        <a:lstStyle/>
        <a:p>
          <a:endParaRPr lang="en-US"/>
        </a:p>
      </dgm:t>
    </dgm:pt>
    <dgm:pt modelId="{FADDD454-A473-4A6E-A1D9-45175D64195C}">
      <dgm:prSet phldrT="[Text]" custT="1"/>
      <dgm:spPr/>
      <dgm:t>
        <a:bodyPr/>
        <a:lstStyle/>
        <a:p>
          <a:r>
            <a:rPr lang="en-US" sz="1400" b="1" dirty="0">
              <a:solidFill>
                <a:srgbClr val="FFFF00"/>
              </a:solidFill>
            </a:rPr>
            <a:t>FINAL REPORT</a:t>
          </a:r>
        </a:p>
      </dgm:t>
    </dgm:pt>
    <dgm:pt modelId="{AA78D51F-B02B-40EB-8B09-92950C4C4AEF}" type="parTrans" cxnId="{D1B0024B-4A39-4F06-AEBC-E5DC0E9796EC}">
      <dgm:prSet/>
      <dgm:spPr/>
      <dgm:t>
        <a:bodyPr/>
        <a:lstStyle/>
        <a:p>
          <a:endParaRPr lang="en-US"/>
        </a:p>
      </dgm:t>
    </dgm:pt>
    <dgm:pt modelId="{05438B41-3A7A-40CE-B999-C9D2E3CC0AE6}" type="sibTrans" cxnId="{D1B0024B-4A39-4F06-AEBC-E5DC0E9796EC}">
      <dgm:prSet/>
      <dgm:spPr/>
      <dgm:t>
        <a:bodyPr/>
        <a:lstStyle/>
        <a:p>
          <a:endParaRPr lang="en-US"/>
        </a:p>
      </dgm:t>
    </dgm:pt>
    <dgm:pt modelId="{A3482720-38CB-4030-8DAE-C7546F2DC2C4}">
      <dgm:prSet phldrT="[Text]" custT="1"/>
      <dgm:spPr/>
      <dgm:t>
        <a:bodyPr/>
        <a:lstStyle/>
        <a:p>
          <a:r>
            <a:rPr lang="en-US" sz="1400" dirty="0"/>
            <a:t>A Final Report is due at the end of the  </a:t>
          </a:r>
          <a:r>
            <a:rPr lang="en-US" sz="1400" u="none" dirty="0"/>
            <a:t>entire project</a:t>
          </a:r>
        </a:p>
        <a:p>
          <a:endParaRPr lang="en-US" sz="1400" u="sng" dirty="0"/>
        </a:p>
        <a:p>
          <a:r>
            <a:rPr lang="en-US" sz="1400" u="sng" dirty="0"/>
            <a:t>If Human Subjects- need final updated HS/CT form</a:t>
          </a:r>
        </a:p>
      </dgm:t>
    </dgm:pt>
    <dgm:pt modelId="{149B4435-C3EF-4454-A88D-049D9A8A18B6}" type="parTrans" cxnId="{1A28EEBC-BB53-4CAD-9F6F-E70E5AD85BDF}">
      <dgm:prSet/>
      <dgm:spPr/>
      <dgm:t>
        <a:bodyPr/>
        <a:lstStyle/>
        <a:p>
          <a:endParaRPr lang="en-US"/>
        </a:p>
      </dgm:t>
    </dgm:pt>
    <dgm:pt modelId="{5ED23DD4-B35C-49CD-9012-805DD8632F73}" type="sibTrans" cxnId="{1A28EEBC-BB53-4CAD-9F6F-E70E5AD85BDF}">
      <dgm:prSet/>
      <dgm:spPr/>
      <dgm:t>
        <a:bodyPr/>
        <a:lstStyle/>
        <a:p>
          <a:endParaRPr lang="en-US"/>
        </a:p>
      </dgm:t>
    </dgm:pt>
    <dgm:pt modelId="{D3C49B40-7D19-4AF3-B7B8-E3457392FB04}">
      <dgm:prSet phldrT="[Text]" custT="1"/>
      <dgm:spPr/>
      <dgm:t>
        <a:bodyPr/>
        <a:lstStyle/>
        <a:p>
          <a:r>
            <a:rPr lang="en-US" sz="1400" b="1" dirty="0">
              <a:solidFill>
                <a:srgbClr val="FFFF00"/>
              </a:solidFill>
            </a:rPr>
            <a:t>INTERIM</a:t>
          </a:r>
          <a:r>
            <a:rPr lang="en-US" sz="1200" dirty="0">
              <a:solidFill>
                <a:srgbClr val="FFFF00"/>
              </a:solidFill>
            </a:rPr>
            <a:t> </a:t>
          </a:r>
          <a:r>
            <a:rPr lang="en-US" sz="1400" b="1" dirty="0">
              <a:solidFill>
                <a:srgbClr val="FFFF00"/>
              </a:solidFill>
            </a:rPr>
            <a:t>REPORTING</a:t>
          </a:r>
        </a:p>
      </dgm:t>
    </dgm:pt>
    <dgm:pt modelId="{504E5222-A483-4078-B8F4-174731EB46A7}" type="parTrans" cxnId="{86F236F9-A74E-4311-BBCC-D28DD0FEDAB9}">
      <dgm:prSet/>
      <dgm:spPr/>
      <dgm:t>
        <a:bodyPr/>
        <a:lstStyle/>
        <a:p>
          <a:endParaRPr lang="en-US"/>
        </a:p>
      </dgm:t>
    </dgm:pt>
    <dgm:pt modelId="{BB6F5D10-F04F-449D-B163-CF4264F3CA23}" type="sibTrans" cxnId="{86F236F9-A74E-4311-BBCC-D28DD0FEDAB9}">
      <dgm:prSet/>
      <dgm:spPr/>
      <dgm:t>
        <a:bodyPr/>
        <a:lstStyle/>
        <a:p>
          <a:endParaRPr lang="en-US"/>
        </a:p>
      </dgm:t>
    </dgm:pt>
    <dgm:pt modelId="{316E4075-747F-44A0-90C0-93C46665B7F9}">
      <dgm:prSet phldrT="[Text]"/>
      <dgm:spPr/>
      <dgm:t>
        <a:bodyPr/>
        <a:lstStyle/>
        <a:p>
          <a:r>
            <a:rPr lang="en-US" b="1" dirty="0">
              <a:solidFill>
                <a:srgbClr val="FFFF00"/>
              </a:solidFill>
            </a:rPr>
            <a:t>NIH RPPR</a:t>
          </a:r>
        </a:p>
      </dgm:t>
    </dgm:pt>
    <dgm:pt modelId="{30A35DEC-8CF5-4821-94D7-09DF52D3471F}" type="parTrans" cxnId="{666EABB1-2652-42F7-BB4E-C73692710FA5}">
      <dgm:prSet/>
      <dgm:spPr/>
      <dgm:t>
        <a:bodyPr/>
        <a:lstStyle/>
        <a:p>
          <a:endParaRPr lang="en-US"/>
        </a:p>
      </dgm:t>
    </dgm:pt>
    <dgm:pt modelId="{51A60319-809A-4B8D-9690-1E76686E252B}" type="sibTrans" cxnId="{666EABB1-2652-42F7-BB4E-C73692710FA5}">
      <dgm:prSet/>
      <dgm:spPr/>
      <dgm:t>
        <a:bodyPr/>
        <a:lstStyle/>
        <a:p>
          <a:endParaRPr lang="en-US"/>
        </a:p>
      </dgm:t>
    </dgm:pt>
    <dgm:pt modelId="{3CC86877-2AD1-4FB9-90B3-738A65C29124}" type="pres">
      <dgm:prSet presAssocID="{C8CB758C-CEAD-46EC-B911-E83B9AF61D54}" presName="Name0" presStyleCnt="0">
        <dgm:presLayoutVars>
          <dgm:dir/>
          <dgm:animLvl val="lvl"/>
          <dgm:resizeHandles val="exact"/>
        </dgm:presLayoutVars>
      </dgm:prSet>
      <dgm:spPr/>
    </dgm:pt>
    <dgm:pt modelId="{7DAE1411-470C-4C81-8EF4-C14960D7CAEA}" type="pres">
      <dgm:prSet presAssocID="{E7FABEC8-9EAE-4148-87A5-1ACE85971F00}" presName="compositeNode" presStyleCnt="0">
        <dgm:presLayoutVars>
          <dgm:bulletEnabled val="1"/>
        </dgm:presLayoutVars>
      </dgm:prSet>
      <dgm:spPr/>
    </dgm:pt>
    <dgm:pt modelId="{BAC67222-CD3E-4847-BD56-3925C210911D}" type="pres">
      <dgm:prSet presAssocID="{E7FABEC8-9EAE-4148-87A5-1ACE85971F00}" presName="bgRect" presStyleLbl="node1" presStyleIdx="0" presStyleCnt="4" custLinFactNeighborX="-1426"/>
      <dgm:spPr/>
    </dgm:pt>
    <dgm:pt modelId="{B2BA402B-3649-4921-B1BF-CBACBBDF70D1}" type="pres">
      <dgm:prSet presAssocID="{E7FABEC8-9EAE-4148-87A5-1ACE85971F00}" presName="parentNode" presStyleLbl="node1" presStyleIdx="0" presStyleCnt="4">
        <dgm:presLayoutVars>
          <dgm:chMax val="0"/>
          <dgm:bulletEnabled val="1"/>
        </dgm:presLayoutVars>
      </dgm:prSet>
      <dgm:spPr/>
    </dgm:pt>
    <dgm:pt modelId="{069AC593-9DE8-499C-9E45-DBAD892A932A}" type="pres">
      <dgm:prSet presAssocID="{E7FABEC8-9EAE-4148-87A5-1ACE85971F00}" presName="childNode" presStyleLbl="node1" presStyleIdx="0" presStyleCnt="4">
        <dgm:presLayoutVars>
          <dgm:bulletEnabled val="1"/>
        </dgm:presLayoutVars>
      </dgm:prSet>
      <dgm:spPr/>
    </dgm:pt>
    <dgm:pt modelId="{16005712-2925-4FF8-9BD3-5D24D6D238D0}" type="pres">
      <dgm:prSet presAssocID="{25778D50-C438-4F20-91F7-C50841964AA4}" presName="hSp" presStyleCnt="0"/>
      <dgm:spPr/>
    </dgm:pt>
    <dgm:pt modelId="{2FC34519-9468-4CB6-9B04-34ED5CB9801B}" type="pres">
      <dgm:prSet presAssocID="{25778D50-C438-4F20-91F7-C50841964AA4}" presName="vProcSp" presStyleCnt="0"/>
      <dgm:spPr/>
    </dgm:pt>
    <dgm:pt modelId="{E3E4BE2F-4C6A-4F8A-B174-AE7CE62665F4}" type="pres">
      <dgm:prSet presAssocID="{25778D50-C438-4F20-91F7-C50841964AA4}" presName="vSp1" presStyleCnt="0"/>
      <dgm:spPr/>
    </dgm:pt>
    <dgm:pt modelId="{CE155F00-77C2-4E87-AAD4-3C0B64EFAF8D}" type="pres">
      <dgm:prSet presAssocID="{25778D50-C438-4F20-91F7-C50841964AA4}" presName="simulatedConn" presStyleLbl="solidFgAcc1" presStyleIdx="0" presStyleCnt="3"/>
      <dgm:spPr/>
    </dgm:pt>
    <dgm:pt modelId="{B55CE5F7-5D3A-479E-A0A1-EBB06007F347}" type="pres">
      <dgm:prSet presAssocID="{25778D50-C438-4F20-91F7-C50841964AA4}" presName="vSp2" presStyleCnt="0"/>
      <dgm:spPr/>
    </dgm:pt>
    <dgm:pt modelId="{FC750E58-C466-48C9-AF30-B502A260123A}" type="pres">
      <dgm:prSet presAssocID="{25778D50-C438-4F20-91F7-C50841964AA4}" presName="sibTrans" presStyleCnt="0"/>
      <dgm:spPr/>
    </dgm:pt>
    <dgm:pt modelId="{F381CE90-7B62-48A4-857A-350A036F6E3E}" type="pres">
      <dgm:prSet presAssocID="{FADDD454-A473-4A6E-A1D9-45175D64195C}" presName="compositeNode" presStyleCnt="0">
        <dgm:presLayoutVars>
          <dgm:bulletEnabled val="1"/>
        </dgm:presLayoutVars>
      </dgm:prSet>
      <dgm:spPr/>
    </dgm:pt>
    <dgm:pt modelId="{123C3C79-D96F-43C0-9BDF-B3D7E44C60EB}" type="pres">
      <dgm:prSet presAssocID="{FADDD454-A473-4A6E-A1D9-45175D64195C}" presName="bgRect" presStyleLbl="node1" presStyleIdx="1" presStyleCnt="4" custLinFactNeighborX="-646" custLinFactNeighborY="-2345"/>
      <dgm:spPr/>
    </dgm:pt>
    <dgm:pt modelId="{925B558B-5186-442D-9F8B-B05C6FE4632A}" type="pres">
      <dgm:prSet presAssocID="{FADDD454-A473-4A6E-A1D9-45175D64195C}" presName="parentNode" presStyleLbl="node1" presStyleIdx="1" presStyleCnt="4">
        <dgm:presLayoutVars>
          <dgm:chMax val="0"/>
          <dgm:bulletEnabled val="1"/>
        </dgm:presLayoutVars>
      </dgm:prSet>
      <dgm:spPr/>
    </dgm:pt>
    <dgm:pt modelId="{2707CE5B-2BD8-4C30-80BF-69274588CE2B}" type="pres">
      <dgm:prSet presAssocID="{FADDD454-A473-4A6E-A1D9-45175D64195C}" presName="childNode" presStyleLbl="node1" presStyleIdx="1" presStyleCnt="4">
        <dgm:presLayoutVars>
          <dgm:bulletEnabled val="1"/>
        </dgm:presLayoutVars>
      </dgm:prSet>
      <dgm:spPr/>
    </dgm:pt>
    <dgm:pt modelId="{A07C73C3-F842-4F1A-B0AB-79D4AA9353A7}" type="pres">
      <dgm:prSet presAssocID="{05438B41-3A7A-40CE-B999-C9D2E3CC0AE6}" presName="hSp" presStyleCnt="0"/>
      <dgm:spPr/>
    </dgm:pt>
    <dgm:pt modelId="{5CCBA325-C6C1-4032-B3D5-7269784F8E12}" type="pres">
      <dgm:prSet presAssocID="{05438B41-3A7A-40CE-B999-C9D2E3CC0AE6}" presName="vProcSp" presStyleCnt="0"/>
      <dgm:spPr/>
    </dgm:pt>
    <dgm:pt modelId="{D10AB8FB-BFEB-42E5-A534-8DB52076DBEE}" type="pres">
      <dgm:prSet presAssocID="{05438B41-3A7A-40CE-B999-C9D2E3CC0AE6}" presName="vSp1" presStyleCnt="0"/>
      <dgm:spPr/>
    </dgm:pt>
    <dgm:pt modelId="{C0F38CD5-A748-49D1-9BCA-061BDDDADCE6}" type="pres">
      <dgm:prSet presAssocID="{05438B41-3A7A-40CE-B999-C9D2E3CC0AE6}" presName="simulatedConn" presStyleLbl="solidFgAcc1" presStyleIdx="1" presStyleCnt="3"/>
      <dgm:spPr/>
    </dgm:pt>
    <dgm:pt modelId="{3A9FB9CB-F57D-4B8F-B32A-8D72A6130FCC}" type="pres">
      <dgm:prSet presAssocID="{05438B41-3A7A-40CE-B999-C9D2E3CC0AE6}" presName="vSp2" presStyleCnt="0"/>
      <dgm:spPr/>
    </dgm:pt>
    <dgm:pt modelId="{0643E22B-B9A2-43F1-9F0A-BF8FE38AB2D4}" type="pres">
      <dgm:prSet presAssocID="{05438B41-3A7A-40CE-B999-C9D2E3CC0AE6}" presName="sibTrans" presStyleCnt="0"/>
      <dgm:spPr/>
    </dgm:pt>
    <dgm:pt modelId="{E6B96D55-95F6-4799-874E-D1486F7469EA}" type="pres">
      <dgm:prSet presAssocID="{D3C49B40-7D19-4AF3-B7B8-E3457392FB04}" presName="compositeNode" presStyleCnt="0">
        <dgm:presLayoutVars>
          <dgm:bulletEnabled val="1"/>
        </dgm:presLayoutVars>
      </dgm:prSet>
      <dgm:spPr/>
    </dgm:pt>
    <dgm:pt modelId="{7E336705-B3A6-4544-9156-7CFAC9C756C1}" type="pres">
      <dgm:prSet presAssocID="{D3C49B40-7D19-4AF3-B7B8-E3457392FB04}" presName="bgRect" presStyleLbl="node1" presStyleIdx="2" presStyleCnt="4" custLinFactNeighborX="853" custLinFactNeighborY="-3571"/>
      <dgm:spPr/>
    </dgm:pt>
    <dgm:pt modelId="{D6E3D5E8-3140-4261-A1FA-F622173CB449}" type="pres">
      <dgm:prSet presAssocID="{D3C49B40-7D19-4AF3-B7B8-E3457392FB04}" presName="parentNode" presStyleLbl="node1" presStyleIdx="2" presStyleCnt="4">
        <dgm:presLayoutVars>
          <dgm:chMax val="0"/>
          <dgm:bulletEnabled val="1"/>
        </dgm:presLayoutVars>
      </dgm:prSet>
      <dgm:spPr/>
    </dgm:pt>
    <dgm:pt modelId="{A3620B4C-951F-4223-BBBA-5F98EFCC3393}" type="pres">
      <dgm:prSet presAssocID="{BB6F5D10-F04F-449D-B163-CF4264F3CA23}" presName="hSp" presStyleCnt="0"/>
      <dgm:spPr/>
    </dgm:pt>
    <dgm:pt modelId="{19BF5630-36EB-4ACA-AE12-7073921C7C9E}" type="pres">
      <dgm:prSet presAssocID="{BB6F5D10-F04F-449D-B163-CF4264F3CA23}" presName="vProcSp" presStyleCnt="0"/>
      <dgm:spPr/>
    </dgm:pt>
    <dgm:pt modelId="{EFB8A016-1D99-425B-8A47-82FE456F5169}" type="pres">
      <dgm:prSet presAssocID="{BB6F5D10-F04F-449D-B163-CF4264F3CA23}" presName="vSp1" presStyleCnt="0"/>
      <dgm:spPr/>
    </dgm:pt>
    <dgm:pt modelId="{8801360F-1B07-4F6F-9647-10CEFBE3C8C6}" type="pres">
      <dgm:prSet presAssocID="{BB6F5D10-F04F-449D-B163-CF4264F3CA23}" presName="simulatedConn" presStyleLbl="solidFgAcc1" presStyleIdx="2" presStyleCnt="3"/>
      <dgm:spPr/>
    </dgm:pt>
    <dgm:pt modelId="{7C566904-C3F0-4D9D-BF36-086CBC61466B}" type="pres">
      <dgm:prSet presAssocID="{BB6F5D10-F04F-449D-B163-CF4264F3CA23}" presName="vSp2" presStyleCnt="0"/>
      <dgm:spPr/>
    </dgm:pt>
    <dgm:pt modelId="{E60E3718-7E13-46BA-BA5A-DFDD75925937}" type="pres">
      <dgm:prSet presAssocID="{BB6F5D10-F04F-449D-B163-CF4264F3CA23}" presName="sibTrans" presStyleCnt="0"/>
      <dgm:spPr/>
    </dgm:pt>
    <dgm:pt modelId="{4644BAE4-1486-4953-ABFF-39D9B367B1D2}" type="pres">
      <dgm:prSet presAssocID="{316E4075-747F-44A0-90C0-93C46665B7F9}" presName="compositeNode" presStyleCnt="0">
        <dgm:presLayoutVars>
          <dgm:bulletEnabled val="1"/>
        </dgm:presLayoutVars>
      </dgm:prSet>
      <dgm:spPr/>
    </dgm:pt>
    <dgm:pt modelId="{5BA54858-17DF-4DDE-8E78-3F969E5CE808}" type="pres">
      <dgm:prSet presAssocID="{316E4075-747F-44A0-90C0-93C46665B7F9}" presName="bgRect" presStyleLbl="node1" presStyleIdx="3" presStyleCnt="4" custLinFactNeighborX="166" custLinFactNeighborY="-3318"/>
      <dgm:spPr/>
    </dgm:pt>
    <dgm:pt modelId="{66622A39-D957-4675-B03A-361963E25B87}" type="pres">
      <dgm:prSet presAssocID="{316E4075-747F-44A0-90C0-93C46665B7F9}" presName="parentNode" presStyleLbl="node1" presStyleIdx="3" presStyleCnt="4">
        <dgm:presLayoutVars>
          <dgm:chMax val="0"/>
          <dgm:bulletEnabled val="1"/>
        </dgm:presLayoutVars>
      </dgm:prSet>
      <dgm:spPr/>
    </dgm:pt>
  </dgm:ptLst>
  <dgm:cxnLst>
    <dgm:cxn modelId="{0A94630D-B9C7-4FB3-B5C9-087BB7914C8D}" srcId="{C8CB758C-CEAD-46EC-B911-E83B9AF61D54}" destId="{E7FABEC8-9EAE-4148-87A5-1ACE85971F00}" srcOrd="0" destOrd="0" parTransId="{A656B9BC-26E5-49D0-BE40-2C8DD8F7B6E1}" sibTransId="{25778D50-C438-4F20-91F7-C50841964AA4}"/>
    <dgm:cxn modelId="{3866A50D-A84B-4FD4-852E-3AB6ABF485EB}" type="presOf" srcId="{D3C49B40-7D19-4AF3-B7B8-E3457392FB04}" destId="{D6E3D5E8-3140-4261-A1FA-F622173CB449}" srcOrd="1" destOrd="0" presId="urn:microsoft.com/office/officeart/2005/8/layout/hProcess7"/>
    <dgm:cxn modelId="{1C0CD135-A64A-48E9-9C5F-69CBA0277454}" srcId="{E7FABEC8-9EAE-4148-87A5-1ACE85971F00}" destId="{D4E2C6B9-FDFF-4E63-9A92-928F7A808871}" srcOrd="0" destOrd="0" parTransId="{8BD664DE-7358-45A6-93DF-2A9E5FF1B5E0}" sibTransId="{320910C1-89DB-4E22-9C6F-621C01DBE50F}"/>
    <dgm:cxn modelId="{21AF983A-1CE7-452B-BBB5-B388852EB3B2}" type="presOf" srcId="{E7FABEC8-9EAE-4148-87A5-1ACE85971F00}" destId="{B2BA402B-3649-4921-B1BF-CBACBBDF70D1}" srcOrd="1" destOrd="0" presId="urn:microsoft.com/office/officeart/2005/8/layout/hProcess7"/>
    <dgm:cxn modelId="{D1B0024B-4A39-4F06-AEBC-E5DC0E9796EC}" srcId="{C8CB758C-CEAD-46EC-B911-E83B9AF61D54}" destId="{FADDD454-A473-4A6E-A1D9-45175D64195C}" srcOrd="1" destOrd="0" parTransId="{AA78D51F-B02B-40EB-8B09-92950C4C4AEF}" sibTransId="{05438B41-3A7A-40CE-B999-C9D2E3CC0AE6}"/>
    <dgm:cxn modelId="{C6F13274-CE31-4DCB-86BE-4FC85DDBB3F1}" type="presOf" srcId="{C8CB758C-CEAD-46EC-B911-E83B9AF61D54}" destId="{3CC86877-2AD1-4FB9-90B3-738A65C29124}" srcOrd="0" destOrd="0" presId="urn:microsoft.com/office/officeart/2005/8/layout/hProcess7"/>
    <dgm:cxn modelId="{AC7B717B-6B1C-4EAC-BE04-EB568729543F}" type="presOf" srcId="{316E4075-747F-44A0-90C0-93C46665B7F9}" destId="{66622A39-D957-4675-B03A-361963E25B87}" srcOrd="1" destOrd="0" presId="urn:microsoft.com/office/officeart/2005/8/layout/hProcess7"/>
    <dgm:cxn modelId="{35156788-D90B-4AB6-998B-D57EFE6C3E89}" type="presOf" srcId="{D4E2C6B9-FDFF-4E63-9A92-928F7A808871}" destId="{069AC593-9DE8-499C-9E45-DBAD892A932A}" srcOrd="0" destOrd="0" presId="urn:microsoft.com/office/officeart/2005/8/layout/hProcess7"/>
    <dgm:cxn modelId="{44686498-7EDB-430C-97EB-2D832B02EFBC}" type="presOf" srcId="{A3482720-38CB-4030-8DAE-C7546F2DC2C4}" destId="{2707CE5B-2BD8-4C30-80BF-69274588CE2B}" srcOrd="0" destOrd="0" presId="urn:microsoft.com/office/officeart/2005/8/layout/hProcess7"/>
    <dgm:cxn modelId="{0D0A37A1-3D10-4D68-9670-B6DCC317F393}" type="presOf" srcId="{D3C49B40-7D19-4AF3-B7B8-E3457392FB04}" destId="{7E336705-B3A6-4544-9156-7CFAC9C756C1}" srcOrd="0" destOrd="0" presId="urn:microsoft.com/office/officeart/2005/8/layout/hProcess7"/>
    <dgm:cxn modelId="{666EABB1-2652-42F7-BB4E-C73692710FA5}" srcId="{C8CB758C-CEAD-46EC-B911-E83B9AF61D54}" destId="{316E4075-747F-44A0-90C0-93C46665B7F9}" srcOrd="3" destOrd="0" parTransId="{30A35DEC-8CF5-4821-94D7-09DF52D3471F}" sibTransId="{51A60319-809A-4B8D-9690-1E76686E252B}"/>
    <dgm:cxn modelId="{E4B18EB4-98E6-4437-808F-BB00753224DE}" type="presOf" srcId="{316E4075-747F-44A0-90C0-93C46665B7F9}" destId="{5BA54858-17DF-4DDE-8E78-3F969E5CE808}" srcOrd="0" destOrd="0" presId="urn:microsoft.com/office/officeart/2005/8/layout/hProcess7"/>
    <dgm:cxn modelId="{1A28EEBC-BB53-4CAD-9F6F-E70E5AD85BDF}" srcId="{FADDD454-A473-4A6E-A1D9-45175D64195C}" destId="{A3482720-38CB-4030-8DAE-C7546F2DC2C4}" srcOrd="0" destOrd="0" parTransId="{149B4435-C3EF-4454-A88D-049D9A8A18B6}" sibTransId="{5ED23DD4-B35C-49CD-9012-805DD8632F73}"/>
    <dgm:cxn modelId="{694430C0-846E-40DE-ADA6-511DD8CD80B0}" type="presOf" srcId="{FADDD454-A473-4A6E-A1D9-45175D64195C}" destId="{925B558B-5186-442D-9F8B-B05C6FE4632A}" srcOrd="1" destOrd="0" presId="urn:microsoft.com/office/officeart/2005/8/layout/hProcess7"/>
    <dgm:cxn modelId="{84F7A4D2-EBCA-4814-A742-31802A5E796C}" type="presOf" srcId="{FADDD454-A473-4A6E-A1D9-45175D64195C}" destId="{123C3C79-D96F-43C0-9BDF-B3D7E44C60EB}" srcOrd="0" destOrd="0" presId="urn:microsoft.com/office/officeart/2005/8/layout/hProcess7"/>
    <dgm:cxn modelId="{D1C28CEE-1071-4A50-B127-2592AE246315}" type="presOf" srcId="{E7FABEC8-9EAE-4148-87A5-1ACE85971F00}" destId="{BAC67222-CD3E-4847-BD56-3925C210911D}" srcOrd="0" destOrd="0" presId="urn:microsoft.com/office/officeart/2005/8/layout/hProcess7"/>
    <dgm:cxn modelId="{86F236F9-A74E-4311-BBCC-D28DD0FEDAB9}" srcId="{C8CB758C-CEAD-46EC-B911-E83B9AF61D54}" destId="{D3C49B40-7D19-4AF3-B7B8-E3457392FB04}" srcOrd="2" destOrd="0" parTransId="{504E5222-A483-4078-B8F4-174731EB46A7}" sibTransId="{BB6F5D10-F04F-449D-B163-CF4264F3CA23}"/>
    <dgm:cxn modelId="{D8168A99-723F-4788-AF2C-F1E84354206B}" type="presParOf" srcId="{3CC86877-2AD1-4FB9-90B3-738A65C29124}" destId="{7DAE1411-470C-4C81-8EF4-C14960D7CAEA}" srcOrd="0" destOrd="0" presId="urn:microsoft.com/office/officeart/2005/8/layout/hProcess7"/>
    <dgm:cxn modelId="{1D3ACD7E-F9DE-4FD7-A496-290698C5373E}" type="presParOf" srcId="{7DAE1411-470C-4C81-8EF4-C14960D7CAEA}" destId="{BAC67222-CD3E-4847-BD56-3925C210911D}" srcOrd="0" destOrd="0" presId="urn:microsoft.com/office/officeart/2005/8/layout/hProcess7"/>
    <dgm:cxn modelId="{AEF2D4D4-F825-45CB-AC94-55269CF2DE28}" type="presParOf" srcId="{7DAE1411-470C-4C81-8EF4-C14960D7CAEA}" destId="{B2BA402B-3649-4921-B1BF-CBACBBDF70D1}" srcOrd="1" destOrd="0" presId="urn:microsoft.com/office/officeart/2005/8/layout/hProcess7"/>
    <dgm:cxn modelId="{3DA64C5C-D6E6-4632-A5BD-0A21C1D9F73C}" type="presParOf" srcId="{7DAE1411-470C-4C81-8EF4-C14960D7CAEA}" destId="{069AC593-9DE8-499C-9E45-DBAD892A932A}" srcOrd="2" destOrd="0" presId="urn:microsoft.com/office/officeart/2005/8/layout/hProcess7"/>
    <dgm:cxn modelId="{02729186-74A6-48FE-B750-D64DF5339F4A}" type="presParOf" srcId="{3CC86877-2AD1-4FB9-90B3-738A65C29124}" destId="{16005712-2925-4FF8-9BD3-5D24D6D238D0}" srcOrd="1" destOrd="0" presId="urn:microsoft.com/office/officeart/2005/8/layout/hProcess7"/>
    <dgm:cxn modelId="{4E29C46C-5C01-45A4-94BB-C9D6566E1C62}" type="presParOf" srcId="{3CC86877-2AD1-4FB9-90B3-738A65C29124}" destId="{2FC34519-9468-4CB6-9B04-34ED5CB9801B}" srcOrd="2" destOrd="0" presId="urn:microsoft.com/office/officeart/2005/8/layout/hProcess7"/>
    <dgm:cxn modelId="{625F70C1-D46D-4DE7-A174-71E2A63FF52A}" type="presParOf" srcId="{2FC34519-9468-4CB6-9B04-34ED5CB9801B}" destId="{E3E4BE2F-4C6A-4F8A-B174-AE7CE62665F4}" srcOrd="0" destOrd="0" presId="urn:microsoft.com/office/officeart/2005/8/layout/hProcess7"/>
    <dgm:cxn modelId="{392664CF-3A3D-458A-A651-2A9C83BF9B59}" type="presParOf" srcId="{2FC34519-9468-4CB6-9B04-34ED5CB9801B}" destId="{CE155F00-77C2-4E87-AAD4-3C0B64EFAF8D}" srcOrd="1" destOrd="0" presId="urn:microsoft.com/office/officeart/2005/8/layout/hProcess7"/>
    <dgm:cxn modelId="{376892C6-C271-476E-89C4-4D8701A2AFF7}" type="presParOf" srcId="{2FC34519-9468-4CB6-9B04-34ED5CB9801B}" destId="{B55CE5F7-5D3A-479E-A0A1-EBB06007F347}" srcOrd="2" destOrd="0" presId="urn:microsoft.com/office/officeart/2005/8/layout/hProcess7"/>
    <dgm:cxn modelId="{3B9CFC01-8C2E-4FFA-92F9-623BEA674CB9}" type="presParOf" srcId="{3CC86877-2AD1-4FB9-90B3-738A65C29124}" destId="{FC750E58-C466-48C9-AF30-B502A260123A}" srcOrd="3" destOrd="0" presId="urn:microsoft.com/office/officeart/2005/8/layout/hProcess7"/>
    <dgm:cxn modelId="{4BA0BF6E-8FD7-45EF-BB02-599BA7B72FE8}" type="presParOf" srcId="{3CC86877-2AD1-4FB9-90B3-738A65C29124}" destId="{F381CE90-7B62-48A4-857A-350A036F6E3E}" srcOrd="4" destOrd="0" presId="urn:microsoft.com/office/officeart/2005/8/layout/hProcess7"/>
    <dgm:cxn modelId="{857D3CF8-C036-4F62-947A-6D0E61CAC0BE}" type="presParOf" srcId="{F381CE90-7B62-48A4-857A-350A036F6E3E}" destId="{123C3C79-D96F-43C0-9BDF-B3D7E44C60EB}" srcOrd="0" destOrd="0" presId="urn:microsoft.com/office/officeart/2005/8/layout/hProcess7"/>
    <dgm:cxn modelId="{C3E38772-D7FB-4642-828C-C3BBE6760C98}" type="presParOf" srcId="{F381CE90-7B62-48A4-857A-350A036F6E3E}" destId="{925B558B-5186-442D-9F8B-B05C6FE4632A}" srcOrd="1" destOrd="0" presId="urn:microsoft.com/office/officeart/2005/8/layout/hProcess7"/>
    <dgm:cxn modelId="{3A3B89F5-764F-4066-90FA-4858C6331D3D}" type="presParOf" srcId="{F381CE90-7B62-48A4-857A-350A036F6E3E}" destId="{2707CE5B-2BD8-4C30-80BF-69274588CE2B}" srcOrd="2" destOrd="0" presId="urn:microsoft.com/office/officeart/2005/8/layout/hProcess7"/>
    <dgm:cxn modelId="{50D74DEE-DD4E-427D-B5F1-709489A26CB8}" type="presParOf" srcId="{3CC86877-2AD1-4FB9-90B3-738A65C29124}" destId="{A07C73C3-F842-4F1A-B0AB-79D4AA9353A7}" srcOrd="5" destOrd="0" presId="urn:microsoft.com/office/officeart/2005/8/layout/hProcess7"/>
    <dgm:cxn modelId="{5573E126-6618-4536-A156-5B57F9A0DC47}" type="presParOf" srcId="{3CC86877-2AD1-4FB9-90B3-738A65C29124}" destId="{5CCBA325-C6C1-4032-B3D5-7269784F8E12}" srcOrd="6" destOrd="0" presId="urn:microsoft.com/office/officeart/2005/8/layout/hProcess7"/>
    <dgm:cxn modelId="{B018A64F-88D0-4E58-A388-9857D3DA2C6B}" type="presParOf" srcId="{5CCBA325-C6C1-4032-B3D5-7269784F8E12}" destId="{D10AB8FB-BFEB-42E5-A534-8DB52076DBEE}" srcOrd="0" destOrd="0" presId="urn:microsoft.com/office/officeart/2005/8/layout/hProcess7"/>
    <dgm:cxn modelId="{1C24E26F-0734-4E86-9634-0938528846CE}" type="presParOf" srcId="{5CCBA325-C6C1-4032-B3D5-7269784F8E12}" destId="{C0F38CD5-A748-49D1-9BCA-061BDDDADCE6}" srcOrd="1" destOrd="0" presId="urn:microsoft.com/office/officeart/2005/8/layout/hProcess7"/>
    <dgm:cxn modelId="{D787B336-23F3-4B00-BFE6-13F2B52A781C}" type="presParOf" srcId="{5CCBA325-C6C1-4032-B3D5-7269784F8E12}" destId="{3A9FB9CB-F57D-4B8F-B32A-8D72A6130FCC}" srcOrd="2" destOrd="0" presId="urn:microsoft.com/office/officeart/2005/8/layout/hProcess7"/>
    <dgm:cxn modelId="{5B7EE9FE-3530-4B7F-A4BD-5CEBCDA2A81A}" type="presParOf" srcId="{3CC86877-2AD1-4FB9-90B3-738A65C29124}" destId="{0643E22B-B9A2-43F1-9F0A-BF8FE38AB2D4}" srcOrd="7" destOrd="0" presId="urn:microsoft.com/office/officeart/2005/8/layout/hProcess7"/>
    <dgm:cxn modelId="{83093906-75E9-4A8B-AB85-2160DAC5D925}" type="presParOf" srcId="{3CC86877-2AD1-4FB9-90B3-738A65C29124}" destId="{E6B96D55-95F6-4799-874E-D1486F7469EA}" srcOrd="8" destOrd="0" presId="urn:microsoft.com/office/officeart/2005/8/layout/hProcess7"/>
    <dgm:cxn modelId="{0059EBB9-E053-4C5F-9411-D2A684DD67F6}" type="presParOf" srcId="{E6B96D55-95F6-4799-874E-D1486F7469EA}" destId="{7E336705-B3A6-4544-9156-7CFAC9C756C1}" srcOrd="0" destOrd="0" presId="urn:microsoft.com/office/officeart/2005/8/layout/hProcess7"/>
    <dgm:cxn modelId="{AB72B5CE-8D7A-44E8-9FDE-92A19A13B8B0}" type="presParOf" srcId="{E6B96D55-95F6-4799-874E-D1486F7469EA}" destId="{D6E3D5E8-3140-4261-A1FA-F622173CB449}" srcOrd="1" destOrd="0" presId="urn:microsoft.com/office/officeart/2005/8/layout/hProcess7"/>
    <dgm:cxn modelId="{C1950EBC-4277-4FDC-B1F7-398E84D90AE3}" type="presParOf" srcId="{3CC86877-2AD1-4FB9-90B3-738A65C29124}" destId="{A3620B4C-951F-4223-BBBA-5F98EFCC3393}" srcOrd="9" destOrd="0" presId="urn:microsoft.com/office/officeart/2005/8/layout/hProcess7"/>
    <dgm:cxn modelId="{1036F220-3B8B-484A-BD52-B80179AEFE06}" type="presParOf" srcId="{3CC86877-2AD1-4FB9-90B3-738A65C29124}" destId="{19BF5630-36EB-4ACA-AE12-7073921C7C9E}" srcOrd="10" destOrd="0" presId="urn:microsoft.com/office/officeart/2005/8/layout/hProcess7"/>
    <dgm:cxn modelId="{C0C34BE1-8B2A-46FB-9F6E-D90A8E6972F4}" type="presParOf" srcId="{19BF5630-36EB-4ACA-AE12-7073921C7C9E}" destId="{EFB8A016-1D99-425B-8A47-82FE456F5169}" srcOrd="0" destOrd="0" presId="urn:microsoft.com/office/officeart/2005/8/layout/hProcess7"/>
    <dgm:cxn modelId="{5AB42E29-CB70-4F2E-B7FB-3FA52D66669B}" type="presParOf" srcId="{19BF5630-36EB-4ACA-AE12-7073921C7C9E}" destId="{8801360F-1B07-4F6F-9647-10CEFBE3C8C6}" srcOrd="1" destOrd="0" presId="urn:microsoft.com/office/officeart/2005/8/layout/hProcess7"/>
    <dgm:cxn modelId="{3C917C76-258D-41E5-9A06-E198C5D19F06}" type="presParOf" srcId="{19BF5630-36EB-4ACA-AE12-7073921C7C9E}" destId="{7C566904-C3F0-4D9D-BF36-086CBC61466B}" srcOrd="2" destOrd="0" presId="urn:microsoft.com/office/officeart/2005/8/layout/hProcess7"/>
    <dgm:cxn modelId="{0751CD7F-7107-4293-815F-FBAFC5B4F888}" type="presParOf" srcId="{3CC86877-2AD1-4FB9-90B3-738A65C29124}" destId="{E60E3718-7E13-46BA-BA5A-DFDD75925937}" srcOrd="11" destOrd="0" presId="urn:microsoft.com/office/officeart/2005/8/layout/hProcess7"/>
    <dgm:cxn modelId="{A5478568-BDCD-4A71-AFD1-AAD7803BD914}" type="presParOf" srcId="{3CC86877-2AD1-4FB9-90B3-738A65C29124}" destId="{4644BAE4-1486-4953-ABFF-39D9B367B1D2}" srcOrd="12" destOrd="0" presId="urn:microsoft.com/office/officeart/2005/8/layout/hProcess7"/>
    <dgm:cxn modelId="{DEC5C983-D8C1-43D6-9065-F4EB3A85CF32}" type="presParOf" srcId="{4644BAE4-1486-4953-ABFF-39D9B367B1D2}" destId="{5BA54858-17DF-4DDE-8E78-3F969E5CE808}" srcOrd="0" destOrd="0" presId="urn:microsoft.com/office/officeart/2005/8/layout/hProcess7"/>
    <dgm:cxn modelId="{2B2447EE-8901-4FC0-87AD-A90E056E9F95}" type="presParOf" srcId="{4644BAE4-1486-4953-ABFF-39D9B367B1D2}" destId="{66622A39-D957-4675-B03A-361963E25B87}"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3E5810-77FC-4FFA-8725-F33F966C8E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FB5C8B9-230B-42AB-AE4E-90FFD8798C91}">
      <dgm:prSet phldrT="[Text]"/>
      <dgm:spPr/>
      <dgm:t>
        <a:bodyPr/>
        <a:lstStyle/>
        <a:p>
          <a:r>
            <a:rPr lang="en-US" dirty="0"/>
            <a:t>First year RPPR for all</a:t>
          </a:r>
        </a:p>
      </dgm:t>
    </dgm:pt>
    <dgm:pt modelId="{2CB239ED-CEED-42DB-91FA-43E2425C96DE}" type="parTrans" cxnId="{A982C5B2-6E33-4599-86C8-85E49C4C90D6}">
      <dgm:prSet/>
      <dgm:spPr/>
      <dgm:t>
        <a:bodyPr/>
        <a:lstStyle/>
        <a:p>
          <a:endParaRPr lang="en-US"/>
        </a:p>
      </dgm:t>
    </dgm:pt>
    <dgm:pt modelId="{B4F432EB-9BD1-4849-893E-B26BDC92CFA3}" type="sibTrans" cxnId="{A982C5B2-6E33-4599-86C8-85E49C4C90D6}">
      <dgm:prSet/>
      <dgm:spPr/>
      <dgm:t>
        <a:bodyPr/>
        <a:lstStyle/>
        <a:p>
          <a:endParaRPr lang="en-US"/>
        </a:p>
      </dgm:t>
    </dgm:pt>
    <dgm:pt modelId="{A673E63A-1224-42FD-8470-F25B33E33AB1}">
      <dgm:prSet phldrT="[Text]"/>
      <dgm:spPr/>
      <dgm:t>
        <a:bodyPr/>
        <a:lstStyle/>
        <a:p>
          <a:r>
            <a:rPr lang="en-US" dirty="0">
              <a:solidFill>
                <a:schemeClr val="bg1"/>
              </a:solidFill>
            </a:rPr>
            <a:t>Completion by Feb 29, 2024</a:t>
          </a:r>
        </a:p>
      </dgm:t>
    </dgm:pt>
    <dgm:pt modelId="{B51277BC-54E0-40B7-85AE-700118500E40}" type="parTrans" cxnId="{83A0A002-2A36-4F09-B7B9-01774E650EBF}">
      <dgm:prSet/>
      <dgm:spPr/>
      <dgm:t>
        <a:bodyPr/>
        <a:lstStyle/>
        <a:p>
          <a:endParaRPr lang="en-US"/>
        </a:p>
      </dgm:t>
    </dgm:pt>
    <dgm:pt modelId="{47C41BE9-268E-4CB1-86BB-969A2899D4F4}" type="sibTrans" cxnId="{83A0A002-2A36-4F09-B7B9-01774E650EBF}">
      <dgm:prSet/>
      <dgm:spPr/>
      <dgm:t>
        <a:bodyPr/>
        <a:lstStyle/>
        <a:p>
          <a:endParaRPr lang="en-US"/>
        </a:p>
      </dgm:t>
    </dgm:pt>
    <dgm:pt modelId="{8AD771B8-65D6-401B-82EB-02540C9698E3}">
      <dgm:prSet phldrT="[Text]"/>
      <dgm:spPr/>
      <dgm:t>
        <a:bodyPr/>
        <a:lstStyle/>
        <a:p>
          <a:r>
            <a:rPr lang="en-US" dirty="0"/>
            <a:t>Second year RPPR for CT and CE</a:t>
          </a:r>
        </a:p>
      </dgm:t>
    </dgm:pt>
    <dgm:pt modelId="{1B28AFD0-DD7F-4C13-B8CD-5C02925951ED}" type="parTrans" cxnId="{2EB523FE-F1FE-4E3F-B9A6-F66941B73CB1}">
      <dgm:prSet/>
      <dgm:spPr/>
      <dgm:t>
        <a:bodyPr/>
        <a:lstStyle/>
        <a:p>
          <a:endParaRPr lang="en-US"/>
        </a:p>
      </dgm:t>
    </dgm:pt>
    <dgm:pt modelId="{37249F36-6431-4B0F-BB56-743E7F0AEFD5}" type="sibTrans" cxnId="{2EB523FE-F1FE-4E3F-B9A6-F66941B73CB1}">
      <dgm:prSet/>
      <dgm:spPr/>
      <dgm:t>
        <a:bodyPr/>
        <a:lstStyle/>
        <a:p>
          <a:endParaRPr lang="en-US"/>
        </a:p>
      </dgm:t>
    </dgm:pt>
    <dgm:pt modelId="{76BEAB39-EB82-438B-96EF-C7727B3CAFAC}">
      <dgm:prSet phldrT="[Text]"/>
      <dgm:spPr/>
      <dgm:t>
        <a:bodyPr/>
        <a:lstStyle/>
        <a:p>
          <a:r>
            <a:rPr lang="en-US" dirty="0">
              <a:solidFill>
                <a:schemeClr val="bg1"/>
              </a:solidFill>
            </a:rPr>
            <a:t>Completion by Feb 28, 2025</a:t>
          </a:r>
        </a:p>
      </dgm:t>
    </dgm:pt>
    <dgm:pt modelId="{B8A8ACAA-E212-4B61-A374-A894227219CF}" type="parTrans" cxnId="{4997F728-113D-4D10-A5BD-A5DB3E47E524}">
      <dgm:prSet/>
      <dgm:spPr/>
      <dgm:t>
        <a:bodyPr/>
        <a:lstStyle/>
        <a:p>
          <a:endParaRPr lang="en-US"/>
        </a:p>
      </dgm:t>
    </dgm:pt>
    <dgm:pt modelId="{2774DE99-4962-4A33-9B9B-1C1484098063}" type="sibTrans" cxnId="{4997F728-113D-4D10-A5BD-A5DB3E47E524}">
      <dgm:prSet/>
      <dgm:spPr/>
      <dgm:t>
        <a:bodyPr/>
        <a:lstStyle/>
        <a:p>
          <a:endParaRPr lang="en-US"/>
        </a:p>
      </dgm:t>
    </dgm:pt>
    <dgm:pt modelId="{50112847-E7FE-45F9-8DD7-9DACF8545D2F}">
      <dgm:prSet phldrT="[Text]"/>
      <dgm:spPr/>
      <dgm:t>
        <a:bodyPr/>
        <a:lstStyle/>
        <a:p>
          <a:r>
            <a:rPr lang="en-US" dirty="0"/>
            <a:t>Third year RPPR CE projects</a:t>
          </a:r>
        </a:p>
      </dgm:t>
    </dgm:pt>
    <dgm:pt modelId="{B7FB4780-3A96-4CFA-81C9-8EEA4CC7AA9B}" type="parTrans" cxnId="{4C99E390-A8A3-44EC-BE1C-CE15C76B4E2F}">
      <dgm:prSet/>
      <dgm:spPr/>
      <dgm:t>
        <a:bodyPr/>
        <a:lstStyle/>
        <a:p>
          <a:endParaRPr lang="en-US"/>
        </a:p>
      </dgm:t>
    </dgm:pt>
    <dgm:pt modelId="{83378984-AD8A-48CF-9B3F-00D26E88B2A3}" type="sibTrans" cxnId="{4C99E390-A8A3-44EC-BE1C-CE15C76B4E2F}">
      <dgm:prSet/>
      <dgm:spPr/>
      <dgm:t>
        <a:bodyPr/>
        <a:lstStyle/>
        <a:p>
          <a:endParaRPr lang="en-US"/>
        </a:p>
      </dgm:t>
    </dgm:pt>
    <dgm:pt modelId="{44433AE7-B72B-4570-AB6A-743D8A621AAF}">
      <dgm:prSet phldrT="[Text]"/>
      <dgm:spPr/>
      <dgm:t>
        <a:bodyPr/>
        <a:lstStyle/>
        <a:p>
          <a:r>
            <a:rPr lang="en-US" dirty="0">
              <a:solidFill>
                <a:schemeClr val="bg1"/>
              </a:solidFill>
            </a:rPr>
            <a:t>Completion Feb 28, 2026</a:t>
          </a:r>
        </a:p>
      </dgm:t>
    </dgm:pt>
    <dgm:pt modelId="{1CF2A384-4A06-494A-9A35-3EC1E0012221}" type="parTrans" cxnId="{9103ADB1-1C5C-4E9D-9829-5B110BAE7396}">
      <dgm:prSet/>
      <dgm:spPr/>
      <dgm:t>
        <a:bodyPr/>
        <a:lstStyle/>
        <a:p>
          <a:endParaRPr lang="en-US"/>
        </a:p>
      </dgm:t>
    </dgm:pt>
    <dgm:pt modelId="{F49E60C9-A08B-41C1-90D4-8BB287896DB8}" type="sibTrans" cxnId="{9103ADB1-1C5C-4E9D-9829-5B110BAE7396}">
      <dgm:prSet/>
      <dgm:spPr/>
      <dgm:t>
        <a:bodyPr/>
        <a:lstStyle/>
        <a:p>
          <a:endParaRPr lang="en-US"/>
        </a:p>
      </dgm:t>
    </dgm:pt>
    <dgm:pt modelId="{DD9F4602-22C3-4F52-B47D-87F992171712}" type="pres">
      <dgm:prSet presAssocID="{383E5810-77FC-4FFA-8725-F33F966C8EAE}" presName="linear" presStyleCnt="0">
        <dgm:presLayoutVars>
          <dgm:animLvl val="lvl"/>
          <dgm:resizeHandles val="exact"/>
        </dgm:presLayoutVars>
      </dgm:prSet>
      <dgm:spPr/>
    </dgm:pt>
    <dgm:pt modelId="{1B9327ED-84AD-4352-A366-A5CDCCAB0392}" type="pres">
      <dgm:prSet presAssocID="{7FB5C8B9-230B-42AB-AE4E-90FFD8798C91}" presName="parentText" presStyleLbl="node1" presStyleIdx="0" presStyleCnt="3" custLinFactNeighborX="-9731" custLinFactNeighborY="-3270">
        <dgm:presLayoutVars>
          <dgm:chMax val="0"/>
          <dgm:bulletEnabled val="1"/>
        </dgm:presLayoutVars>
      </dgm:prSet>
      <dgm:spPr/>
    </dgm:pt>
    <dgm:pt modelId="{38AB9432-7C61-41F7-8F4A-7E444A423E49}" type="pres">
      <dgm:prSet presAssocID="{7FB5C8B9-230B-42AB-AE4E-90FFD8798C91}" presName="childText" presStyleLbl="revTx" presStyleIdx="0" presStyleCnt="3">
        <dgm:presLayoutVars>
          <dgm:bulletEnabled val="1"/>
        </dgm:presLayoutVars>
      </dgm:prSet>
      <dgm:spPr/>
    </dgm:pt>
    <dgm:pt modelId="{06A4DCFB-1539-457F-A7A3-5F5A4F8AF06C}" type="pres">
      <dgm:prSet presAssocID="{8AD771B8-65D6-401B-82EB-02540C9698E3}" presName="parentText" presStyleLbl="node1" presStyleIdx="1" presStyleCnt="3">
        <dgm:presLayoutVars>
          <dgm:chMax val="0"/>
          <dgm:bulletEnabled val="1"/>
        </dgm:presLayoutVars>
      </dgm:prSet>
      <dgm:spPr/>
    </dgm:pt>
    <dgm:pt modelId="{F4D49E53-7DA8-462E-95E1-53E11680F1B8}" type="pres">
      <dgm:prSet presAssocID="{8AD771B8-65D6-401B-82EB-02540C9698E3}" presName="childText" presStyleLbl="revTx" presStyleIdx="1" presStyleCnt="3">
        <dgm:presLayoutVars>
          <dgm:bulletEnabled val="1"/>
        </dgm:presLayoutVars>
      </dgm:prSet>
      <dgm:spPr/>
    </dgm:pt>
    <dgm:pt modelId="{43FB047E-5A46-4A09-84B3-0AD62509515C}" type="pres">
      <dgm:prSet presAssocID="{50112847-E7FE-45F9-8DD7-9DACF8545D2F}" presName="parentText" presStyleLbl="node1" presStyleIdx="2" presStyleCnt="3" custLinFactNeighborY="-745">
        <dgm:presLayoutVars>
          <dgm:chMax val="0"/>
          <dgm:bulletEnabled val="1"/>
        </dgm:presLayoutVars>
      </dgm:prSet>
      <dgm:spPr/>
    </dgm:pt>
    <dgm:pt modelId="{7208C96E-33DD-4AC0-A538-447995CB5931}" type="pres">
      <dgm:prSet presAssocID="{50112847-E7FE-45F9-8DD7-9DACF8545D2F}" presName="childText" presStyleLbl="revTx" presStyleIdx="2" presStyleCnt="3">
        <dgm:presLayoutVars>
          <dgm:bulletEnabled val="1"/>
        </dgm:presLayoutVars>
      </dgm:prSet>
      <dgm:spPr/>
    </dgm:pt>
  </dgm:ptLst>
  <dgm:cxnLst>
    <dgm:cxn modelId="{83A0A002-2A36-4F09-B7B9-01774E650EBF}" srcId="{7FB5C8B9-230B-42AB-AE4E-90FFD8798C91}" destId="{A673E63A-1224-42FD-8470-F25B33E33AB1}" srcOrd="0" destOrd="0" parTransId="{B51277BC-54E0-40B7-85AE-700118500E40}" sibTransId="{47C41BE9-268E-4CB1-86BB-969A2899D4F4}"/>
    <dgm:cxn modelId="{4997F728-113D-4D10-A5BD-A5DB3E47E524}" srcId="{8AD771B8-65D6-401B-82EB-02540C9698E3}" destId="{76BEAB39-EB82-438B-96EF-C7727B3CAFAC}" srcOrd="0" destOrd="0" parTransId="{B8A8ACAA-E212-4B61-A374-A894227219CF}" sibTransId="{2774DE99-4962-4A33-9B9B-1C1484098063}"/>
    <dgm:cxn modelId="{B957C158-ADD1-4833-AEAB-A3997CCC130E}" type="presOf" srcId="{50112847-E7FE-45F9-8DD7-9DACF8545D2F}" destId="{43FB047E-5A46-4A09-84B3-0AD62509515C}" srcOrd="0" destOrd="0" presId="urn:microsoft.com/office/officeart/2005/8/layout/vList2"/>
    <dgm:cxn modelId="{7FB3B159-A929-4305-9825-05B8A28F4B3C}" type="presOf" srcId="{383E5810-77FC-4FFA-8725-F33F966C8EAE}" destId="{DD9F4602-22C3-4F52-B47D-87F992171712}" srcOrd="0" destOrd="0" presId="urn:microsoft.com/office/officeart/2005/8/layout/vList2"/>
    <dgm:cxn modelId="{4C99E390-A8A3-44EC-BE1C-CE15C76B4E2F}" srcId="{383E5810-77FC-4FFA-8725-F33F966C8EAE}" destId="{50112847-E7FE-45F9-8DD7-9DACF8545D2F}" srcOrd="2" destOrd="0" parTransId="{B7FB4780-3A96-4CFA-81C9-8EEA4CC7AA9B}" sibTransId="{83378984-AD8A-48CF-9B3F-00D26E88B2A3}"/>
    <dgm:cxn modelId="{C3135E96-3FB6-461F-B4EA-93B1D0B230C5}" type="presOf" srcId="{44433AE7-B72B-4570-AB6A-743D8A621AAF}" destId="{7208C96E-33DD-4AC0-A538-447995CB5931}" srcOrd="0" destOrd="0" presId="urn:microsoft.com/office/officeart/2005/8/layout/vList2"/>
    <dgm:cxn modelId="{2B07AE9E-6D05-431D-9802-4657A1BDDB18}" type="presOf" srcId="{8AD771B8-65D6-401B-82EB-02540C9698E3}" destId="{06A4DCFB-1539-457F-A7A3-5F5A4F8AF06C}" srcOrd="0" destOrd="0" presId="urn:microsoft.com/office/officeart/2005/8/layout/vList2"/>
    <dgm:cxn modelId="{9103ADB1-1C5C-4E9D-9829-5B110BAE7396}" srcId="{50112847-E7FE-45F9-8DD7-9DACF8545D2F}" destId="{44433AE7-B72B-4570-AB6A-743D8A621AAF}" srcOrd="0" destOrd="0" parTransId="{1CF2A384-4A06-494A-9A35-3EC1E0012221}" sibTransId="{F49E60C9-A08B-41C1-90D4-8BB287896DB8}"/>
    <dgm:cxn modelId="{A982C5B2-6E33-4599-86C8-85E49C4C90D6}" srcId="{383E5810-77FC-4FFA-8725-F33F966C8EAE}" destId="{7FB5C8B9-230B-42AB-AE4E-90FFD8798C91}" srcOrd="0" destOrd="0" parTransId="{2CB239ED-CEED-42DB-91FA-43E2425C96DE}" sibTransId="{B4F432EB-9BD1-4849-893E-B26BDC92CFA3}"/>
    <dgm:cxn modelId="{1F87E9D8-306F-4D54-82F4-39474415ADA0}" type="presOf" srcId="{76BEAB39-EB82-438B-96EF-C7727B3CAFAC}" destId="{F4D49E53-7DA8-462E-95E1-53E11680F1B8}" srcOrd="0" destOrd="0" presId="urn:microsoft.com/office/officeart/2005/8/layout/vList2"/>
    <dgm:cxn modelId="{E1A4E3E2-A40A-4CA7-812A-5AD60E00BC8A}" type="presOf" srcId="{A673E63A-1224-42FD-8470-F25B33E33AB1}" destId="{38AB9432-7C61-41F7-8F4A-7E444A423E49}" srcOrd="0" destOrd="0" presId="urn:microsoft.com/office/officeart/2005/8/layout/vList2"/>
    <dgm:cxn modelId="{238172F1-EEE3-4881-AB84-ADA6468E656D}" type="presOf" srcId="{7FB5C8B9-230B-42AB-AE4E-90FFD8798C91}" destId="{1B9327ED-84AD-4352-A366-A5CDCCAB0392}" srcOrd="0" destOrd="0" presId="urn:microsoft.com/office/officeart/2005/8/layout/vList2"/>
    <dgm:cxn modelId="{2EB523FE-F1FE-4E3F-B9A6-F66941B73CB1}" srcId="{383E5810-77FC-4FFA-8725-F33F966C8EAE}" destId="{8AD771B8-65D6-401B-82EB-02540C9698E3}" srcOrd="1" destOrd="0" parTransId="{1B28AFD0-DD7F-4C13-B8CD-5C02925951ED}" sibTransId="{37249F36-6431-4B0F-BB56-743E7F0AEFD5}"/>
    <dgm:cxn modelId="{119FEA83-8A7F-4C40-96B2-8AB8729BEAC1}" type="presParOf" srcId="{DD9F4602-22C3-4F52-B47D-87F992171712}" destId="{1B9327ED-84AD-4352-A366-A5CDCCAB0392}" srcOrd="0" destOrd="0" presId="urn:microsoft.com/office/officeart/2005/8/layout/vList2"/>
    <dgm:cxn modelId="{D299209D-F74E-41B0-BC7C-BF3C834B970E}" type="presParOf" srcId="{DD9F4602-22C3-4F52-B47D-87F992171712}" destId="{38AB9432-7C61-41F7-8F4A-7E444A423E49}" srcOrd="1" destOrd="0" presId="urn:microsoft.com/office/officeart/2005/8/layout/vList2"/>
    <dgm:cxn modelId="{CB5DBA9D-5D01-4EBC-8026-3D5BB9B09026}" type="presParOf" srcId="{DD9F4602-22C3-4F52-B47D-87F992171712}" destId="{06A4DCFB-1539-457F-A7A3-5F5A4F8AF06C}" srcOrd="2" destOrd="0" presId="urn:microsoft.com/office/officeart/2005/8/layout/vList2"/>
    <dgm:cxn modelId="{18A631CD-EC51-4617-86F7-117CBB6E5806}" type="presParOf" srcId="{DD9F4602-22C3-4F52-B47D-87F992171712}" destId="{F4D49E53-7DA8-462E-95E1-53E11680F1B8}" srcOrd="3" destOrd="0" presId="urn:microsoft.com/office/officeart/2005/8/layout/vList2"/>
    <dgm:cxn modelId="{2046B859-2CAD-4109-84A7-91C02A7F83A5}" type="presParOf" srcId="{DD9F4602-22C3-4F52-B47D-87F992171712}" destId="{43FB047E-5A46-4A09-84B3-0AD62509515C}" srcOrd="4" destOrd="0" presId="urn:microsoft.com/office/officeart/2005/8/layout/vList2"/>
    <dgm:cxn modelId="{6B099FF6-C75F-4762-9EF2-B65EF58E14F1}" type="presParOf" srcId="{DD9F4602-22C3-4F52-B47D-87F992171712}" destId="{7208C96E-33DD-4AC0-A538-447995CB5931}"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67222-CD3E-4847-BD56-3925C210911D}">
      <dsp:nvSpPr>
        <dsp:cNvPr id="0" name=""/>
        <dsp:cNvSpPr/>
      </dsp:nvSpPr>
      <dsp:spPr>
        <a:xfrm>
          <a:off x="0" y="0"/>
          <a:ext cx="2046485" cy="2116334"/>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US" sz="1400" b="1" kern="1200" dirty="0">
              <a:solidFill>
                <a:srgbClr val="FFFF00"/>
              </a:solidFill>
            </a:rPr>
            <a:t>MULTIPLE YEAR PROJECT?</a:t>
          </a:r>
        </a:p>
      </dsp:txBody>
      <dsp:txXfrm rot="16200000">
        <a:off x="-663048" y="663048"/>
        <a:ext cx="1735393" cy="409297"/>
      </dsp:txXfrm>
    </dsp:sp>
    <dsp:sp modelId="{069AC593-9DE8-499C-9E45-DBAD892A932A}">
      <dsp:nvSpPr>
        <dsp:cNvPr id="0" name=""/>
        <dsp:cNvSpPr/>
      </dsp:nvSpPr>
      <dsp:spPr>
        <a:xfrm>
          <a:off x="409297" y="0"/>
          <a:ext cx="1524631" cy="21163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409297" y="0"/>
        <a:ext cx="1524631" cy="2116334"/>
      </dsp:txXfrm>
    </dsp:sp>
    <dsp:sp modelId="{123C3C79-D96F-43C0-9BDF-B3D7E44C60EB}">
      <dsp:nvSpPr>
        <dsp:cNvPr id="0" name=""/>
        <dsp:cNvSpPr/>
      </dsp:nvSpPr>
      <dsp:spPr>
        <a:xfrm>
          <a:off x="2108294" y="0"/>
          <a:ext cx="2046485" cy="2116334"/>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US" sz="1400" b="1" kern="1200" dirty="0">
              <a:solidFill>
                <a:srgbClr val="FFFF00"/>
              </a:solidFill>
            </a:rPr>
            <a:t>FINAL REPORT</a:t>
          </a:r>
        </a:p>
      </dsp:txBody>
      <dsp:txXfrm rot="16200000">
        <a:off x="1445246" y="663048"/>
        <a:ext cx="1735393" cy="409297"/>
      </dsp:txXfrm>
    </dsp:sp>
    <dsp:sp modelId="{CE155F00-77C2-4E87-AAD4-3C0B64EFAF8D}">
      <dsp:nvSpPr>
        <dsp:cNvPr id="0" name=""/>
        <dsp:cNvSpPr/>
      </dsp:nvSpPr>
      <dsp:spPr>
        <a:xfrm rot="5400000">
          <a:off x="1976259" y="1660537"/>
          <a:ext cx="310975" cy="306972"/>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07CE5B-2BD8-4C30-80BF-69274588CE2B}">
      <dsp:nvSpPr>
        <dsp:cNvPr id="0" name=""/>
        <dsp:cNvSpPr/>
      </dsp:nvSpPr>
      <dsp:spPr>
        <a:xfrm>
          <a:off x="2517591" y="0"/>
          <a:ext cx="1524631" cy="21163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US" sz="1400" kern="1200" dirty="0"/>
            <a:t>A Final Report is due at the end of the  </a:t>
          </a:r>
          <a:r>
            <a:rPr lang="en-US" sz="1400" u="none" kern="1200" dirty="0"/>
            <a:t>entire project</a:t>
          </a:r>
        </a:p>
        <a:p>
          <a:pPr marL="0" lvl="0" indent="0" algn="l" defTabSz="622300">
            <a:lnSpc>
              <a:spcPct val="90000"/>
            </a:lnSpc>
            <a:spcBef>
              <a:spcPct val="0"/>
            </a:spcBef>
            <a:spcAft>
              <a:spcPct val="35000"/>
            </a:spcAft>
            <a:buNone/>
          </a:pPr>
          <a:endParaRPr lang="en-US" sz="1400" u="sng" kern="1200" dirty="0"/>
        </a:p>
        <a:p>
          <a:pPr marL="0" lvl="0" indent="0" algn="l" defTabSz="622300">
            <a:lnSpc>
              <a:spcPct val="90000"/>
            </a:lnSpc>
            <a:spcBef>
              <a:spcPct val="0"/>
            </a:spcBef>
            <a:spcAft>
              <a:spcPct val="35000"/>
            </a:spcAft>
            <a:buNone/>
          </a:pPr>
          <a:r>
            <a:rPr lang="en-US" sz="1400" u="sng" kern="1200" dirty="0"/>
            <a:t>If Human Subjects- need final updated HS/CT form</a:t>
          </a:r>
        </a:p>
      </dsp:txBody>
      <dsp:txXfrm>
        <a:off x="2517591" y="0"/>
        <a:ext cx="1524631" cy="2116334"/>
      </dsp:txXfrm>
    </dsp:sp>
    <dsp:sp modelId="{7E336705-B3A6-4544-9156-7CFAC9C756C1}">
      <dsp:nvSpPr>
        <dsp:cNvPr id="0" name=""/>
        <dsp:cNvSpPr/>
      </dsp:nvSpPr>
      <dsp:spPr>
        <a:xfrm>
          <a:off x="4257084" y="0"/>
          <a:ext cx="2046485" cy="2116334"/>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US" sz="1400" b="1" kern="1200" dirty="0">
              <a:solidFill>
                <a:srgbClr val="FFFF00"/>
              </a:solidFill>
            </a:rPr>
            <a:t>INTERIM</a:t>
          </a:r>
          <a:r>
            <a:rPr lang="en-US" sz="1200" kern="1200" dirty="0">
              <a:solidFill>
                <a:srgbClr val="FFFF00"/>
              </a:solidFill>
            </a:rPr>
            <a:t> </a:t>
          </a:r>
          <a:r>
            <a:rPr lang="en-US" sz="1400" b="1" kern="1200" dirty="0">
              <a:solidFill>
                <a:srgbClr val="FFFF00"/>
              </a:solidFill>
            </a:rPr>
            <a:t>REPORTING</a:t>
          </a:r>
        </a:p>
      </dsp:txBody>
      <dsp:txXfrm rot="16200000">
        <a:off x="3594035" y="663048"/>
        <a:ext cx="1735393" cy="409297"/>
      </dsp:txXfrm>
    </dsp:sp>
    <dsp:sp modelId="{C0F38CD5-A748-49D1-9BCA-061BDDDADCE6}">
      <dsp:nvSpPr>
        <dsp:cNvPr id="0" name=""/>
        <dsp:cNvSpPr/>
      </dsp:nvSpPr>
      <dsp:spPr>
        <a:xfrm rot="5400000">
          <a:off x="4094372" y="1660537"/>
          <a:ext cx="310975" cy="306972"/>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A54858-17DF-4DDE-8E78-3F969E5CE808}">
      <dsp:nvSpPr>
        <dsp:cNvPr id="0" name=""/>
        <dsp:cNvSpPr/>
      </dsp:nvSpPr>
      <dsp:spPr>
        <a:xfrm>
          <a:off x="6361137" y="0"/>
          <a:ext cx="2046485" cy="2116334"/>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en-US" sz="2300" b="1" kern="1200" dirty="0">
              <a:solidFill>
                <a:srgbClr val="FFFF00"/>
              </a:solidFill>
            </a:rPr>
            <a:t>NIH RPPR</a:t>
          </a:r>
        </a:p>
      </dsp:txBody>
      <dsp:txXfrm rot="16200000">
        <a:off x="5698088" y="663048"/>
        <a:ext cx="1735393" cy="409297"/>
      </dsp:txXfrm>
    </dsp:sp>
    <dsp:sp modelId="{8801360F-1B07-4F6F-9647-10CEFBE3C8C6}">
      <dsp:nvSpPr>
        <dsp:cNvPr id="0" name=""/>
        <dsp:cNvSpPr/>
      </dsp:nvSpPr>
      <dsp:spPr>
        <a:xfrm rot="5400000">
          <a:off x="6212484" y="1660537"/>
          <a:ext cx="310975" cy="306972"/>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327ED-84AD-4352-A366-A5CDCCAB0392}">
      <dsp:nvSpPr>
        <dsp:cNvPr id="0" name=""/>
        <dsp:cNvSpPr/>
      </dsp:nvSpPr>
      <dsp:spPr>
        <a:xfrm>
          <a:off x="0" y="0"/>
          <a:ext cx="3348457"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First year RPPR for all</a:t>
          </a:r>
        </a:p>
      </dsp:txBody>
      <dsp:txXfrm>
        <a:off x="18734" y="18734"/>
        <a:ext cx="3310989" cy="346292"/>
      </dsp:txXfrm>
    </dsp:sp>
    <dsp:sp modelId="{38AB9432-7C61-41F7-8F4A-7E444A423E49}">
      <dsp:nvSpPr>
        <dsp:cNvPr id="0" name=""/>
        <dsp:cNvSpPr/>
      </dsp:nvSpPr>
      <dsp:spPr>
        <a:xfrm>
          <a:off x="0" y="391833"/>
          <a:ext cx="3348457"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31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solidFill>
                <a:schemeClr val="bg1"/>
              </a:solidFill>
            </a:rPr>
            <a:t>Completion by Feb 29, 2024</a:t>
          </a:r>
        </a:p>
      </dsp:txBody>
      <dsp:txXfrm>
        <a:off x="0" y="391833"/>
        <a:ext cx="3348457" cy="264960"/>
      </dsp:txXfrm>
    </dsp:sp>
    <dsp:sp modelId="{06A4DCFB-1539-457F-A7A3-5F5A4F8AF06C}">
      <dsp:nvSpPr>
        <dsp:cNvPr id="0" name=""/>
        <dsp:cNvSpPr/>
      </dsp:nvSpPr>
      <dsp:spPr>
        <a:xfrm>
          <a:off x="0" y="656793"/>
          <a:ext cx="3348457"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Second year RPPR for CT and CE</a:t>
          </a:r>
        </a:p>
      </dsp:txBody>
      <dsp:txXfrm>
        <a:off x="18734" y="675527"/>
        <a:ext cx="3310989" cy="346292"/>
      </dsp:txXfrm>
    </dsp:sp>
    <dsp:sp modelId="{F4D49E53-7DA8-462E-95E1-53E11680F1B8}">
      <dsp:nvSpPr>
        <dsp:cNvPr id="0" name=""/>
        <dsp:cNvSpPr/>
      </dsp:nvSpPr>
      <dsp:spPr>
        <a:xfrm>
          <a:off x="0" y="1040553"/>
          <a:ext cx="3348457"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31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solidFill>
                <a:schemeClr val="bg1"/>
              </a:solidFill>
            </a:rPr>
            <a:t>Completion by Feb 28, 2025</a:t>
          </a:r>
        </a:p>
      </dsp:txBody>
      <dsp:txXfrm>
        <a:off x="0" y="1040553"/>
        <a:ext cx="3348457" cy="264960"/>
      </dsp:txXfrm>
    </dsp:sp>
    <dsp:sp modelId="{43FB047E-5A46-4A09-84B3-0AD62509515C}">
      <dsp:nvSpPr>
        <dsp:cNvPr id="0" name=""/>
        <dsp:cNvSpPr/>
      </dsp:nvSpPr>
      <dsp:spPr>
        <a:xfrm>
          <a:off x="0" y="1303539"/>
          <a:ext cx="3348457"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Third year RPPR CE projects</a:t>
          </a:r>
        </a:p>
      </dsp:txBody>
      <dsp:txXfrm>
        <a:off x="18734" y="1322273"/>
        <a:ext cx="3310989" cy="346292"/>
      </dsp:txXfrm>
    </dsp:sp>
    <dsp:sp modelId="{7208C96E-33DD-4AC0-A538-447995CB5931}">
      <dsp:nvSpPr>
        <dsp:cNvPr id="0" name=""/>
        <dsp:cNvSpPr/>
      </dsp:nvSpPr>
      <dsp:spPr>
        <a:xfrm>
          <a:off x="0" y="1689273"/>
          <a:ext cx="3348457"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31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solidFill>
                <a:schemeClr val="bg1"/>
              </a:solidFill>
            </a:rPr>
            <a:t>Completion Feb 28, 2026</a:t>
          </a:r>
        </a:p>
      </dsp:txBody>
      <dsp:txXfrm>
        <a:off x="0" y="1689273"/>
        <a:ext cx="3348457" cy="2649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0DC1B0-4889-4BBA-924F-895FD24025AC}" type="datetimeFigureOut">
              <a:rPr lang="en-US" smtClean="0"/>
              <a:t>4/3/2024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11D1C0-C550-45BE-B024-26AD85BC21C9}" type="slidenum">
              <a:rPr lang="en-US" smtClean="0"/>
              <a:t>‹#›</a:t>
            </a:fld>
            <a:endParaRPr lang="en-US"/>
          </a:p>
        </p:txBody>
      </p:sp>
    </p:spTree>
    <p:extLst>
      <p:ext uri="{BB962C8B-B14F-4D97-AF65-F5344CB8AC3E}">
        <p14:creationId xmlns:p14="http://schemas.microsoft.com/office/powerpoint/2010/main" val="294498103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03T13:46:26.83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03T13:46:26.83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03T13:46:26.83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03T13:46:27.40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trace contextRef="#ctx0" brushRef="#br0" timeOffset="249.5">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03T13:46:26.83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03T13:46:26.83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AE44B-7934-4148-8435-882DF8A1E1D5}"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C4ABF-5795-4F16-B65B-5E48BFC5441B}" type="slidenum">
              <a:rPr lang="en-US" smtClean="0"/>
              <a:t>‹#›</a:t>
            </a:fld>
            <a:endParaRPr lang="en-US"/>
          </a:p>
        </p:txBody>
      </p:sp>
    </p:spTree>
    <p:extLst>
      <p:ext uri="{BB962C8B-B14F-4D97-AF65-F5344CB8AC3E}">
        <p14:creationId xmlns:p14="http://schemas.microsoft.com/office/powerpoint/2010/main" val="1936739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1</a:t>
            </a:fld>
            <a:endParaRPr lang="en-US"/>
          </a:p>
        </p:txBody>
      </p:sp>
    </p:spTree>
    <p:extLst>
      <p:ext uri="{BB962C8B-B14F-4D97-AF65-F5344CB8AC3E}">
        <p14:creationId xmlns:p14="http://schemas.microsoft.com/office/powerpoint/2010/main" val="2597099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10</a:t>
            </a:fld>
            <a:endParaRPr lang="en-US"/>
          </a:p>
        </p:txBody>
      </p:sp>
    </p:spTree>
    <p:extLst>
      <p:ext uri="{BB962C8B-B14F-4D97-AF65-F5344CB8AC3E}">
        <p14:creationId xmlns:p14="http://schemas.microsoft.com/office/powerpoint/2010/main" val="3883210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C4ABF-5795-4F16-B65B-5E48BFC5441B}" type="slidenum">
              <a:rPr lang="en-US" smtClean="0"/>
              <a:t>12</a:t>
            </a:fld>
            <a:endParaRPr lang="en-US"/>
          </a:p>
        </p:txBody>
      </p:sp>
    </p:spTree>
    <p:extLst>
      <p:ext uri="{BB962C8B-B14F-4D97-AF65-F5344CB8AC3E}">
        <p14:creationId xmlns:p14="http://schemas.microsoft.com/office/powerpoint/2010/main" val="3534667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C4ABF-5795-4F16-B65B-5E48BFC5441B}" type="slidenum">
              <a:rPr lang="en-US" smtClean="0"/>
              <a:t>16</a:t>
            </a:fld>
            <a:endParaRPr lang="en-US"/>
          </a:p>
        </p:txBody>
      </p:sp>
    </p:spTree>
    <p:extLst>
      <p:ext uri="{BB962C8B-B14F-4D97-AF65-F5344CB8AC3E}">
        <p14:creationId xmlns:p14="http://schemas.microsoft.com/office/powerpoint/2010/main" val="1435691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18</a:t>
            </a:fld>
            <a:endParaRPr lang="en-US"/>
          </a:p>
        </p:txBody>
      </p:sp>
    </p:spTree>
    <p:extLst>
      <p:ext uri="{BB962C8B-B14F-4D97-AF65-F5344CB8AC3E}">
        <p14:creationId xmlns:p14="http://schemas.microsoft.com/office/powerpoint/2010/main" val="1420349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19</a:t>
            </a:fld>
            <a:endParaRPr lang="en-US"/>
          </a:p>
        </p:txBody>
      </p:sp>
    </p:spTree>
    <p:extLst>
      <p:ext uri="{BB962C8B-B14F-4D97-AF65-F5344CB8AC3E}">
        <p14:creationId xmlns:p14="http://schemas.microsoft.com/office/powerpoint/2010/main" val="82665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20</a:t>
            </a:fld>
            <a:endParaRPr lang="en-US"/>
          </a:p>
        </p:txBody>
      </p:sp>
    </p:spTree>
    <p:extLst>
      <p:ext uri="{BB962C8B-B14F-4D97-AF65-F5344CB8AC3E}">
        <p14:creationId xmlns:p14="http://schemas.microsoft.com/office/powerpoint/2010/main" val="1888755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21</a:t>
            </a:fld>
            <a:endParaRPr lang="en-US"/>
          </a:p>
        </p:txBody>
      </p:sp>
    </p:spTree>
    <p:extLst>
      <p:ext uri="{BB962C8B-B14F-4D97-AF65-F5344CB8AC3E}">
        <p14:creationId xmlns:p14="http://schemas.microsoft.com/office/powerpoint/2010/main" val="1440617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22</a:t>
            </a:fld>
            <a:endParaRPr lang="en-US"/>
          </a:p>
        </p:txBody>
      </p:sp>
    </p:spTree>
    <p:extLst>
      <p:ext uri="{BB962C8B-B14F-4D97-AF65-F5344CB8AC3E}">
        <p14:creationId xmlns:p14="http://schemas.microsoft.com/office/powerpoint/2010/main" val="3869880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23</a:t>
            </a:fld>
            <a:endParaRPr lang="en-US"/>
          </a:p>
        </p:txBody>
      </p:sp>
    </p:spTree>
    <p:extLst>
      <p:ext uri="{BB962C8B-B14F-4D97-AF65-F5344CB8AC3E}">
        <p14:creationId xmlns:p14="http://schemas.microsoft.com/office/powerpoint/2010/main" val="2039391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24</a:t>
            </a:fld>
            <a:endParaRPr lang="en-US"/>
          </a:p>
        </p:txBody>
      </p:sp>
    </p:spTree>
    <p:extLst>
      <p:ext uri="{BB962C8B-B14F-4D97-AF65-F5344CB8AC3E}">
        <p14:creationId xmlns:p14="http://schemas.microsoft.com/office/powerpoint/2010/main" val="4174002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2</a:t>
            </a:fld>
            <a:endParaRPr lang="en-US"/>
          </a:p>
        </p:txBody>
      </p:sp>
    </p:spTree>
    <p:extLst>
      <p:ext uri="{BB962C8B-B14F-4D97-AF65-F5344CB8AC3E}">
        <p14:creationId xmlns:p14="http://schemas.microsoft.com/office/powerpoint/2010/main" val="751215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25</a:t>
            </a:fld>
            <a:endParaRPr lang="en-US"/>
          </a:p>
        </p:txBody>
      </p:sp>
    </p:spTree>
    <p:extLst>
      <p:ext uri="{BB962C8B-B14F-4D97-AF65-F5344CB8AC3E}">
        <p14:creationId xmlns:p14="http://schemas.microsoft.com/office/powerpoint/2010/main" val="1536328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26</a:t>
            </a:fld>
            <a:endParaRPr lang="en-US"/>
          </a:p>
        </p:txBody>
      </p:sp>
    </p:spTree>
    <p:extLst>
      <p:ext uri="{BB962C8B-B14F-4D97-AF65-F5344CB8AC3E}">
        <p14:creationId xmlns:p14="http://schemas.microsoft.com/office/powerpoint/2010/main" val="2653618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27</a:t>
            </a:fld>
            <a:endParaRPr lang="en-US"/>
          </a:p>
        </p:txBody>
      </p:sp>
    </p:spTree>
    <p:extLst>
      <p:ext uri="{BB962C8B-B14F-4D97-AF65-F5344CB8AC3E}">
        <p14:creationId xmlns:p14="http://schemas.microsoft.com/office/powerpoint/2010/main" val="3303721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28</a:t>
            </a:fld>
            <a:endParaRPr lang="en-US"/>
          </a:p>
        </p:txBody>
      </p:sp>
    </p:spTree>
    <p:extLst>
      <p:ext uri="{BB962C8B-B14F-4D97-AF65-F5344CB8AC3E}">
        <p14:creationId xmlns:p14="http://schemas.microsoft.com/office/powerpoint/2010/main" val="2469476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29</a:t>
            </a:fld>
            <a:endParaRPr lang="en-US"/>
          </a:p>
        </p:txBody>
      </p:sp>
    </p:spTree>
    <p:extLst>
      <p:ext uri="{BB962C8B-B14F-4D97-AF65-F5344CB8AC3E}">
        <p14:creationId xmlns:p14="http://schemas.microsoft.com/office/powerpoint/2010/main" val="2785678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30</a:t>
            </a:fld>
            <a:endParaRPr lang="en-US"/>
          </a:p>
        </p:txBody>
      </p:sp>
    </p:spTree>
    <p:extLst>
      <p:ext uri="{BB962C8B-B14F-4D97-AF65-F5344CB8AC3E}">
        <p14:creationId xmlns:p14="http://schemas.microsoft.com/office/powerpoint/2010/main" val="3306700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31</a:t>
            </a:fld>
            <a:endParaRPr lang="en-US"/>
          </a:p>
        </p:txBody>
      </p:sp>
    </p:spTree>
    <p:extLst>
      <p:ext uri="{BB962C8B-B14F-4D97-AF65-F5344CB8AC3E}">
        <p14:creationId xmlns:p14="http://schemas.microsoft.com/office/powerpoint/2010/main" val="2446508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32</a:t>
            </a:fld>
            <a:endParaRPr lang="en-US"/>
          </a:p>
        </p:txBody>
      </p:sp>
    </p:spTree>
    <p:extLst>
      <p:ext uri="{BB962C8B-B14F-4D97-AF65-F5344CB8AC3E}">
        <p14:creationId xmlns:p14="http://schemas.microsoft.com/office/powerpoint/2010/main" val="4140503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C4ABF-5795-4F16-B65B-5E48BFC5441B}" type="slidenum">
              <a:rPr lang="en-US" smtClean="0"/>
              <a:t>33</a:t>
            </a:fld>
            <a:endParaRPr lang="en-US"/>
          </a:p>
        </p:txBody>
      </p:sp>
    </p:spTree>
    <p:extLst>
      <p:ext uri="{BB962C8B-B14F-4D97-AF65-F5344CB8AC3E}">
        <p14:creationId xmlns:p14="http://schemas.microsoft.com/office/powerpoint/2010/main" val="3579251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C4ABF-5795-4F16-B65B-5E48BFC5441B}" type="slidenum">
              <a:rPr lang="en-US" smtClean="0"/>
              <a:t>37</a:t>
            </a:fld>
            <a:endParaRPr lang="en-US"/>
          </a:p>
        </p:txBody>
      </p:sp>
    </p:spTree>
    <p:extLst>
      <p:ext uri="{BB962C8B-B14F-4D97-AF65-F5344CB8AC3E}">
        <p14:creationId xmlns:p14="http://schemas.microsoft.com/office/powerpoint/2010/main" val="625422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3</a:t>
            </a:fld>
            <a:endParaRPr lang="en-US"/>
          </a:p>
        </p:txBody>
      </p:sp>
    </p:spTree>
    <p:extLst>
      <p:ext uri="{BB962C8B-B14F-4D97-AF65-F5344CB8AC3E}">
        <p14:creationId xmlns:p14="http://schemas.microsoft.com/office/powerpoint/2010/main" val="306969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40</a:t>
            </a:fld>
            <a:endParaRPr lang="en-US"/>
          </a:p>
        </p:txBody>
      </p:sp>
    </p:spTree>
    <p:extLst>
      <p:ext uri="{BB962C8B-B14F-4D97-AF65-F5344CB8AC3E}">
        <p14:creationId xmlns:p14="http://schemas.microsoft.com/office/powerpoint/2010/main" val="1418178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 in </a:t>
            </a:r>
            <a:r>
              <a:rPr lang="en-US" dirty="0" err="1"/>
              <a:t>pubmed</a:t>
            </a:r>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41</a:t>
            </a:fld>
            <a:endParaRPr lang="en-US"/>
          </a:p>
        </p:txBody>
      </p:sp>
    </p:spTree>
    <p:extLst>
      <p:ext uri="{BB962C8B-B14F-4D97-AF65-F5344CB8AC3E}">
        <p14:creationId xmlns:p14="http://schemas.microsoft.com/office/powerpoint/2010/main" val="4115304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situation in red is the issue we see most often.</a:t>
            </a:r>
          </a:p>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42</a:t>
            </a:fld>
            <a:endParaRPr lang="en-US"/>
          </a:p>
        </p:txBody>
      </p:sp>
    </p:spTree>
    <p:extLst>
      <p:ext uri="{BB962C8B-B14F-4D97-AF65-F5344CB8AC3E}">
        <p14:creationId xmlns:p14="http://schemas.microsoft.com/office/powerpoint/2010/main" val="4155369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43</a:t>
            </a:fld>
            <a:endParaRPr lang="en-US"/>
          </a:p>
        </p:txBody>
      </p:sp>
    </p:spTree>
    <p:extLst>
      <p:ext uri="{BB962C8B-B14F-4D97-AF65-F5344CB8AC3E}">
        <p14:creationId xmlns:p14="http://schemas.microsoft.com/office/powerpoint/2010/main" val="1544720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44</a:t>
            </a:fld>
            <a:endParaRPr lang="en-US"/>
          </a:p>
        </p:txBody>
      </p:sp>
    </p:spTree>
    <p:extLst>
      <p:ext uri="{BB962C8B-B14F-4D97-AF65-F5344CB8AC3E}">
        <p14:creationId xmlns:p14="http://schemas.microsoft.com/office/powerpoint/2010/main" val="7662817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47</a:t>
            </a:fld>
            <a:endParaRPr lang="en-US"/>
          </a:p>
        </p:txBody>
      </p:sp>
    </p:spTree>
    <p:extLst>
      <p:ext uri="{BB962C8B-B14F-4D97-AF65-F5344CB8AC3E}">
        <p14:creationId xmlns:p14="http://schemas.microsoft.com/office/powerpoint/2010/main" val="1266494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4</a:t>
            </a:fld>
            <a:endParaRPr lang="en-US"/>
          </a:p>
        </p:txBody>
      </p:sp>
    </p:spTree>
    <p:extLst>
      <p:ext uri="{BB962C8B-B14F-4D97-AF65-F5344CB8AC3E}">
        <p14:creationId xmlns:p14="http://schemas.microsoft.com/office/powerpoint/2010/main" val="200025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5</a:t>
            </a:fld>
            <a:endParaRPr lang="en-US"/>
          </a:p>
        </p:txBody>
      </p:sp>
    </p:spTree>
    <p:extLst>
      <p:ext uri="{BB962C8B-B14F-4D97-AF65-F5344CB8AC3E}">
        <p14:creationId xmlns:p14="http://schemas.microsoft.com/office/powerpoint/2010/main" val="2603775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6</a:t>
            </a:fld>
            <a:endParaRPr lang="en-US"/>
          </a:p>
        </p:txBody>
      </p:sp>
    </p:spTree>
    <p:extLst>
      <p:ext uri="{BB962C8B-B14F-4D97-AF65-F5344CB8AC3E}">
        <p14:creationId xmlns:p14="http://schemas.microsoft.com/office/powerpoint/2010/main" val="3532771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7</a:t>
            </a:fld>
            <a:endParaRPr lang="en-US"/>
          </a:p>
        </p:txBody>
      </p:sp>
    </p:spTree>
    <p:extLst>
      <p:ext uri="{BB962C8B-B14F-4D97-AF65-F5344CB8AC3E}">
        <p14:creationId xmlns:p14="http://schemas.microsoft.com/office/powerpoint/2010/main" val="1513813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8</a:t>
            </a:fld>
            <a:endParaRPr lang="en-US"/>
          </a:p>
        </p:txBody>
      </p:sp>
    </p:spTree>
    <p:extLst>
      <p:ext uri="{BB962C8B-B14F-4D97-AF65-F5344CB8AC3E}">
        <p14:creationId xmlns:p14="http://schemas.microsoft.com/office/powerpoint/2010/main" val="3255946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9</a:t>
            </a:fld>
            <a:endParaRPr lang="en-US"/>
          </a:p>
        </p:txBody>
      </p:sp>
    </p:spTree>
    <p:extLst>
      <p:ext uri="{BB962C8B-B14F-4D97-AF65-F5344CB8AC3E}">
        <p14:creationId xmlns:p14="http://schemas.microsoft.com/office/powerpoint/2010/main" val="3001405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6" name="Picture 15" descr="A picture containing icon&#10;&#10;Description automatically generated">
            <a:extLst>
              <a:ext uri="{FF2B5EF4-FFF2-40B4-BE49-F238E27FC236}">
                <a16:creationId xmlns:a16="http://schemas.microsoft.com/office/drawing/2014/main" id="{3FFBD721-E09C-1B42-BD70-58DEAD59E85C}"/>
              </a:ext>
            </a:extLst>
          </p:cNvPr>
          <p:cNvPicPr>
            <a:picLocks noChangeAspect="1"/>
          </p:cNvPicPr>
          <p:nvPr userDrawn="1"/>
        </p:nvPicPr>
        <p:blipFill>
          <a:blip r:embed="rId2">
            <a:alphaModFix amt="2000"/>
            <a:extLst>
              <a:ext uri="{28A0092B-C50C-407E-A947-70E740481C1C}">
                <a14:useLocalDpi xmlns:a14="http://schemas.microsoft.com/office/drawing/2010/main" val="0"/>
              </a:ext>
            </a:extLst>
          </a:blip>
          <a:stretch>
            <a:fillRect/>
          </a:stretch>
        </p:blipFill>
        <p:spPr>
          <a:xfrm>
            <a:off x="-1638301" y="-152400"/>
            <a:ext cx="13868401" cy="10261687"/>
          </a:xfrm>
          <a:prstGeom prst="rect">
            <a:avLst/>
          </a:prstGeom>
        </p:spPr>
      </p:pic>
      <p:pic>
        <p:nvPicPr>
          <p:cNvPr id="12" name="Picture 11">
            <a:extLst>
              <a:ext uri="{FF2B5EF4-FFF2-40B4-BE49-F238E27FC236}">
                <a16:creationId xmlns:a16="http://schemas.microsoft.com/office/drawing/2014/main" id="{CEA17521-244B-804E-88BB-0E245D427B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8600" y="667900"/>
            <a:ext cx="3465195" cy="1029266"/>
          </a:xfrm>
          <a:prstGeom prst="rect">
            <a:avLst/>
          </a:prstGeom>
        </p:spPr>
      </p:pic>
      <p:pic>
        <p:nvPicPr>
          <p:cNvPr id="18" name="Graphic 17">
            <a:extLst>
              <a:ext uri="{FF2B5EF4-FFF2-40B4-BE49-F238E27FC236}">
                <a16:creationId xmlns:a16="http://schemas.microsoft.com/office/drawing/2014/main" id="{DA80E093-07C8-9A41-947C-4D3955A50E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14650" y="5614500"/>
            <a:ext cx="6362700" cy="791802"/>
          </a:xfrm>
          <a:prstGeom prst="rect">
            <a:avLst/>
          </a:prstGeom>
        </p:spPr>
      </p:pic>
      <p:sp>
        <p:nvSpPr>
          <p:cNvPr id="19" name="TextBox 18">
            <a:extLst>
              <a:ext uri="{FF2B5EF4-FFF2-40B4-BE49-F238E27FC236}">
                <a16:creationId xmlns:a16="http://schemas.microsoft.com/office/drawing/2014/main" id="{EF8C0F03-C040-C141-BA57-C703654EB883}"/>
              </a:ext>
            </a:extLst>
          </p:cNvPr>
          <p:cNvSpPr txBox="1"/>
          <p:nvPr userDrawn="1"/>
        </p:nvSpPr>
        <p:spPr>
          <a:xfrm>
            <a:off x="1981200" y="2743200"/>
            <a:ext cx="8229600" cy="646331"/>
          </a:xfrm>
          <a:prstGeom prst="rect">
            <a:avLst/>
          </a:prstGeom>
          <a:noFill/>
        </p:spPr>
        <p:txBody>
          <a:bodyPr wrap="square" rtlCol="0" anchor="t" anchorCtr="0">
            <a:spAutoFit/>
          </a:bodyPr>
          <a:lstStyle/>
          <a:p>
            <a:pPr algn="ctr"/>
            <a:r>
              <a:rPr lang="en-US" sz="3600" dirty="0"/>
              <a:t>Presentation Title Goes Here</a:t>
            </a:r>
          </a:p>
        </p:txBody>
      </p:sp>
      <p:sp>
        <p:nvSpPr>
          <p:cNvPr id="20" name="TextBox 19">
            <a:extLst>
              <a:ext uri="{FF2B5EF4-FFF2-40B4-BE49-F238E27FC236}">
                <a16:creationId xmlns:a16="http://schemas.microsoft.com/office/drawing/2014/main" id="{0276D8F8-CDB1-0A43-91C2-E8B5D347B935}"/>
              </a:ext>
            </a:extLst>
          </p:cNvPr>
          <p:cNvSpPr txBox="1"/>
          <p:nvPr userDrawn="1"/>
        </p:nvSpPr>
        <p:spPr>
          <a:xfrm>
            <a:off x="1981200" y="3432937"/>
            <a:ext cx="8229600" cy="461665"/>
          </a:xfrm>
          <a:prstGeom prst="rect">
            <a:avLst/>
          </a:prstGeom>
          <a:noFill/>
        </p:spPr>
        <p:txBody>
          <a:bodyPr wrap="squar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65000"/>
                  </a:schemeClr>
                </a:solidFill>
              </a:rPr>
              <a:t>Subtitle Goes Here</a:t>
            </a:r>
          </a:p>
        </p:txBody>
      </p:sp>
    </p:spTree>
    <p:extLst>
      <p:ext uri="{BB962C8B-B14F-4D97-AF65-F5344CB8AC3E}">
        <p14:creationId xmlns:p14="http://schemas.microsoft.com/office/powerpoint/2010/main" val="1877847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p:nvSpPr>
        <p:spPr>
          <a:xfrm>
            <a:off x="0" y="4715"/>
            <a:ext cx="12199368" cy="1117503"/>
          </a:xfrm>
          <a:prstGeom prst="rect">
            <a:avLst/>
          </a:prstGeom>
          <a:solidFill>
            <a:srgbClr val="5DBDF9"/>
          </a:solidFill>
          <a:ln w="0" cap="flat" cmpd="sng" algn="ctr">
            <a:noFill/>
            <a:prstDash val="solid"/>
            <a:round/>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ctrTitle"/>
          </p:nvPr>
        </p:nvSpPr>
        <p:spPr>
          <a:xfrm>
            <a:off x="914400" y="2130426"/>
            <a:ext cx="103632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12"/>
          <p:cNvSpPr>
            <a:spLocks noGrp="1"/>
          </p:cNvSpPr>
          <p:nvPr>
            <p:ph type="body" sz="quarter" idx="10"/>
          </p:nvPr>
        </p:nvSpPr>
        <p:spPr>
          <a:xfrm>
            <a:off x="349320" y="273220"/>
            <a:ext cx="7416800" cy="685800"/>
          </a:xfrm>
        </p:spPr>
        <p:txBody>
          <a:bodyPr/>
          <a:lstStyle>
            <a:lvl1pPr>
              <a:buNone/>
              <a:defRPr baseline="0">
                <a:solidFill>
                  <a:schemeClr val="bg1"/>
                </a:solidFill>
                <a:latin typeface="Arial" pitchFamily="34" charset="0"/>
              </a:defRPr>
            </a:lvl1pPr>
          </a:lstStyle>
          <a:p>
            <a:pPr lvl="0"/>
            <a:endParaRPr lang="en-US" dirty="0"/>
          </a:p>
        </p:txBody>
      </p:sp>
      <p:pic>
        <p:nvPicPr>
          <p:cNvPr id="18" name="Picture 17" descr="A picture containing drawing&#10;&#10;Description automatically generated">
            <a:extLst>
              <a:ext uri="{FF2B5EF4-FFF2-40B4-BE49-F238E27FC236}">
                <a16:creationId xmlns:a16="http://schemas.microsoft.com/office/drawing/2014/main" id="{EFD35227-8307-1147-8271-02C672E4AB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590" y="228600"/>
            <a:ext cx="2006090" cy="507101"/>
          </a:xfrm>
          <a:prstGeom prst="rect">
            <a:avLst/>
          </a:prstGeom>
        </p:spPr>
      </p:pic>
      <p:pic>
        <p:nvPicPr>
          <p:cNvPr id="24" name="Picture 23" descr="A picture containing icon&#10;&#10;Description automatically generated">
            <a:extLst>
              <a:ext uri="{FF2B5EF4-FFF2-40B4-BE49-F238E27FC236}">
                <a16:creationId xmlns:a16="http://schemas.microsoft.com/office/drawing/2014/main" id="{9F79343A-D32B-054E-9E03-49788A360F04}"/>
              </a:ext>
            </a:extLst>
          </p:cNvPr>
          <p:cNvPicPr>
            <a:picLocks noChangeAspect="1"/>
          </p:cNvPicPr>
          <p:nvPr userDrawn="1"/>
        </p:nvPicPr>
        <p:blipFill>
          <a:blip r:embed="rId3">
            <a:alphaModFix amt="3000"/>
            <a:extLst>
              <a:ext uri="{28A0092B-C50C-407E-A947-70E740481C1C}">
                <a14:useLocalDpi xmlns:a14="http://schemas.microsoft.com/office/drawing/2010/main" val="0"/>
              </a:ext>
            </a:extLst>
          </a:blip>
          <a:stretch>
            <a:fillRect/>
          </a:stretch>
        </p:blipFill>
        <p:spPr>
          <a:xfrm>
            <a:off x="2438400" y="1752600"/>
            <a:ext cx="6324600" cy="4679780"/>
          </a:xfrm>
          <a:prstGeom prst="rect">
            <a:avLst/>
          </a:prstGeom>
        </p:spPr>
      </p:pic>
      <p:sp>
        <p:nvSpPr>
          <p:cNvPr id="10" name="Rectangle 9">
            <a:extLst>
              <a:ext uri="{FF2B5EF4-FFF2-40B4-BE49-F238E27FC236}">
                <a16:creationId xmlns:a16="http://schemas.microsoft.com/office/drawing/2014/main" id="{BC7FCB90-F45A-1948-9B14-406E7EEA4D5D}"/>
              </a:ext>
            </a:extLst>
          </p:cNvPr>
          <p:cNvSpPr/>
          <p:nvPr userDrawn="1"/>
        </p:nvSpPr>
        <p:spPr>
          <a:xfrm>
            <a:off x="0" y="1090523"/>
            <a:ext cx="12192000" cy="137001"/>
          </a:xfrm>
          <a:prstGeom prst="rect">
            <a:avLst/>
          </a:prstGeom>
          <a:solidFill>
            <a:srgbClr val="2BBCAD"/>
          </a:solidFill>
          <a:ln w="0">
            <a:solidFill>
              <a:srgbClr val="008F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267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a:extLst>
              <a:ext uri="{FF2B5EF4-FFF2-40B4-BE49-F238E27FC236}">
                <a16:creationId xmlns:a16="http://schemas.microsoft.com/office/drawing/2014/main" id="{83F04B84-C990-B549-8BD0-F924525E8BA6}"/>
              </a:ext>
            </a:extLst>
          </p:cNvPr>
          <p:cNvSpPr/>
          <p:nvPr userDrawn="1"/>
        </p:nvSpPr>
        <p:spPr>
          <a:xfrm>
            <a:off x="0" y="4715"/>
            <a:ext cx="12199368" cy="1062083"/>
          </a:xfrm>
          <a:prstGeom prst="rect">
            <a:avLst/>
          </a:prstGeom>
          <a:solidFill>
            <a:srgbClr val="5DBDF9"/>
          </a:solidFill>
          <a:ln w="0" cap="flat" cmpd="sng" algn="ctr">
            <a:noFill/>
            <a:prstDash val="solid"/>
            <a:round/>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latin typeface="Arial"/>
            </a:endParaRPr>
          </a:p>
        </p:txBody>
      </p:sp>
      <p:sp>
        <p:nvSpPr>
          <p:cNvPr id="21" name="Text Placeholder 12">
            <a:extLst>
              <a:ext uri="{FF2B5EF4-FFF2-40B4-BE49-F238E27FC236}">
                <a16:creationId xmlns:a16="http://schemas.microsoft.com/office/drawing/2014/main" id="{2DD9C55F-31F4-9941-8250-4464171F005F}"/>
              </a:ext>
            </a:extLst>
          </p:cNvPr>
          <p:cNvSpPr>
            <a:spLocks noGrp="1"/>
          </p:cNvSpPr>
          <p:nvPr>
            <p:ph type="body" sz="quarter" idx="10"/>
          </p:nvPr>
        </p:nvSpPr>
        <p:spPr>
          <a:xfrm>
            <a:off x="349320" y="273220"/>
            <a:ext cx="7416800" cy="685800"/>
          </a:xfrm>
        </p:spPr>
        <p:txBody>
          <a:bodyPr/>
          <a:lstStyle>
            <a:lvl1pPr>
              <a:buNone/>
              <a:defRPr baseline="0">
                <a:solidFill>
                  <a:schemeClr val="bg1"/>
                </a:solidFill>
                <a:latin typeface="Arial" pitchFamily="34" charset="0"/>
              </a:defRPr>
            </a:lvl1pPr>
          </a:lstStyle>
          <a:p>
            <a:pPr lvl="0"/>
            <a:endParaRPr lang="en-US" dirty="0"/>
          </a:p>
        </p:txBody>
      </p:sp>
      <p:pic>
        <p:nvPicPr>
          <p:cNvPr id="22" name="Picture 21" descr="A picture containing drawing&#10;&#10;Description automatically generated">
            <a:extLst>
              <a:ext uri="{FF2B5EF4-FFF2-40B4-BE49-F238E27FC236}">
                <a16:creationId xmlns:a16="http://schemas.microsoft.com/office/drawing/2014/main" id="{CDFA029C-35AC-864B-B21D-17F3EFE4F1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590" y="228600"/>
            <a:ext cx="2006090" cy="507101"/>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875C1C5C-A919-7F41-996C-AB9D282E940A}"/>
              </a:ext>
            </a:extLst>
          </p:cNvPr>
          <p:cNvPicPr>
            <a:picLocks noChangeAspect="1"/>
          </p:cNvPicPr>
          <p:nvPr userDrawn="1"/>
        </p:nvPicPr>
        <p:blipFill>
          <a:blip r:embed="rId3">
            <a:alphaModFix amt="3000"/>
            <a:extLst>
              <a:ext uri="{28A0092B-C50C-407E-A947-70E740481C1C}">
                <a14:useLocalDpi xmlns:a14="http://schemas.microsoft.com/office/drawing/2010/main" val="0"/>
              </a:ext>
            </a:extLst>
          </a:blip>
          <a:stretch>
            <a:fillRect/>
          </a:stretch>
        </p:blipFill>
        <p:spPr>
          <a:xfrm>
            <a:off x="2438400" y="1752600"/>
            <a:ext cx="6324600" cy="4679780"/>
          </a:xfrm>
          <a:prstGeom prst="rect">
            <a:avLst/>
          </a:prstGeom>
        </p:spPr>
      </p:pic>
      <p:sp>
        <p:nvSpPr>
          <p:cNvPr id="11" name="Rectangle 10">
            <a:extLst>
              <a:ext uri="{FF2B5EF4-FFF2-40B4-BE49-F238E27FC236}">
                <a16:creationId xmlns:a16="http://schemas.microsoft.com/office/drawing/2014/main" id="{BC7FCB90-F45A-1948-9B14-406E7EEA4D5D}"/>
              </a:ext>
            </a:extLst>
          </p:cNvPr>
          <p:cNvSpPr/>
          <p:nvPr userDrawn="1"/>
        </p:nvSpPr>
        <p:spPr>
          <a:xfrm>
            <a:off x="0" y="1066800"/>
            <a:ext cx="12192000" cy="137001"/>
          </a:xfrm>
          <a:prstGeom prst="rect">
            <a:avLst/>
          </a:prstGeom>
          <a:solidFill>
            <a:srgbClr val="2BBCAD"/>
          </a:solidFill>
          <a:ln w="0">
            <a:solidFill>
              <a:srgbClr val="008F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Rectangle 12">
            <a:extLst>
              <a:ext uri="{FF2B5EF4-FFF2-40B4-BE49-F238E27FC236}">
                <a16:creationId xmlns:a16="http://schemas.microsoft.com/office/drawing/2014/main" id="{D3FC9459-892E-0D45-AAB5-3A99F5AFFC26}"/>
              </a:ext>
            </a:extLst>
          </p:cNvPr>
          <p:cNvSpPr/>
          <p:nvPr/>
        </p:nvSpPr>
        <p:spPr>
          <a:xfrm>
            <a:off x="0" y="-16066"/>
            <a:ext cx="12199368" cy="1062085"/>
          </a:xfrm>
          <a:prstGeom prst="rect">
            <a:avLst/>
          </a:prstGeom>
          <a:solidFill>
            <a:srgbClr val="5DBDF9"/>
          </a:solidFill>
          <a:ln w="0" cap="flat" cmpd="sng" algn="ctr">
            <a:noFill/>
            <a:prstDash val="solid"/>
            <a:round/>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latin typeface="Arial"/>
            </a:endParaRPr>
          </a:p>
        </p:txBody>
      </p:sp>
      <p:sp>
        <p:nvSpPr>
          <p:cNvPr id="15" name="Text Placeholder 12">
            <a:extLst>
              <a:ext uri="{FF2B5EF4-FFF2-40B4-BE49-F238E27FC236}">
                <a16:creationId xmlns:a16="http://schemas.microsoft.com/office/drawing/2014/main" id="{7D8BB1D5-5B35-F048-BEAE-C22A197B2561}"/>
              </a:ext>
            </a:extLst>
          </p:cNvPr>
          <p:cNvSpPr>
            <a:spLocks noGrp="1"/>
          </p:cNvSpPr>
          <p:nvPr>
            <p:ph type="body" sz="quarter" idx="10"/>
          </p:nvPr>
        </p:nvSpPr>
        <p:spPr>
          <a:xfrm>
            <a:off x="349320" y="273220"/>
            <a:ext cx="7416800" cy="685800"/>
          </a:xfrm>
        </p:spPr>
        <p:txBody>
          <a:bodyPr/>
          <a:lstStyle>
            <a:lvl1pPr>
              <a:buNone/>
              <a:defRPr baseline="0">
                <a:solidFill>
                  <a:schemeClr val="bg1"/>
                </a:solidFill>
                <a:latin typeface="Arial" pitchFamily="34" charset="0"/>
              </a:defRPr>
            </a:lvl1pPr>
          </a:lstStyle>
          <a:p>
            <a:pPr lvl="0"/>
            <a:endParaRPr lang="en-US" dirty="0"/>
          </a:p>
        </p:txBody>
      </p:sp>
      <p:pic>
        <p:nvPicPr>
          <p:cNvPr id="16" name="Picture 15" descr="A picture containing drawing&#10;&#10;Description automatically generated">
            <a:extLst>
              <a:ext uri="{FF2B5EF4-FFF2-40B4-BE49-F238E27FC236}">
                <a16:creationId xmlns:a16="http://schemas.microsoft.com/office/drawing/2014/main" id="{E1EA110C-D906-5348-8D64-6DDAFC4ADC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590" y="228600"/>
            <a:ext cx="2006090" cy="507101"/>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8AB5F8A3-62B1-C14B-9435-69C3882F76ED}"/>
              </a:ext>
            </a:extLst>
          </p:cNvPr>
          <p:cNvPicPr>
            <a:picLocks noChangeAspect="1"/>
          </p:cNvPicPr>
          <p:nvPr userDrawn="1"/>
        </p:nvPicPr>
        <p:blipFill>
          <a:blip r:embed="rId3">
            <a:alphaModFix amt="3000"/>
            <a:extLst>
              <a:ext uri="{28A0092B-C50C-407E-A947-70E740481C1C}">
                <a14:useLocalDpi xmlns:a14="http://schemas.microsoft.com/office/drawing/2010/main" val="0"/>
              </a:ext>
            </a:extLst>
          </a:blip>
          <a:stretch>
            <a:fillRect/>
          </a:stretch>
        </p:blipFill>
        <p:spPr>
          <a:xfrm>
            <a:off x="2438400" y="1752600"/>
            <a:ext cx="6324600" cy="4679780"/>
          </a:xfrm>
          <a:prstGeom prst="rect">
            <a:avLst/>
          </a:prstGeom>
        </p:spPr>
      </p:pic>
      <p:sp>
        <p:nvSpPr>
          <p:cNvPr id="12" name="Rectangle 11">
            <a:extLst>
              <a:ext uri="{FF2B5EF4-FFF2-40B4-BE49-F238E27FC236}">
                <a16:creationId xmlns:a16="http://schemas.microsoft.com/office/drawing/2014/main" id="{BC7FCB90-F45A-1948-9B14-406E7EEA4D5D}"/>
              </a:ext>
            </a:extLst>
          </p:cNvPr>
          <p:cNvSpPr/>
          <p:nvPr userDrawn="1"/>
        </p:nvSpPr>
        <p:spPr>
          <a:xfrm>
            <a:off x="0" y="990600"/>
            <a:ext cx="12192000" cy="137001"/>
          </a:xfrm>
          <a:prstGeom prst="rect">
            <a:avLst/>
          </a:prstGeom>
          <a:solidFill>
            <a:srgbClr val="2BBCAD"/>
          </a:solidFill>
          <a:ln w="0">
            <a:solidFill>
              <a:srgbClr val="008F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181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3F7F7DC5-9000-624B-AF45-1566FFAEC443}"/>
              </a:ext>
            </a:extLst>
          </p:cNvPr>
          <p:cNvSpPr/>
          <p:nvPr/>
        </p:nvSpPr>
        <p:spPr>
          <a:xfrm>
            <a:off x="0" y="4715"/>
            <a:ext cx="12199368" cy="1062085"/>
          </a:xfrm>
          <a:prstGeom prst="rect">
            <a:avLst/>
          </a:prstGeom>
          <a:solidFill>
            <a:srgbClr val="5DBDF9"/>
          </a:solidFill>
          <a:ln w="0" cap="flat" cmpd="sng" algn="ctr">
            <a:noFill/>
            <a:prstDash val="solid"/>
            <a:round/>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latin typeface="Arial"/>
            </a:endParaRPr>
          </a:p>
        </p:txBody>
      </p:sp>
      <p:sp>
        <p:nvSpPr>
          <p:cNvPr id="17" name="Text Placeholder 12">
            <a:extLst>
              <a:ext uri="{FF2B5EF4-FFF2-40B4-BE49-F238E27FC236}">
                <a16:creationId xmlns:a16="http://schemas.microsoft.com/office/drawing/2014/main" id="{ABDA7C36-C02B-F245-B328-6F6641E25D56}"/>
              </a:ext>
            </a:extLst>
          </p:cNvPr>
          <p:cNvSpPr>
            <a:spLocks noGrp="1"/>
          </p:cNvSpPr>
          <p:nvPr>
            <p:ph type="body" sz="quarter" idx="10"/>
          </p:nvPr>
        </p:nvSpPr>
        <p:spPr>
          <a:xfrm>
            <a:off x="349320" y="273220"/>
            <a:ext cx="7416800" cy="685800"/>
          </a:xfrm>
        </p:spPr>
        <p:txBody>
          <a:bodyPr/>
          <a:lstStyle>
            <a:lvl1pPr>
              <a:buNone/>
              <a:defRPr baseline="0">
                <a:solidFill>
                  <a:schemeClr val="bg1"/>
                </a:solidFill>
                <a:latin typeface="Arial" pitchFamily="34" charset="0"/>
              </a:defRPr>
            </a:lvl1pPr>
          </a:lstStyle>
          <a:p>
            <a:pPr lvl="0"/>
            <a:endParaRPr lang="en-US" dirty="0"/>
          </a:p>
        </p:txBody>
      </p:sp>
      <p:pic>
        <p:nvPicPr>
          <p:cNvPr id="18" name="Picture 17" descr="A picture containing drawing&#10;&#10;Description automatically generated">
            <a:extLst>
              <a:ext uri="{FF2B5EF4-FFF2-40B4-BE49-F238E27FC236}">
                <a16:creationId xmlns:a16="http://schemas.microsoft.com/office/drawing/2014/main" id="{C06160A0-F868-DA45-920E-EF630C8ADE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590" y="228600"/>
            <a:ext cx="2006090" cy="507101"/>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7A4B9B94-6CEE-D040-A090-B83283F5BA4F}"/>
              </a:ext>
            </a:extLst>
          </p:cNvPr>
          <p:cNvPicPr>
            <a:picLocks noChangeAspect="1"/>
          </p:cNvPicPr>
          <p:nvPr userDrawn="1"/>
        </p:nvPicPr>
        <p:blipFill>
          <a:blip r:embed="rId3">
            <a:alphaModFix amt="3000"/>
            <a:extLst>
              <a:ext uri="{28A0092B-C50C-407E-A947-70E740481C1C}">
                <a14:useLocalDpi xmlns:a14="http://schemas.microsoft.com/office/drawing/2010/main" val="0"/>
              </a:ext>
            </a:extLst>
          </a:blip>
          <a:stretch>
            <a:fillRect/>
          </a:stretch>
        </p:blipFill>
        <p:spPr>
          <a:xfrm>
            <a:off x="2438400" y="1752600"/>
            <a:ext cx="6324600" cy="4679780"/>
          </a:xfrm>
          <a:prstGeom prst="rect">
            <a:avLst/>
          </a:prstGeom>
        </p:spPr>
      </p:pic>
      <p:sp>
        <p:nvSpPr>
          <p:cNvPr id="12" name="Rectangle 11">
            <a:extLst>
              <a:ext uri="{FF2B5EF4-FFF2-40B4-BE49-F238E27FC236}">
                <a16:creationId xmlns:a16="http://schemas.microsoft.com/office/drawing/2014/main" id="{BC7FCB90-F45A-1948-9B14-406E7EEA4D5D}"/>
              </a:ext>
            </a:extLst>
          </p:cNvPr>
          <p:cNvSpPr/>
          <p:nvPr userDrawn="1"/>
        </p:nvSpPr>
        <p:spPr>
          <a:xfrm>
            <a:off x="0" y="1066800"/>
            <a:ext cx="12192000" cy="137001"/>
          </a:xfrm>
          <a:prstGeom prst="rect">
            <a:avLst/>
          </a:prstGeom>
          <a:solidFill>
            <a:srgbClr val="2BBCAD"/>
          </a:solidFill>
          <a:ln w="0">
            <a:solidFill>
              <a:srgbClr val="008F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B0ADAC47-B310-AF46-8F0F-DFFA189EE4AD}"/>
              </a:ext>
            </a:extLst>
          </p:cNvPr>
          <p:cNvSpPr/>
          <p:nvPr userDrawn="1"/>
        </p:nvSpPr>
        <p:spPr>
          <a:xfrm>
            <a:off x="0" y="4715"/>
            <a:ext cx="12199368" cy="1062083"/>
          </a:xfrm>
          <a:prstGeom prst="rect">
            <a:avLst/>
          </a:prstGeom>
          <a:solidFill>
            <a:srgbClr val="5DBDF9"/>
          </a:solidFill>
          <a:ln w="0" cap="flat" cmpd="sng" algn="ctr">
            <a:noFill/>
            <a:prstDash val="solid"/>
            <a:round/>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latin typeface="Arial"/>
            </a:endParaRPr>
          </a:p>
        </p:txBody>
      </p:sp>
      <p:sp>
        <p:nvSpPr>
          <p:cNvPr id="17" name="Text Placeholder 12">
            <a:extLst>
              <a:ext uri="{FF2B5EF4-FFF2-40B4-BE49-F238E27FC236}">
                <a16:creationId xmlns:a16="http://schemas.microsoft.com/office/drawing/2014/main" id="{226231B2-9C54-3B47-9697-22014F9E7588}"/>
              </a:ext>
            </a:extLst>
          </p:cNvPr>
          <p:cNvSpPr>
            <a:spLocks noGrp="1"/>
          </p:cNvSpPr>
          <p:nvPr>
            <p:ph type="body" sz="quarter" idx="10"/>
          </p:nvPr>
        </p:nvSpPr>
        <p:spPr>
          <a:xfrm>
            <a:off x="349320" y="273220"/>
            <a:ext cx="7416800" cy="685800"/>
          </a:xfrm>
        </p:spPr>
        <p:txBody>
          <a:bodyPr/>
          <a:lstStyle>
            <a:lvl1pPr>
              <a:buNone/>
              <a:defRPr baseline="0">
                <a:solidFill>
                  <a:schemeClr val="bg1"/>
                </a:solidFill>
                <a:latin typeface="Arial" pitchFamily="34" charset="0"/>
              </a:defRPr>
            </a:lvl1pPr>
          </a:lstStyle>
          <a:p>
            <a:pPr lvl="0"/>
            <a:endParaRPr lang="en-US" dirty="0"/>
          </a:p>
        </p:txBody>
      </p:sp>
      <p:pic>
        <p:nvPicPr>
          <p:cNvPr id="18" name="Picture 17" descr="A picture containing drawing&#10;&#10;Description automatically generated">
            <a:extLst>
              <a:ext uri="{FF2B5EF4-FFF2-40B4-BE49-F238E27FC236}">
                <a16:creationId xmlns:a16="http://schemas.microsoft.com/office/drawing/2014/main" id="{883DFA84-1837-A74F-96AD-0B0B24CCCA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590" y="228600"/>
            <a:ext cx="2006090" cy="507101"/>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7AE82BF3-DAFC-B045-AA65-33100ECE45B7}"/>
              </a:ext>
            </a:extLst>
          </p:cNvPr>
          <p:cNvPicPr>
            <a:picLocks noChangeAspect="1"/>
          </p:cNvPicPr>
          <p:nvPr userDrawn="1"/>
        </p:nvPicPr>
        <p:blipFill>
          <a:blip r:embed="rId3">
            <a:alphaModFix amt="3000"/>
            <a:extLst>
              <a:ext uri="{28A0092B-C50C-407E-A947-70E740481C1C}">
                <a14:useLocalDpi xmlns:a14="http://schemas.microsoft.com/office/drawing/2010/main" val="0"/>
              </a:ext>
            </a:extLst>
          </a:blip>
          <a:stretch>
            <a:fillRect/>
          </a:stretch>
        </p:blipFill>
        <p:spPr>
          <a:xfrm>
            <a:off x="2438400" y="1752600"/>
            <a:ext cx="6324600" cy="4679780"/>
          </a:xfrm>
          <a:prstGeom prst="rect">
            <a:avLst/>
          </a:prstGeom>
        </p:spPr>
      </p:pic>
      <p:sp>
        <p:nvSpPr>
          <p:cNvPr id="13" name="Rectangle 12">
            <a:extLst>
              <a:ext uri="{FF2B5EF4-FFF2-40B4-BE49-F238E27FC236}">
                <a16:creationId xmlns:a16="http://schemas.microsoft.com/office/drawing/2014/main" id="{BC7FCB90-F45A-1948-9B14-406E7EEA4D5D}"/>
              </a:ext>
            </a:extLst>
          </p:cNvPr>
          <p:cNvSpPr/>
          <p:nvPr userDrawn="1"/>
        </p:nvSpPr>
        <p:spPr>
          <a:xfrm>
            <a:off x="0" y="1066800"/>
            <a:ext cx="12192000" cy="137001"/>
          </a:xfrm>
          <a:prstGeom prst="rect">
            <a:avLst/>
          </a:prstGeom>
          <a:solidFill>
            <a:srgbClr val="2BBCAD"/>
          </a:solidFill>
          <a:ln w="0">
            <a:solidFill>
              <a:srgbClr val="008F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EE63D7-B1F5-B341-8D7F-43679C07F350}"/>
              </a:ext>
            </a:extLst>
          </p:cNvPr>
          <p:cNvSpPr/>
          <p:nvPr userDrawn="1"/>
        </p:nvSpPr>
        <p:spPr>
          <a:xfrm>
            <a:off x="0" y="4715"/>
            <a:ext cx="12199368" cy="1062083"/>
          </a:xfrm>
          <a:prstGeom prst="rect">
            <a:avLst/>
          </a:prstGeom>
          <a:solidFill>
            <a:srgbClr val="5DBDF9"/>
          </a:solidFill>
          <a:ln w="0" cap="flat" cmpd="sng" algn="ctr">
            <a:noFill/>
            <a:prstDash val="solid"/>
            <a:round/>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latin typeface="Arial"/>
            </a:endParaRPr>
          </a:p>
        </p:txBody>
      </p:sp>
      <p:sp>
        <p:nvSpPr>
          <p:cNvPr id="14" name="Text Placeholder 12">
            <a:extLst>
              <a:ext uri="{FF2B5EF4-FFF2-40B4-BE49-F238E27FC236}">
                <a16:creationId xmlns:a16="http://schemas.microsoft.com/office/drawing/2014/main" id="{D4105E97-5B27-6040-AA18-03C1EDE135FC}"/>
              </a:ext>
            </a:extLst>
          </p:cNvPr>
          <p:cNvSpPr>
            <a:spLocks noGrp="1"/>
          </p:cNvSpPr>
          <p:nvPr>
            <p:ph type="body" sz="quarter" idx="10"/>
          </p:nvPr>
        </p:nvSpPr>
        <p:spPr>
          <a:xfrm>
            <a:off x="349320" y="273220"/>
            <a:ext cx="7416800" cy="685800"/>
          </a:xfrm>
        </p:spPr>
        <p:txBody>
          <a:bodyPr/>
          <a:lstStyle>
            <a:lvl1pPr>
              <a:buNone/>
              <a:defRPr baseline="0">
                <a:solidFill>
                  <a:schemeClr val="bg1"/>
                </a:solidFill>
                <a:latin typeface="Arial" pitchFamily="34" charset="0"/>
              </a:defRPr>
            </a:lvl1pPr>
          </a:lstStyle>
          <a:p>
            <a:pPr lvl="0"/>
            <a:endParaRPr lang="en-US" dirty="0"/>
          </a:p>
        </p:txBody>
      </p:sp>
      <p:pic>
        <p:nvPicPr>
          <p:cNvPr id="15" name="Picture 14" descr="A picture containing drawing&#10;&#10;Description automatically generated">
            <a:extLst>
              <a:ext uri="{FF2B5EF4-FFF2-40B4-BE49-F238E27FC236}">
                <a16:creationId xmlns:a16="http://schemas.microsoft.com/office/drawing/2014/main" id="{B29EBD01-EB08-D643-BE0B-2620CDACC0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590" y="228600"/>
            <a:ext cx="2006090" cy="507101"/>
          </a:xfrm>
          <a:prstGeom prst="rect">
            <a:avLst/>
          </a:prstGeom>
        </p:spPr>
      </p:pic>
      <p:pic>
        <p:nvPicPr>
          <p:cNvPr id="16" name="Picture 15" descr="A picture containing icon&#10;&#10;Description automatically generated">
            <a:extLst>
              <a:ext uri="{FF2B5EF4-FFF2-40B4-BE49-F238E27FC236}">
                <a16:creationId xmlns:a16="http://schemas.microsoft.com/office/drawing/2014/main" id="{3FFBD721-E09C-1B42-BD70-58DEAD59E85C}"/>
              </a:ext>
            </a:extLst>
          </p:cNvPr>
          <p:cNvPicPr>
            <a:picLocks noChangeAspect="1"/>
          </p:cNvPicPr>
          <p:nvPr userDrawn="1"/>
        </p:nvPicPr>
        <p:blipFill>
          <a:blip r:embed="rId3">
            <a:alphaModFix amt="3000"/>
            <a:extLst>
              <a:ext uri="{28A0092B-C50C-407E-A947-70E740481C1C}">
                <a14:useLocalDpi xmlns:a14="http://schemas.microsoft.com/office/drawing/2010/main" val="0"/>
              </a:ext>
            </a:extLst>
          </a:blip>
          <a:stretch>
            <a:fillRect/>
          </a:stretch>
        </p:blipFill>
        <p:spPr>
          <a:xfrm>
            <a:off x="2438400" y="1752600"/>
            <a:ext cx="6324600" cy="4679780"/>
          </a:xfrm>
          <a:prstGeom prst="rect">
            <a:avLst/>
          </a:prstGeom>
        </p:spPr>
      </p:pic>
      <p:sp>
        <p:nvSpPr>
          <p:cNvPr id="12" name="Rectangle 11">
            <a:extLst>
              <a:ext uri="{FF2B5EF4-FFF2-40B4-BE49-F238E27FC236}">
                <a16:creationId xmlns:a16="http://schemas.microsoft.com/office/drawing/2014/main" id="{BC7FCB90-F45A-1948-9B14-406E7EEA4D5D}"/>
              </a:ext>
            </a:extLst>
          </p:cNvPr>
          <p:cNvSpPr/>
          <p:nvPr userDrawn="1"/>
        </p:nvSpPr>
        <p:spPr>
          <a:xfrm>
            <a:off x="0" y="1066800"/>
            <a:ext cx="12192000" cy="137001"/>
          </a:xfrm>
          <a:prstGeom prst="rect">
            <a:avLst/>
          </a:prstGeom>
          <a:solidFill>
            <a:srgbClr val="2BBCAD"/>
          </a:solidFill>
          <a:ln w="0">
            <a:solidFill>
              <a:srgbClr val="008F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1295400"/>
            <a:ext cx="73152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Rectangle 14">
            <a:extLst>
              <a:ext uri="{FF2B5EF4-FFF2-40B4-BE49-F238E27FC236}">
                <a16:creationId xmlns:a16="http://schemas.microsoft.com/office/drawing/2014/main" id="{7B36DA64-5CA2-9346-A7B2-8A2AE31753A0}"/>
              </a:ext>
            </a:extLst>
          </p:cNvPr>
          <p:cNvSpPr/>
          <p:nvPr/>
        </p:nvSpPr>
        <p:spPr>
          <a:xfrm>
            <a:off x="0" y="4715"/>
            <a:ext cx="12199368" cy="1062085"/>
          </a:xfrm>
          <a:prstGeom prst="rect">
            <a:avLst/>
          </a:prstGeom>
          <a:solidFill>
            <a:srgbClr val="5DBDF9"/>
          </a:solidFill>
          <a:ln w="0" cap="flat" cmpd="sng" algn="ctr">
            <a:noFill/>
            <a:prstDash val="solid"/>
            <a:round/>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latin typeface="Arial"/>
            </a:endParaRPr>
          </a:p>
        </p:txBody>
      </p:sp>
      <p:sp>
        <p:nvSpPr>
          <p:cNvPr id="17" name="Text Placeholder 12">
            <a:extLst>
              <a:ext uri="{FF2B5EF4-FFF2-40B4-BE49-F238E27FC236}">
                <a16:creationId xmlns:a16="http://schemas.microsoft.com/office/drawing/2014/main" id="{E02D4610-1E8F-514E-8D4A-685FDB78485C}"/>
              </a:ext>
            </a:extLst>
          </p:cNvPr>
          <p:cNvSpPr>
            <a:spLocks noGrp="1"/>
          </p:cNvSpPr>
          <p:nvPr>
            <p:ph type="body" sz="quarter" idx="10"/>
          </p:nvPr>
        </p:nvSpPr>
        <p:spPr>
          <a:xfrm>
            <a:off x="349320" y="273220"/>
            <a:ext cx="7416800" cy="685800"/>
          </a:xfrm>
        </p:spPr>
        <p:txBody>
          <a:bodyPr/>
          <a:lstStyle>
            <a:lvl1pPr>
              <a:buNone/>
              <a:defRPr baseline="0">
                <a:solidFill>
                  <a:schemeClr val="bg1"/>
                </a:solidFill>
                <a:latin typeface="Arial" pitchFamily="34" charset="0"/>
              </a:defRPr>
            </a:lvl1pPr>
          </a:lstStyle>
          <a:p>
            <a:pPr lvl="0"/>
            <a:endParaRPr lang="en-US" dirty="0"/>
          </a:p>
        </p:txBody>
      </p:sp>
      <p:pic>
        <p:nvPicPr>
          <p:cNvPr id="18" name="Picture 17" descr="A picture containing drawing&#10;&#10;Description automatically generated">
            <a:extLst>
              <a:ext uri="{FF2B5EF4-FFF2-40B4-BE49-F238E27FC236}">
                <a16:creationId xmlns:a16="http://schemas.microsoft.com/office/drawing/2014/main" id="{F2CFEEEE-AB3B-EA4E-A4E0-D4429B2923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590" y="228600"/>
            <a:ext cx="2006090" cy="507101"/>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2DB2575B-5C1D-1C40-A919-5E8C74646967}"/>
              </a:ext>
            </a:extLst>
          </p:cNvPr>
          <p:cNvPicPr>
            <a:picLocks noChangeAspect="1"/>
          </p:cNvPicPr>
          <p:nvPr userDrawn="1"/>
        </p:nvPicPr>
        <p:blipFill>
          <a:blip r:embed="rId3">
            <a:alphaModFix amt="3000"/>
            <a:extLst>
              <a:ext uri="{28A0092B-C50C-407E-A947-70E740481C1C}">
                <a14:useLocalDpi xmlns:a14="http://schemas.microsoft.com/office/drawing/2010/main" val="0"/>
              </a:ext>
            </a:extLst>
          </a:blip>
          <a:stretch>
            <a:fillRect/>
          </a:stretch>
        </p:blipFill>
        <p:spPr>
          <a:xfrm>
            <a:off x="2438400" y="1752600"/>
            <a:ext cx="6324600" cy="4679780"/>
          </a:xfrm>
          <a:prstGeom prst="rect">
            <a:avLst/>
          </a:prstGeom>
        </p:spPr>
      </p:pic>
      <p:sp>
        <p:nvSpPr>
          <p:cNvPr id="12" name="Rectangle 11">
            <a:extLst>
              <a:ext uri="{FF2B5EF4-FFF2-40B4-BE49-F238E27FC236}">
                <a16:creationId xmlns:a16="http://schemas.microsoft.com/office/drawing/2014/main" id="{BC7FCB90-F45A-1948-9B14-406E7EEA4D5D}"/>
              </a:ext>
            </a:extLst>
          </p:cNvPr>
          <p:cNvSpPr/>
          <p:nvPr userDrawn="1"/>
        </p:nvSpPr>
        <p:spPr>
          <a:xfrm>
            <a:off x="0" y="1066800"/>
            <a:ext cx="12192000" cy="137001"/>
          </a:xfrm>
          <a:prstGeom prst="rect">
            <a:avLst/>
          </a:prstGeom>
          <a:solidFill>
            <a:srgbClr val="2BBCAD"/>
          </a:solidFill>
          <a:ln w="0">
            <a:solidFill>
              <a:srgbClr val="008F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22712-8652-4BBC-851F-07B5DAED44C5}" type="datetimeFigureOut">
              <a:rPr lang="en-US" smtClean="0"/>
              <a:pPr/>
              <a:t>4/3/2024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F2602-2A31-450E-8404-E5FA71EC593E}" type="slidenum">
              <a:rPr lang="en-US" smtClean="0"/>
              <a:pPr/>
              <a:t>‹#›</a:t>
            </a:fld>
            <a:endParaRPr lang="en-US"/>
          </a:p>
        </p:txBody>
      </p:sp>
      <p:pic>
        <p:nvPicPr>
          <p:cNvPr id="17" name="Picture 16" descr="A picture containing drawing&#10;&#10;Description automatically generated">
            <a:extLst>
              <a:ext uri="{FF2B5EF4-FFF2-40B4-BE49-F238E27FC236}">
                <a16:creationId xmlns:a16="http://schemas.microsoft.com/office/drawing/2014/main" id="{F8D28E4F-5163-5847-AA9D-96C18C5EC03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836590" y="228600"/>
            <a:ext cx="2006090" cy="507101"/>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1" r:id="rId4"/>
    <p:sldLayoutId id="2147483652" r:id="rId5"/>
    <p:sldLayoutId id="2147483653" r:id="rId6"/>
    <p:sldLayoutId id="2147483654"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grants.nih.gov/grants/policy/nihgps/HTML5/introduction.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grants.nih.gov/ClinicalTrials_fdaaa/" TargetMode="External"/><Relationship Id="rId2" Type="http://schemas.openxmlformats.org/officeDocument/2006/relationships/hyperlink" Target="https://grants.nih.gov/grants/policy/nihgps/HTML5/introduction.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rants.nih.gov/policy/clinical-trials/reporting/index.htm" TargetMode="External"/><Relationship Id="rId2" Type="http://schemas.openxmlformats.org/officeDocument/2006/relationships/hyperlink" Target="https://clinicaltrials.gov/ct2/manage-rec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rants.nih.gov/policy/clinical-trials/reporting/steps.htm" TargetMode="External"/><Relationship Id="rId2" Type="http://schemas.openxmlformats.org/officeDocument/2006/relationships/hyperlink" Target="https://clinicaltrials.gov/ct2/manage-recs" TargetMode="External"/><Relationship Id="rId1" Type="http://schemas.openxmlformats.org/officeDocument/2006/relationships/slideLayout" Target="../slideLayouts/slideLayout2.xml"/><Relationship Id="rId4" Type="http://schemas.openxmlformats.org/officeDocument/2006/relationships/hyperlink" Target="https://grants.nih.gov/policy/clinical-trials/reporting/index.ht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linicaltrials.gov/ct2/manage-rec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classic.clinicaltrials.gov/ct2/manage-rec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grants.nih.gov/ClinicalTrials_fdaaa/" TargetMode="External"/><Relationship Id="rId2" Type="http://schemas.openxmlformats.org/officeDocument/2006/relationships/hyperlink" Target="https://grants.nih.gov/grants/policy/nihgps/HTML5/introduction.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naipi.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ublicaccess.nih.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rants.gov/web/grants/forms/r-r-family.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era.nih.gov/sites/default/files/2020-05/ParticipantLevelData-Template.xlsx"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de-ctr.org/wp-content/uploads/2020/08/DE-CTR-ORCID-iD-1.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8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customXml" Target="../ink/ink4.xml"/><Relationship Id="rId5" Type="http://schemas.openxmlformats.org/officeDocument/2006/relationships/image" Target="../media/image70.png"/><Relationship Id="rId4" Type="http://schemas.openxmlformats.org/officeDocument/2006/relationships/customXml" Target="../ink/ink3.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customXml" Target="../ink/ink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customXml" Target="../ink/ink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Cjurkovitz@christianacare.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publicaccess.nih.gov/" TargetMode="External"/><Relationship Id="rId2" Type="http://schemas.openxmlformats.org/officeDocument/2006/relationships/slide" Target="slide3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599" y="2321004"/>
            <a:ext cx="11541195" cy="1107996"/>
          </a:xfrm>
          <a:prstGeom prst="rect">
            <a:avLst/>
          </a:prstGeom>
          <a:noFill/>
        </p:spPr>
        <p:txBody>
          <a:bodyPr wrap="square" rtlCol="0">
            <a:spAutoFit/>
          </a:bodyPr>
          <a:lstStyle/>
          <a:p>
            <a:pPr algn="ctr"/>
            <a:r>
              <a:rPr lang="en-US" sz="6600" b="1" dirty="0"/>
              <a:t>WELCOME</a:t>
            </a:r>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1981200" y="3851196"/>
            <a:ext cx="9175680" cy="685800"/>
          </a:xfrm>
        </p:spPr>
        <p:txBody>
          <a:bodyPr>
            <a:normAutofit/>
          </a:bodyPr>
          <a:lstStyle/>
          <a:p>
            <a:r>
              <a:rPr lang="en-US" dirty="0">
                <a:solidFill>
                  <a:schemeClr val="tx1"/>
                </a:solidFill>
              </a:rPr>
              <a:t>Delaware CTR ACCEL – New Project PI Training</a:t>
            </a:r>
          </a:p>
        </p:txBody>
      </p:sp>
      <p:pic>
        <p:nvPicPr>
          <p:cNvPr id="4" name="Picture 3">
            <a:extLst>
              <a:ext uri="{FF2B5EF4-FFF2-40B4-BE49-F238E27FC236}">
                <a16:creationId xmlns:a16="http://schemas.microsoft.com/office/drawing/2014/main" id="{AA1B2333-D7F9-44CF-AB4C-F09647848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837" y="5245797"/>
            <a:ext cx="6586720" cy="798390"/>
          </a:xfrm>
          <a:prstGeom prst="rect">
            <a:avLst/>
          </a:prstGeom>
        </p:spPr>
      </p:pic>
    </p:spTree>
    <p:extLst>
      <p:ext uri="{BB962C8B-B14F-4D97-AF65-F5344CB8AC3E}">
        <p14:creationId xmlns:p14="http://schemas.microsoft.com/office/powerpoint/2010/main" val="166786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F81036-E519-4C1A-A69B-E21F386ABE8A}"/>
              </a:ext>
            </a:extLst>
          </p:cNvPr>
          <p:cNvSpPr/>
          <p:nvPr/>
        </p:nvSpPr>
        <p:spPr>
          <a:xfrm>
            <a:off x="762000" y="1828800"/>
            <a:ext cx="4587840" cy="4229783"/>
          </a:xfrm>
          <a:prstGeom prst="rect">
            <a:avLst/>
          </a:prstGeom>
          <a:solidFill>
            <a:srgbClr val="5C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6" name="TextBox 5"/>
          <p:cNvSpPr txBox="1"/>
          <p:nvPr/>
        </p:nvSpPr>
        <p:spPr>
          <a:xfrm>
            <a:off x="325402" y="1524000"/>
            <a:ext cx="11541195" cy="830997"/>
          </a:xfrm>
          <a:prstGeom prst="rect">
            <a:avLst/>
          </a:prstGeom>
          <a:noFill/>
        </p:spPr>
        <p:txBody>
          <a:bodyPr wrap="square" rtlCol="0">
            <a:spAutoFit/>
          </a:bodyPr>
          <a:lstStyle/>
          <a:p>
            <a:pPr algn="ctr"/>
            <a:br>
              <a:rPr lang="en-US" sz="2400" b="1" dirty="0"/>
            </a:br>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
        <p:nvSpPr>
          <p:cNvPr id="7" name="TextBox 6">
            <a:extLst>
              <a:ext uri="{FF2B5EF4-FFF2-40B4-BE49-F238E27FC236}">
                <a16:creationId xmlns:a16="http://schemas.microsoft.com/office/drawing/2014/main" id="{0DE90ACE-04B0-4C33-A82C-3AD24F6F1CBD}"/>
              </a:ext>
            </a:extLst>
          </p:cNvPr>
          <p:cNvSpPr txBox="1"/>
          <p:nvPr/>
        </p:nvSpPr>
        <p:spPr>
          <a:xfrm>
            <a:off x="6226139" y="2150581"/>
            <a:ext cx="5105400" cy="2954655"/>
          </a:xfrm>
          <a:prstGeom prst="rect">
            <a:avLst/>
          </a:prstGeom>
          <a:noFill/>
        </p:spPr>
        <p:txBody>
          <a:bodyPr wrap="square" rtlCol="0">
            <a:spAutoFit/>
          </a:bodyPr>
          <a:lstStyle/>
          <a:p>
            <a:pPr algn="ctr"/>
            <a:r>
              <a:rPr lang="en-US" sz="2400" b="1" dirty="0"/>
              <a:t>Resources</a:t>
            </a:r>
          </a:p>
          <a:p>
            <a:pPr algn="ctr"/>
            <a:endParaRPr lang="en-US" sz="2400" b="1" dirty="0"/>
          </a:p>
          <a:p>
            <a:pPr marL="342900" indent="-342900">
              <a:buFont typeface="Arial" panose="020B0604020202020204" pitchFamily="34" charset="0"/>
              <a:buChar char="•"/>
            </a:pPr>
            <a:r>
              <a:rPr lang="en-US" sz="2400" dirty="0"/>
              <a:t>Survey Design</a:t>
            </a:r>
          </a:p>
          <a:p>
            <a:pPr marL="342900" indent="-342900">
              <a:buFont typeface="Arial" panose="020B0604020202020204" pitchFamily="34" charset="0"/>
              <a:buChar char="•"/>
            </a:pPr>
            <a:r>
              <a:rPr lang="en-US" sz="2400" dirty="0"/>
              <a:t>Needs Assessments</a:t>
            </a:r>
          </a:p>
          <a:p>
            <a:pPr marL="342900" indent="-342900">
              <a:buFont typeface="Arial" panose="020B0604020202020204" pitchFamily="34" charset="0"/>
              <a:buChar char="•"/>
            </a:pPr>
            <a:r>
              <a:rPr lang="en-US" sz="2400" dirty="0"/>
              <a:t>Retrospective Case Studies</a:t>
            </a:r>
          </a:p>
          <a:p>
            <a:endParaRPr lang="en-US" sz="2400" dirty="0"/>
          </a:p>
          <a:p>
            <a:pPr marL="342900" indent="-342900">
              <a:buFont typeface="Arial" panose="020B0604020202020204" pitchFamily="34" charset="0"/>
              <a:buChar char="•"/>
            </a:pPr>
            <a:endParaRPr lang="en-US" sz="2400" dirty="0"/>
          </a:p>
          <a:p>
            <a:endParaRPr lang="en-US" dirty="0"/>
          </a:p>
        </p:txBody>
      </p:sp>
      <p:sp>
        <p:nvSpPr>
          <p:cNvPr id="3" name="Rectangle 2">
            <a:extLst>
              <a:ext uri="{FF2B5EF4-FFF2-40B4-BE49-F238E27FC236}">
                <a16:creationId xmlns:a16="http://schemas.microsoft.com/office/drawing/2014/main" id="{03F235A8-E470-4095-AB28-C6F337FD8D9D}"/>
              </a:ext>
            </a:extLst>
          </p:cNvPr>
          <p:cNvSpPr/>
          <p:nvPr/>
        </p:nvSpPr>
        <p:spPr>
          <a:xfrm>
            <a:off x="693720" y="3017620"/>
            <a:ext cx="4724400" cy="3570208"/>
          </a:xfrm>
          <a:prstGeom prst="rect">
            <a:avLst/>
          </a:prstGeom>
          <a:noFill/>
        </p:spPr>
        <p:txBody>
          <a:bodyPr wrap="square" lIns="91440" tIns="45720" rIns="91440" bIns="45720">
            <a:spAutoFit/>
          </a:bodyPr>
          <a:lstStyle/>
          <a:p>
            <a:pPr algn="ctr"/>
            <a:r>
              <a:rPr lang="en-US" sz="5400" b="1" cap="none" spc="50" dirty="0">
                <a:ln w="9525" cmpd="sng">
                  <a:solidFill>
                    <a:schemeClr val="accent1"/>
                  </a:solidFill>
                  <a:prstDash val="solid"/>
                </a:ln>
                <a:solidFill>
                  <a:schemeClr val="bg1"/>
                </a:solidFill>
                <a:effectLst>
                  <a:glow rad="38100">
                    <a:schemeClr val="accent1">
                      <a:alpha val="40000"/>
                    </a:schemeClr>
                  </a:glow>
                </a:effectLst>
              </a:rPr>
              <a:t>TEVAL</a:t>
            </a:r>
          </a:p>
          <a:p>
            <a:pPr algn="ctr"/>
            <a:endParaRPr lang="en-US" sz="5400" b="1" cap="none" spc="50" dirty="0">
              <a:ln w="9525" cmpd="sng">
                <a:solidFill>
                  <a:schemeClr val="accent1"/>
                </a:solidFill>
                <a:prstDash val="solid"/>
              </a:ln>
              <a:solidFill>
                <a:schemeClr val="bg1"/>
              </a:solidFill>
              <a:effectLst>
                <a:glow rad="38100">
                  <a:schemeClr val="accent1">
                    <a:alpha val="40000"/>
                  </a:schemeClr>
                </a:glow>
              </a:effectLst>
            </a:endParaRPr>
          </a:p>
          <a:p>
            <a:pPr algn="ctr"/>
            <a:r>
              <a:rPr lang="en-US" sz="3200" dirty="0">
                <a:solidFill>
                  <a:schemeClr val="bg1"/>
                </a:solidFill>
              </a:rPr>
              <a:t>Assesses the impact of the </a:t>
            </a:r>
          </a:p>
          <a:p>
            <a:pPr algn="ctr"/>
            <a:r>
              <a:rPr lang="en-US" sz="3200" dirty="0">
                <a:solidFill>
                  <a:schemeClr val="bg1"/>
                </a:solidFill>
              </a:rPr>
              <a:t>ACCEL Program</a:t>
            </a:r>
          </a:p>
          <a:p>
            <a:pPr algn="ct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489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320" y="1652661"/>
            <a:ext cx="10912441" cy="4562788"/>
          </a:xfrm>
          <a:prstGeom prst="rect">
            <a:avLst/>
          </a:prstGeom>
          <a:noFill/>
        </p:spPr>
        <p:txBody>
          <a:bodyPr wrap="square" rtlCol="0">
            <a:spAutoFit/>
          </a:bodyPr>
          <a:lstStyle/>
          <a:p>
            <a:pPr algn="ctr">
              <a:lnSpc>
                <a:spcPts val="300"/>
              </a:lnSpc>
            </a:pPr>
            <a:endParaRPr lang="en-US" sz="2000" b="1" dirty="0"/>
          </a:p>
          <a:p>
            <a:pPr marL="800100" lvl="1" indent="-342900">
              <a:buFont typeface="Arial" panose="020B0604020202020204" pitchFamily="34" charset="0"/>
              <a:buChar char="•"/>
            </a:pPr>
            <a:r>
              <a:rPr lang="en-US" sz="2400" b="1" dirty="0"/>
              <a:t>Responsible for all terms and conditions in NIH NOA and Subaward agreement and all NIH policies </a:t>
            </a:r>
            <a:r>
              <a:rPr lang="en-US" sz="2400" b="1" dirty="0">
                <a:hlinkClick r:id="rId2"/>
              </a:rPr>
              <a:t>https://grants.nih.gov/grants/policy/nihgps/HTML5/introduction.htm</a:t>
            </a:r>
            <a:r>
              <a:rPr lang="en-US" sz="2400" b="1" dirty="0"/>
              <a:t>. Contact your institutional  financial administrator with questions. </a:t>
            </a:r>
          </a:p>
          <a:p>
            <a:pPr lvl="1"/>
            <a:endParaRPr lang="en-US" sz="2400" b="1" dirty="0"/>
          </a:p>
          <a:p>
            <a:pPr marL="800100" lvl="1" indent="-342900">
              <a:buFont typeface="Wingdings" panose="05000000000000000000" pitchFamily="2" charset="2"/>
              <a:buChar char="ü"/>
            </a:pPr>
            <a:r>
              <a:rPr lang="en-US" sz="2400" b="1" dirty="0"/>
              <a:t>ACTION: Read the Notice of Award that comes with your project.</a:t>
            </a:r>
          </a:p>
          <a:p>
            <a:pPr marL="800100" lvl="1" indent="-342900">
              <a:buFont typeface="Wingdings" panose="05000000000000000000" pitchFamily="2" charset="2"/>
              <a:buChar char="ü"/>
            </a:pPr>
            <a:r>
              <a:rPr lang="en-US" sz="2400" b="1" dirty="0"/>
              <a:t>ACTION: Read and sign your Award Letter and upload it your project files in the dashboard. (Each of you will  receive this presentation through email.)</a:t>
            </a:r>
          </a:p>
          <a:p>
            <a:pPr marL="800100" lvl="1" indent="-342900">
              <a:buFont typeface="Wingdings" panose="05000000000000000000" pitchFamily="2" charset="2"/>
              <a:buChar char="ü"/>
            </a:pPr>
            <a:endParaRPr lang="en-US" sz="2400" b="1" dirty="0"/>
          </a:p>
          <a:p>
            <a:pPr marL="800100" lvl="1" indent="-342900">
              <a:buFont typeface="Arial" panose="020B0604020202020204" pitchFamily="34" charset="0"/>
              <a:buChar char="•"/>
            </a:pPr>
            <a:r>
              <a:rPr lang="en-US" sz="2400" b="1" dirty="0"/>
              <a:t>Responsible for complying with Human Subjects and Clinical Trials requirements.</a:t>
            </a:r>
          </a:p>
          <a:p>
            <a:pPr marL="800100" lvl="1" indent="-342900">
              <a:buFont typeface="Arial" panose="020B0604020202020204" pitchFamily="34" charset="0"/>
              <a:buChar char="•"/>
            </a:pPr>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Pilot PI Responsibilities</a:t>
            </a:r>
          </a:p>
        </p:txBody>
      </p:sp>
    </p:spTree>
    <p:extLst>
      <p:ext uri="{BB962C8B-B14F-4D97-AF65-F5344CB8AC3E}">
        <p14:creationId xmlns:p14="http://schemas.microsoft.com/office/powerpoint/2010/main" val="410107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A0A36D-64FD-472F-9B8D-4AEB51B0D001}"/>
              </a:ext>
            </a:extLst>
          </p:cNvPr>
          <p:cNvSpPr txBox="1">
            <a:spLocks/>
          </p:cNvSpPr>
          <p:nvPr/>
        </p:nvSpPr>
        <p:spPr>
          <a:xfrm>
            <a:off x="1524000" y="2971800"/>
            <a:ext cx="9144000" cy="2387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mn-lt"/>
              </a:rPr>
              <a:t>Clinical Trials</a:t>
            </a:r>
            <a:br>
              <a:rPr lang="en-US" b="1" dirty="0">
                <a:latin typeface="+mn-lt"/>
              </a:rPr>
            </a:br>
            <a:r>
              <a:rPr lang="en-US" sz="2800" b="1" dirty="0">
                <a:latin typeface="+mn-lt"/>
              </a:rPr>
              <a:t>NIH Requirements</a:t>
            </a:r>
          </a:p>
        </p:txBody>
      </p:sp>
    </p:spTree>
    <p:extLst>
      <p:ext uri="{BB962C8B-B14F-4D97-AF65-F5344CB8AC3E}">
        <p14:creationId xmlns:p14="http://schemas.microsoft.com/office/powerpoint/2010/main" val="2287955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319" y="1676400"/>
            <a:ext cx="11156881" cy="6124009"/>
          </a:xfrm>
          <a:prstGeom prst="rect">
            <a:avLst/>
          </a:prstGeom>
          <a:noFill/>
        </p:spPr>
        <p:txBody>
          <a:bodyPr wrap="square" rtlCol="0">
            <a:spAutoFit/>
          </a:bodyPr>
          <a:lstStyle/>
          <a:p>
            <a:pPr algn="ctr">
              <a:lnSpc>
                <a:spcPts val="300"/>
              </a:lnSpc>
            </a:pPr>
            <a:r>
              <a:rPr lang="en-US" sz="3200" b="1" u="sng" dirty="0"/>
              <a:t>Pilot PI Responsibilities</a:t>
            </a:r>
            <a:br>
              <a:rPr lang="en-US" sz="3200" b="1" u="sng" dirty="0"/>
            </a:br>
            <a:br>
              <a:rPr lang="en-US" sz="3200" b="1" u="sng" dirty="0"/>
            </a:br>
            <a:br>
              <a:rPr lang="en-US" sz="3200" b="1" u="sng" dirty="0"/>
            </a:br>
            <a:br>
              <a:rPr lang="en-US" sz="3200" b="1" u="sng" dirty="0"/>
            </a:br>
            <a:br>
              <a:rPr lang="en-US" sz="3200" b="1" u="sng" dirty="0"/>
            </a:br>
            <a:br>
              <a:rPr lang="en-US" sz="3200" b="1" u="sng" dirty="0"/>
            </a:br>
            <a:endParaRPr lang="en-US" sz="3200" b="1" u="sng" dirty="0"/>
          </a:p>
          <a:p>
            <a:pPr marL="800100" lvl="1" indent="-342900">
              <a:buFont typeface="Arial" panose="020B0604020202020204" pitchFamily="34" charset="0"/>
              <a:buChar char="•"/>
            </a:pPr>
            <a:r>
              <a:rPr lang="en-US" sz="2000" b="1" dirty="0"/>
              <a:t>Responsible for all terms and conditions in NIH NOA and Subaward agreement and all NIH policies </a:t>
            </a:r>
            <a:r>
              <a:rPr lang="en-US" sz="2000" b="1" dirty="0">
                <a:hlinkClick r:id="rId2"/>
              </a:rPr>
              <a:t>https://grants.nih.gov/grants/policy/nihgps/HTML5/introduction.htm</a:t>
            </a:r>
            <a:r>
              <a:rPr lang="en-US" sz="2000" b="1" dirty="0"/>
              <a:t>. Contact your site administrative contact with questions. </a:t>
            </a:r>
            <a:br>
              <a:rPr lang="en-US" sz="2000" b="1" dirty="0"/>
            </a:br>
            <a:endParaRPr lang="en-US" sz="2000" b="1" dirty="0"/>
          </a:p>
          <a:p>
            <a:pPr marL="800100" lvl="1" indent="-342900">
              <a:buFont typeface="Arial" panose="020B0604020202020204" pitchFamily="34" charset="0"/>
              <a:buChar char="•"/>
            </a:pPr>
            <a:r>
              <a:rPr lang="en-US" sz="2000" b="1" dirty="0"/>
              <a:t>Clinical Trials must be registered on clinicaltrials.gov per NIH policy </a:t>
            </a:r>
            <a:r>
              <a:rPr lang="en-US" sz="2000" b="1" dirty="0">
                <a:hlinkClick r:id="rId3"/>
              </a:rPr>
              <a:t>http://grants.nih.gov/ClinicalTrials_fdaaa/</a:t>
            </a:r>
            <a:br>
              <a:rPr lang="en-US" sz="2000" b="1" dirty="0"/>
            </a:br>
            <a:endParaRPr lang="en-US" sz="2000" b="1" dirty="0"/>
          </a:p>
          <a:p>
            <a:pPr marL="800100" lvl="1" indent="-342900">
              <a:buFont typeface="Arial" panose="020B0604020202020204" pitchFamily="34" charset="0"/>
              <a:buChar char="•"/>
            </a:pPr>
            <a:r>
              <a:rPr lang="en-US" sz="2000" b="1" dirty="0"/>
              <a:t>CTR must notify NIH of all major changes in the status of ongoing protocols</a:t>
            </a:r>
          </a:p>
          <a:p>
            <a:pPr marL="1200150" lvl="2" indent="-285750">
              <a:buFont typeface="Courier New" panose="02070309020205020404" pitchFamily="49" charset="0"/>
              <a:buChar char="o"/>
            </a:pPr>
            <a:r>
              <a:rPr lang="en-US" sz="2000" dirty="0"/>
              <a:t>Changes in status of IRB approval(s);</a:t>
            </a:r>
          </a:p>
          <a:p>
            <a:pPr marL="1200150" lvl="2" indent="-285750">
              <a:buFont typeface="Courier New" panose="02070309020205020404" pitchFamily="49" charset="0"/>
              <a:buChar char="o"/>
            </a:pPr>
            <a:r>
              <a:rPr lang="en-US" sz="2000" dirty="0"/>
              <a:t>Changes in FDA approval(s) such as Investigational New Drug (IND) Application;</a:t>
            </a:r>
          </a:p>
          <a:p>
            <a:pPr marL="1200150" lvl="2" indent="-285750">
              <a:buFont typeface="Courier New" panose="02070309020205020404" pitchFamily="49" charset="0"/>
              <a:buChar char="o"/>
            </a:pPr>
            <a:r>
              <a:rPr lang="en-US" sz="2000" dirty="0"/>
              <a:t>Changes in date of enrollment of first patient into clinical trial and/or date of achievement of target enrollment (last patient);</a:t>
            </a:r>
          </a:p>
          <a:p>
            <a:pPr marL="1200150" lvl="2" indent="-285750">
              <a:buFont typeface="Courier New" panose="02070309020205020404" pitchFamily="49" charset="0"/>
              <a:buChar char="o"/>
            </a:pPr>
            <a:r>
              <a:rPr lang="en-US" sz="2000" dirty="0"/>
              <a:t>Unexpected adverse events related to the study which involve increased risk to participants must be communicated to the NIGMS program director within 24 hours of the discovery of the occurrence.</a:t>
            </a:r>
            <a:endParaRPr lang="en-US" sz="2000" b="1" dirty="0"/>
          </a:p>
          <a:p>
            <a:pPr marL="800100" lvl="1" indent="-342900">
              <a:buFont typeface="Arial" panose="020B0604020202020204" pitchFamily="34" charset="0"/>
              <a:buChar char="•"/>
            </a:pPr>
            <a:endParaRPr lang="en-US" sz="2400" b="1" dirty="0"/>
          </a:p>
          <a:p>
            <a:pPr marL="800100" lvl="1" indent="-342900">
              <a:buFont typeface="Arial" panose="020B0604020202020204" pitchFamily="34" charset="0"/>
              <a:buChar char="•"/>
            </a:pPr>
            <a:endParaRPr lang="en-US" sz="2400" b="1" dirty="0"/>
          </a:p>
          <a:p>
            <a:pPr marL="800100" lvl="1" indent="-342900">
              <a:buFont typeface="Arial" panose="020B0604020202020204" pitchFamily="34" charset="0"/>
              <a:buChar char="•"/>
            </a:pPr>
            <a:endParaRPr lang="en-US" sz="2400" b="1" dirty="0"/>
          </a:p>
        </p:txBody>
      </p:sp>
      <p:sp useBgFill="1">
        <p:nvSpPr>
          <p:cNvPr id="2" name="TextBox 1"/>
          <p:cNvSpPr txBox="1"/>
          <p:nvPr/>
        </p:nvSpPr>
        <p:spPr>
          <a:xfrm>
            <a:off x="349319" y="1348800"/>
            <a:ext cx="11277600" cy="5509200"/>
          </a:xfrm>
          <a:prstGeom prst="rect">
            <a:avLst/>
          </a:prstGeom>
        </p:spPr>
        <p:txBody>
          <a:bodyPr wrap="square" rtlCol="0">
            <a:spAutoFit/>
          </a:bodyPr>
          <a:lstStyle/>
          <a:p>
            <a:r>
              <a:rPr lang="en-US" sz="2200" b="1" dirty="0"/>
              <a:t>What is considered a clinical trial?</a:t>
            </a:r>
          </a:p>
          <a:p>
            <a:r>
              <a:rPr lang="en-US" sz="2200" dirty="0"/>
              <a:t>Use the following four questions to determine the difference between a clinical study and a clinical trial:</a:t>
            </a:r>
          </a:p>
          <a:p>
            <a:pPr marL="285750" indent="-285750">
              <a:buFont typeface="Arial" panose="020B0604020202020204" pitchFamily="34" charset="0"/>
              <a:buChar char="•"/>
            </a:pPr>
            <a:r>
              <a:rPr lang="en-US" sz="2200" dirty="0"/>
              <a:t>Does the study involve human participants?</a:t>
            </a:r>
          </a:p>
          <a:p>
            <a:pPr marL="285750" indent="-285750">
              <a:buFont typeface="Arial" panose="020B0604020202020204" pitchFamily="34" charset="0"/>
              <a:buChar char="•"/>
            </a:pPr>
            <a:r>
              <a:rPr lang="en-US" sz="2200" dirty="0"/>
              <a:t>Are the participants prospectively assigned to an intervention?</a:t>
            </a:r>
          </a:p>
          <a:p>
            <a:pPr marL="285750" indent="-285750">
              <a:buFont typeface="Arial" panose="020B0604020202020204" pitchFamily="34" charset="0"/>
              <a:buChar char="•"/>
            </a:pPr>
            <a:r>
              <a:rPr lang="en-US" sz="2200" dirty="0"/>
              <a:t>Is the study designed to evaluate the effect of the intervention on the participants?</a:t>
            </a:r>
          </a:p>
          <a:p>
            <a:pPr marL="285750" indent="-285750">
              <a:buFont typeface="Arial" panose="020B0604020202020204" pitchFamily="34" charset="0"/>
              <a:buChar char="•"/>
            </a:pPr>
            <a:r>
              <a:rPr lang="en-US" sz="2200" dirty="0"/>
              <a:t>Is the effect being evaluated a health-related biomedical or behavioral outcome?</a:t>
            </a:r>
          </a:p>
          <a:p>
            <a:endParaRPr lang="en-US" sz="2200" dirty="0"/>
          </a:p>
          <a:p>
            <a:r>
              <a:rPr lang="en-US" sz="2200" dirty="0"/>
              <a:t>Note that if the answers to the 4 questions are yes, your study meets the NIH definition of a clinical trial, even if…</a:t>
            </a:r>
          </a:p>
          <a:p>
            <a:pPr marL="285750" indent="-285750">
              <a:buFont typeface="Arial" panose="020B0604020202020204" pitchFamily="34" charset="0"/>
              <a:buChar char="•"/>
            </a:pPr>
            <a:r>
              <a:rPr lang="en-US" sz="2200" dirty="0"/>
              <a:t>You are studying healthy participants</a:t>
            </a:r>
          </a:p>
          <a:p>
            <a:pPr marL="285750" indent="-285750">
              <a:buFont typeface="Arial" panose="020B0604020202020204" pitchFamily="34" charset="0"/>
              <a:buChar char="•"/>
            </a:pPr>
            <a:r>
              <a:rPr lang="en-US" sz="2200" dirty="0"/>
              <a:t>Your study does not have a comparison group (e.g., placebo or control)</a:t>
            </a:r>
          </a:p>
          <a:p>
            <a:pPr marL="285750" indent="-285750">
              <a:buFont typeface="Arial" panose="020B0604020202020204" pitchFamily="34" charset="0"/>
              <a:buChar char="•"/>
            </a:pPr>
            <a:r>
              <a:rPr lang="en-US" sz="2200" dirty="0"/>
              <a:t>Your study is only designed to assess the pharmacokinetics, safety, and/or maximum tolerated dose of an investigational drug</a:t>
            </a:r>
          </a:p>
          <a:p>
            <a:pPr marL="285750" indent="-285750">
              <a:buFont typeface="Arial" panose="020B0604020202020204" pitchFamily="34" charset="0"/>
              <a:buChar char="•"/>
            </a:pPr>
            <a:r>
              <a:rPr lang="en-US" sz="2200" dirty="0"/>
              <a:t>Your study is utilizing a behavioral intervention</a:t>
            </a:r>
          </a:p>
          <a:p>
            <a:pPr marL="285750" indent="-285750">
              <a:buFont typeface="Arial" panose="020B0604020202020204" pitchFamily="34" charset="0"/>
              <a:buChar char="•"/>
            </a:pPr>
            <a:r>
              <a:rPr lang="en-US" sz="2200" dirty="0"/>
              <a:t>Only one aim or sub-aim of your study meets the clinical trial definition</a:t>
            </a:r>
          </a:p>
        </p:txBody>
      </p:sp>
      <p:sp>
        <p:nvSpPr>
          <p:cNvPr id="7" name="Text Placeholder 3">
            <a:extLst>
              <a:ext uri="{FF2B5EF4-FFF2-40B4-BE49-F238E27FC236}">
                <a16:creationId xmlns:a16="http://schemas.microsoft.com/office/drawing/2014/main" id="{64FC0DDA-898C-45EB-BABD-C013A6B32510}"/>
              </a:ext>
            </a:extLst>
          </p:cNvPr>
          <p:cNvSpPr>
            <a:spLocks noGrp="1"/>
          </p:cNvSpPr>
          <p:nvPr>
            <p:ph type="body" sz="quarter" idx="10"/>
          </p:nvPr>
        </p:nvSpPr>
        <p:spPr>
          <a:xfrm>
            <a:off x="349250" y="273050"/>
            <a:ext cx="9175750" cy="685800"/>
          </a:xfrm>
        </p:spPr>
        <p:txBody>
          <a:bodyPr>
            <a:normAutofit/>
          </a:bodyPr>
          <a:lstStyle/>
          <a:p>
            <a:r>
              <a:rPr lang="en-US" dirty="0"/>
              <a:t>Pilot PI Responsibilities- is it a Clinical Trial?</a:t>
            </a:r>
          </a:p>
        </p:txBody>
      </p:sp>
    </p:spTree>
    <p:extLst>
      <p:ext uri="{BB962C8B-B14F-4D97-AF65-F5344CB8AC3E}">
        <p14:creationId xmlns:p14="http://schemas.microsoft.com/office/powerpoint/2010/main" val="1652327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007733E-D25A-4455-9B88-01F89AACBCB8}"/>
              </a:ext>
            </a:extLst>
          </p:cNvPr>
          <p:cNvSpPr>
            <a:spLocks noGrp="1"/>
          </p:cNvSpPr>
          <p:nvPr>
            <p:ph type="body" sz="quarter" idx="10"/>
          </p:nvPr>
        </p:nvSpPr>
        <p:spPr>
          <a:xfrm>
            <a:off x="152400" y="0"/>
            <a:ext cx="9448800" cy="1219200"/>
          </a:xfrm>
        </p:spPr>
        <p:txBody>
          <a:bodyPr>
            <a:normAutofit fontScale="97500"/>
          </a:bodyPr>
          <a:lstStyle/>
          <a:p>
            <a:r>
              <a:rPr lang="en-US" b="1" dirty="0">
                <a:latin typeface="+mn-lt"/>
              </a:rPr>
              <a:t>Requirements for Registering &amp; Reporting NIH-funded</a:t>
            </a:r>
          </a:p>
          <a:p>
            <a:r>
              <a:rPr lang="en-US" b="1" dirty="0">
                <a:latin typeface="+mn-lt"/>
              </a:rPr>
              <a:t>Clinical Trials in </a:t>
            </a:r>
            <a:r>
              <a:rPr lang="en-US" b="1" dirty="0">
                <a:latin typeface="+mn-lt"/>
                <a:hlinkClick r:id="rId2"/>
              </a:rPr>
              <a:t>ClinicalTrials.gov</a:t>
            </a:r>
            <a:endParaRPr lang="en-US" b="1" dirty="0">
              <a:latin typeface="+mn-lt"/>
            </a:endParaRPr>
          </a:p>
        </p:txBody>
      </p:sp>
      <p:sp>
        <p:nvSpPr>
          <p:cNvPr id="9" name="Content Placeholder 2">
            <a:extLst>
              <a:ext uri="{FF2B5EF4-FFF2-40B4-BE49-F238E27FC236}">
                <a16:creationId xmlns:a16="http://schemas.microsoft.com/office/drawing/2014/main" id="{F68D803C-7BAE-4171-B91C-45BFB337FF96}"/>
              </a:ext>
            </a:extLst>
          </p:cNvPr>
          <p:cNvSpPr txBox="1">
            <a:spLocks/>
          </p:cNvSpPr>
          <p:nvPr/>
        </p:nvSpPr>
        <p:spPr>
          <a:xfrm>
            <a:off x="838200" y="1863204"/>
            <a:ext cx="10515600" cy="435133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dirty="0">
                <a:solidFill>
                  <a:schemeClr val="tx1"/>
                </a:solidFill>
              </a:rPr>
              <a:t>It is the responsibility of the investigator to </a:t>
            </a:r>
            <a:r>
              <a:rPr lang="en-US" sz="2800" b="1" dirty="0">
                <a:solidFill>
                  <a:schemeClr val="tx1"/>
                </a:solidFill>
              </a:rPr>
              <a:t>ensure that all required information is posted, documentation is uploaded, and specific dates and deadlines are met as required by the NIH. </a:t>
            </a:r>
            <a:r>
              <a:rPr lang="en-US" sz="2800" dirty="0">
                <a:solidFill>
                  <a:schemeClr val="tx1"/>
                </a:solidFill>
              </a:rPr>
              <a:t>Make certain to include the ACCEL grant (NIH U54 GM104941) when registering your trial on </a:t>
            </a:r>
            <a:r>
              <a:rPr lang="en-US" sz="2800" dirty="0">
                <a:hlinkClick r:id="rId2"/>
              </a:rPr>
              <a:t>ClinicalTrials.gov</a:t>
            </a:r>
            <a:r>
              <a:rPr lang="en-US" sz="2800" dirty="0"/>
              <a:t>.</a:t>
            </a:r>
          </a:p>
          <a:p>
            <a:pPr lvl="1" algn="l">
              <a:buFont typeface="Wingdings" pitchFamily="2" charset="2"/>
              <a:buChar char="ü"/>
            </a:pPr>
            <a:r>
              <a:rPr lang="en-US" b="1" dirty="0">
                <a:solidFill>
                  <a:schemeClr val="tx1"/>
                </a:solidFill>
              </a:rPr>
              <a:t>ACTION</a:t>
            </a:r>
            <a:r>
              <a:rPr lang="en-US" dirty="0">
                <a:solidFill>
                  <a:schemeClr val="tx1"/>
                </a:solidFill>
              </a:rPr>
              <a:t> (if applicable): </a:t>
            </a:r>
            <a:r>
              <a:rPr lang="en-US" dirty="0">
                <a:hlinkClick r:id="rId3"/>
              </a:rPr>
              <a:t>Review NIH guidelines for clinical trials</a:t>
            </a:r>
            <a:r>
              <a:rPr lang="en-US" dirty="0"/>
              <a:t>.</a:t>
            </a:r>
          </a:p>
          <a:p>
            <a:pPr lvl="1" algn="l">
              <a:buFont typeface="Wingdings" pitchFamily="2" charset="2"/>
              <a:buChar char="ü"/>
            </a:pPr>
            <a:r>
              <a:rPr lang="en-US" b="1" dirty="0">
                <a:solidFill>
                  <a:schemeClr val="tx1"/>
                </a:solidFill>
              </a:rPr>
              <a:t>ACTION</a:t>
            </a:r>
            <a:r>
              <a:rPr lang="en-US" dirty="0">
                <a:solidFill>
                  <a:schemeClr val="tx1"/>
                </a:solidFill>
              </a:rPr>
              <a:t> (if applicable): Register your clinical trial on </a:t>
            </a:r>
            <a:r>
              <a:rPr lang="en-US" dirty="0">
                <a:hlinkClick r:id="rId2"/>
              </a:rPr>
              <a:t>ClinicalTrials.gov</a:t>
            </a:r>
            <a:r>
              <a:rPr lang="en-US" dirty="0"/>
              <a:t>. </a:t>
            </a:r>
            <a:r>
              <a:rPr lang="en-US" dirty="0">
                <a:solidFill>
                  <a:schemeClr val="tx1"/>
                </a:solidFill>
              </a:rPr>
              <a:t>Include ACCEL NIH grant U54 GM104941 on the registration as “Other Study ID Numbers.”</a:t>
            </a:r>
          </a:p>
          <a:p>
            <a:endParaRPr lang="en-US" dirty="0">
              <a:solidFill>
                <a:schemeClr val="tx1"/>
              </a:solidFill>
            </a:endParaRPr>
          </a:p>
          <a:p>
            <a:endParaRPr lang="en-US" dirty="0"/>
          </a:p>
          <a:p>
            <a:endParaRPr lang="en-US" dirty="0"/>
          </a:p>
          <a:p>
            <a:endParaRPr lang="en-US" dirty="0"/>
          </a:p>
        </p:txBody>
      </p:sp>
    </p:spTree>
    <p:extLst>
      <p:ext uri="{BB962C8B-B14F-4D97-AF65-F5344CB8AC3E}">
        <p14:creationId xmlns:p14="http://schemas.microsoft.com/office/powerpoint/2010/main" val="2804875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007733E-D25A-4455-9B88-01F89AACBCB8}"/>
              </a:ext>
            </a:extLst>
          </p:cNvPr>
          <p:cNvSpPr>
            <a:spLocks noGrp="1"/>
          </p:cNvSpPr>
          <p:nvPr>
            <p:ph type="body" sz="quarter" idx="10"/>
          </p:nvPr>
        </p:nvSpPr>
        <p:spPr>
          <a:xfrm>
            <a:off x="152400" y="0"/>
            <a:ext cx="9448800" cy="1219200"/>
          </a:xfrm>
        </p:spPr>
        <p:txBody>
          <a:bodyPr>
            <a:normAutofit fontScale="97500"/>
          </a:bodyPr>
          <a:lstStyle/>
          <a:p>
            <a:r>
              <a:rPr lang="en-US" b="1" dirty="0">
                <a:latin typeface="+mn-lt"/>
              </a:rPr>
              <a:t>Requirements for Registering &amp; Reporting NIH-funded</a:t>
            </a:r>
          </a:p>
          <a:p>
            <a:r>
              <a:rPr lang="en-US" b="1" dirty="0">
                <a:latin typeface="+mn-lt"/>
              </a:rPr>
              <a:t>Clinical Trials in </a:t>
            </a:r>
            <a:r>
              <a:rPr lang="en-US" b="1" dirty="0">
                <a:latin typeface="+mn-lt"/>
                <a:hlinkClick r:id="rId2"/>
              </a:rPr>
              <a:t>ClinicalTrials.gov</a:t>
            </a:r>
            <a:endParaRPr lang="en-US" b="1" dirty="0">
              <a:latin typeface="+mn-lt"/>
            </a:endParaRPr>
          </a:p>
        </p:txBody>
      </p:sp>
      <p:sp>
        <p:nvSpPr>
          <p:cNvPr id="9" name="Content Placeholder 2">
            <a:extLst>
              <a:ext uri="{FF2B5EF4-FFF2-40B4-BE49-F238E27FC236}">
                <a16:creationId xmlns:a16="http://schemas.microsoft.com/office/drawing/2014/main" id="{F68D803C-7BAE-4171-B91C-45BFB337FF96}"/>
              </a:ext>
            </a:extLst>
          </p:cNvPr>
          <p:cNvSpPr txBox="1">
            <a:spLocks/>
          </p:cNvSpPr>
          <p:nvPr/>
        </p:nvSpPr>
        <p:spPr>
          <a:xfrm>
            <a:off x="838200" y="1863204"/>
            <a:ext cx="10515600" cy="435133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dirty="0">
              <a:solidFill>
                <a:schemeClr val="tx1"/>
              </a:solidFill>
            </a:endParaRPr>
          </a:p>
          <a:p>
            <a:endParaRPr lang="en-US" dirty="0"/>
          </a:p>
          <a:p>
            <a:endParaRPr lang="en-US" dirty="0"/>
          </a:p>
          <a:p>
            <a:endParaRPr lang="en-US" dirty="0"/>
          </a:p>
        </p:txBody>
      </p:sp>
      <p:sp>
        <p:nvSpPr>
          <p:cNvPr id="4" name="Content Placeholder 2">
            <a:extLst>
              <a:ext uri="{FF2B5EF4-FFF2-40B4-BE49-F238E27FC236}">
                <a16:creationId xmlns:a16="http://schemas.microsoft.com/office/drawing/2014/main" id="{00F4E81F-D855-4371-9E63-FD98F31B96D9}"/>
              </a:ext>
            </a:extLst>
          </p:cNvPr>
          <p:cNvSpPr txBox="1">
            <a:spLocks/>
          </p:cNvSpPr>
          <p:nvPr/>
        </p:nvSpPr>
        <p:spPr>
          <a:xfrm>
            <a:off x="990600" y="2015604"/>
            <a:ext cx="10515600" cy="435133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b="1" dirty="0">
                <a:solidFill>
                  <a:schemeClr val="tx1"/>
                </a:solidFill>
              </a:rPr>
              <a:t>Determine if your project supports a clinical trial</a:t>
            </a:r>
          </a:p>
          <a:p>
            <a:pPr lvl="1" algn="l">
              <a:buFont typeface="Wingdings" pitchFamily="2" charset="2"/>
              <a:buChar char="Ø"/>
            </a:pPr>
            <a:r>
              <a:rPr lang="en-US" dirty="0">
                <a:solidFill>
                  <a:schemeClr val="tx1"/>
                </a:solidFill>
              </a:rPr>
              <a:t>See guidance in Step 1 on this page:</a:t>
            </a:r>
            <a:r>
              <a:rPr lang="en-US" dirty="0"/>
              <a:t> </a:t>
            </a:r>
            <a:r>
              <a:rPr lang="en-US" dirty="0">
                <a:hlinkClick r:id="rId3"/>
              </a:rPr>
              <a:t>https://grants.nih.gov/policy/clinical-trials/reporting/steps.htm</a:t>
            </a:r>
            <a:r>
              <a:rPr lang="en-US" dirty="0"/>
              <a:t> </a:t>
            </a:r>
          </a:p>
          <a:p>
            <a:pPr algn="l"/>
            <a:r>
              <a:rPr lang="en-US" sz="2800" b="1" dirty="0">
                <a:solidFill>
                  <a:schemeClr val="tx1"/>
                </a:solidFill>
              </a:rPr>
              <a:t>Review full NIH Clinical Trial guidelines:</a:t>
            </a:r>
          </a:p>
          <a:p>
            <a:pPr lvl="1" algn="l">
              <a:buFont typeface="Wingdings" pitchFamily="2" charset="2"/>
              <a:buChar char="Ø"/>
            </a:pPr>
            <a:r>
              <a:rPr lang="en-US" dirty="0">
                <a:hlinkClick r:id="rId4"/>
              </a:rPr>
              <a:t>https://grants.nih.gov/policy/clinical-trials/reporting/index.htm</a:t>
            </a:r>
            <a:endParaRPr lang="en-US" dirty="0"/>
          </a:p>
          <a:p>
            <a:pPr lvl="1" algn="l">
              <a:buFont typeface="Wingdings" pitchFamily="2" charset="2"/>
              <a:buChar char="Ø"/>
            </a:pPr>
            <a:r>
              <a:rPr lang="en-US" dirty="0">
                <a:solidFill>
                  <a:schemeClr val="tx1"/>
                </a:solidFill>
              </a:rPr>
              <a:t>Review all steps posted here and follow guidance accordingly:</a:t>
            </a:r>
            <a:r>
              <a:rPr lang="en-US" dirty="0"/>
              <a:t> </a:t>
            </a:r>
            <a:r>
              <a:rPr lang="en-US" dirty="0">
                <a:hlinkClick r:id="rId3"/>
              </a:rPr>
              <a:t>https://grants.nih.gov/policy/clinical-trials/reporting/steps.htm</a:t>
            </a:r>
            <a:r>
              <a:rPr lang="en-US" dirty="0"/>
              <a:t> </a:t>
            </a:r>
          </a:p>
          <a:p>
            <a:pPr algn="l"/>
            <a:endParaRPr lang="en-US" dirty="0"/>
          </a:p>
          <a:p>
            <a:pPr algn="l"/>
            <a:endParaRPr lang="en-US" dirty="0"/>
          </a:p>
          <a:p>
            <a:pPr algn="l"/>
            <a:endParaRPr lang="en-US" dirty="0"/>
          </a:p>
        </p:txBody>
      </p:sp>
    </p:spTree>
    <p:extLst>
      <p:ext uri="{BB962C8B-B14F-4D97-AF65-F5344CB8AC3E}">
        <p14:creationId xmlns:p14="http://schemas.microsoft.com/office/powerpoint/2010/main" val="2033490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007733E-D25A-4455-9B88-01F89AACBCB8}"/>
              </a:ext>
            </a:extLst>
          </p:cNvPr>
          <p:cNvSpPr>
            <a:spLocks noGrp="1"/>
          </p:cNvSpPr>
          <p:nvPr>
            <p:ph type="body" sz="quarter" idx="10"/>
          </p:nvPr>
        </p:nvSpPr>
        <p:spPr>
          <a:xfrm>
            <a:off x="152400" y="0"/>
            <a:ext cx="9448800" cy="1219200"/>
          </a:xfrm>
        </p:spPr>
        <p:txBody>
          <a:bodyPr>
            <a:normAutofit fontScale="97500"/>
          </a:bodyPr>
          <a:lstStyle/>
          <a:p>
            <a:r>
              <a:rPr lang="en-US" b="1" dirty="0">
                <a:latin typeface="+mn-lt"/>
              </a:rPr>
              <a:t>Requirements for Registering &amp; Reporting NIH-funded</a:t>
            </a:r>
          </a:p>
          <a:p>
            <a:r>
              <a:rPr lang="en-US" b="1" dirty="0">
                <a:latin typeface="+mn-lt"/>
              </a:rPr>
              <a:t>Clinical Trials in </a:t>
            </a:r>
            <a:r>
              <a:rPr lang="en-US" b="1" dirty="0">
                <a:latin typeface="+mn-lt"/>
                <a:hlinkClick r:id="rId3"/>
              </a:rPr>
              <a:t>ClinicalTrials.gov</a:t>
            </a:r>
            <a:endParaRPr lang="en-US" b="1" dirty="0">
              <a:latin typeface="+mn-lt"/>
            </a:endParaRPr>
          </a:p>
        </p:txBody>
      </p:sp>
      <p:sp>
        <p:nvSpPr>
          <p:cNvPr id="5" name="Content Placeholder 2">
            <a:extLst>
              <a:ext uri="{FF2B5EF4-FFF2-40B4-BE49-F238E27FC236}">
                <a16:creationId xmlns:a16="http://schemas.microsoft.com/office/drawing/2014/main" id="{EC9778C8-A84F-428B-8EB8-5FC8DFDAEBBD}"/>
              </a:ext>
            </a:extLst>
          </p:cNvPr>
          <p:cNvSpPr txBox="1">
            <a:spLocks/>
          </p:cNvSpPr>
          <p:nvPr/>
        </p:nvSpPr>
        <p:spPr>
          <a:xfrm>
            <a:off x="663677" y="2101370"/>
            <a:ext cx="10515600" cy="4680429"/>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r>
              <a:rPr lang="en-US" sz="4400" b="1" dirty="0">
                <a:solidFill>
                  <a:schemeClr val="tx1"/>
                </a:solidFill>
              </a:rPr>
              <a:t>Register</a:t>
            </a:r>
            <a:r>
              <a:rPr lang="en-US" sz="4400" dirty="0">
                <a:solidFill>
                  <a:schemeClr val="tx1"/>
                </a:solidFill>
              </a:rPr>
              <a:t> a Clinical Trial on </a:t>
            </a:r>
            <a:r>
              <a:rPr lang="en-US" sz="4400" dirty="0">
                <a:hlinkClick r:id="rId3"/>
              </a:rPr>
              <a:t>ClinicalTrials.gov </a:t>
            </a:r>
            <a:r>
              <a:rPr lang="en-US" sz="4400" dirty="0">
                <a:solidFill>
                  <a:schemeClr val="tx1"/>
                </a:solidFill>
              </a:rPr>
              <a:t>Protocol Registration and Results System (PRS) no later than 21 days after enrolling first participant.</a:t>
            </a:r>
          </a:p>
          <a:p>
            <a:pPr lvl="1" algn="l"/>
            <a:r>
              <a:rPr lang="en-US" sz="4400" dirty="0">
                <a:solidFill>
                  <a:schemeClr val="tx1"/>
                </a:solidFill>
              </a:rPr>
              <a:t>See </a:t>
            </a:r>
            <a:r>
              <a:rPr lang="en-US" sz="4400" dirty="0">
                <a:hlinkClick r:id="rId4"/>
              </a:rPr>
              <a:t>https://classic.clinicaltrials.gov/ct2/manage-recs</a:t>
            </a:r>
            <a:r>
              <a:rPr lang="en-US" sz="4400" dirty="0"/>
              <a:t> </a:t>
            </a:r>
            <a:r>
              <a:rPr lang="en-US" sz="4400" dirty="0">
                <a:solidFill>
                  <a:schemeClr val="tx1"/>
                </a:solidFill>
              </a:rPr>
              <a:t>for guidance.</a:t>
            </a:r>
          </a:p>
          <a:p>
            <a:pPr lvl="1" algn="l"/>
            <a:r>
              <a:rPr lang="en-US" sz="4400" dirty="0">
                <a:solidFill>
                  <a:schemeClr val="tx1"/>
                </a:solidFill>
              </a:rPr>
              <a:t>Include the ACCEL grant (NIH U54 GM104941) when registering your trial (e.g. under the Other Study ID Numbers section of registration form).</a:t>
            </a:r>
          </a:p>
          <a:p>
            <a:pPr marL="514350" indent="-514350" algn="l">
              <a:buFont typeface="+mj-lt"/>
              <a:buAutoNum type="arabicPeriod"/>
            </a:pPr>
            <a:r>
              <a:rPr lang="en-US" sz="4400" b="1" dirty="0">
                <a:solidFill>
                  <a:schemeClr val="tx1"/>
                </a:solidFill>
              </a:rPr>
              <a:t>Post Informed consent documents </a:t>
            </a:r>
            <a:r>
              <a:rPr lang="en-US" sz="4400" dirty="0">
                <a:solidFill>
                  <a:schemeClr val="tx1"/>
                </a:solidFill>
              </a:rPr>
              <a:t>on a public federal website (e.g. </a:t>
            </a:r>
            <a:r>
              <a:rPr lang="en-US" sz="4400" dirty="0">
                <a:hlinkClick r:id="rId3"/>
              </a:rPr>
              <a:t>ClinicalTrials.gov</a:t>
            </a:r>
            <a:r>
              <a:rPr lang="en-US" sz="4400" dirty="0">
                <a:solidFill>
                  <a:schemeClr val="tx1"/>
                </a:solidFill>
              </a:rPr>
              <a:t>)</a:t>
            </a:r>
            <a:r>
              <a:rPr lang="en-US" sz="4400" dirty="0"/>
              <a:t> </a:t>
            </a:r>
            <a:r>
              <a:rPr lang="en-US" sz="4400" dirty="0">
                <a:solidFill>
                  <a:schemeClr val="tx1"/>
                </a:solidFill>
              </a:rPr>
              <a:t>after recruitment closes and no later than 60 days after the last study visit. While you can </a:t>
            </a:r>
            <a:r>
              <a:rPr lang="en-US" sz="4400">
                <a:solidFill>
                  <a:schemeClr val="tx1"/>
                </a:solidFill>
              </a:rPr>
              <a:t>follow this </a:t>
            </a:r>
            <a:r>
              <a:rPr lang="en-US" sz="4400" dirty="0">
                <a:solidFill>
                  <a:schemeClr val="tx1"/>
                </a:solidFill>
              </a:rPr>
              <a:t>60 day guidance, we suggest you upload </a:t>
            </a:r>
            <a:r>
              <a:rPr lang="en-US" sz="4400" u="sng" dirty="0">
                <a:solidFill>
                  <a:schemeClr val="tx1"/>
                </a:solidFill>
              </a:rPr>
              <a:t>as soon as possible</a:t>
            </a:r>
            <a:r>
              <a:rPr lang="en-US" sz="4400" dirty="0">
                <a:solidFill>
                  <a:schemeClr val="tx1"/>
                </a:solidFill>
              </a:rPr>
              <a:t>, perhaps after the first participant has enrolled and signed the consent.</a:t>
            </a:r>
          </a:p>
          <a:p>
            <a:pPr marL="514350" indent="-514350" algn="l">
              <a:buFont typeface="+mj-lt"/>
              <a:buAutoNum type="arabicPeriod"/>
            </a:pPr>
            <a:r>
              <a:rPr lang="en-US" sz="4400" b="1" dirty="0">
                <a:solidFill>
                  <a:schemeClr val="tx1"/>
                </a:solidFill>
              </a:rPr>
              <a:t>Update</a:t>
            </a:r>
            <a:r>
              <a:rPr lang="en-US" sz="4400" dirty="0">
                <a:solidFill>
                  <a:schemeClr val="tx1"/>
                </a:solidFill>
              </a:rPr>
              <a:t> information in the clinical trial record at a minimum every 12 months</a:t>
            </a:r>
            <a:r>
              <a:rPr lang="en-US" sz="4400" dirty="0"/>
              <a:t>. </a:t>
            </a:r>
            <a:r>
              <a:rPr lang="en-US" sz="4400" dirty="0">
                <a:solidFill>
                  <a:schemeClr val="tx1"/>
                </a:solidFill>
              </a:rPr>
              <a:t>Any changes that occur to the clinical trial (e.g. changes to contact information, recruitment, protocol, etc.) must be updated in the PRS within 30 days of change.</a:t>
            </a:r>
          </a:p>
          <a:p>
            <a:pPr marL="514350" indent="-514350" algn="l">
              <a:buFont typeface="+mj-lt"/>
              <a:buAutoNum type="arabicPeriod"/>
            </a:pPr>
            <a:r>
              <a:rPr lang="en-US" sz="4400" b="1" dirty="0">
                <a:solidFill>
                  <a:schemeClr val="tx1"/>
                </a:solidFill>
              </a:rPr>
              <a:t>Report summary results </a:t>
            </a:r>
            <a:r>
              <a:rPr lang="en-US" sz="4400" dirty="0">
                <a:solidFill>
                  <a:schemeClr val="tx1"/>
                </a:solidFill>
              </a:rPr>
              <a:t>on </a:t>
            </a:r>
            <a:r>
              <a:rPr lang="en-US" sz="4400" dirty="0">
                <a:hlinkClick r:id="rId3"/>
              </a:rPr>
              <a:t>ClinicalTrials.gov </a:t>
            </a:r>
            <a:r>
              <a:rPr lang="en-US" sz="4400" dirty="0">
                <a:solidFill>
                  <a:schemeClr val="tx1"/>
                </a:solidFill>
              </a:rPr>
              <a:t>not later than one year after clinical trial primary completion date. </a:t>
            </a:r>
            <a:r>
              <a:rPr lang="en-US" sz="4400" dirty="0">
                <a:solidFill>
                  <a:srgbClr val="FF0000"/>
                </a:solidFill>
              </a:rPr>
              <a:t>The Primary Completion Date is the date that the last data point for the primary outcome measure was collected from the last enrolled participant. </a:t>
            </a:r>
          </a:p>
          <a:p>
            <a:pPr marL="514350" indent="-514350" algn="l">
              <a:buFont typeface="+mj-lt"/>
              <a:buAutoNum type="arabicPeriod"/>
            </a:pPr>
            <a:r>
              <a:rPr lang="en-US" sz="4400" b="1" dirty="0">
                <a:solidFill>
                  <a:schemeClr val="tx1"/>
                </a:solidFill>
              </a:rPr>
              <a:t>NOTE: </a:t>
            </a:r>
            <a:r>
              <a:rPr lang="en-US" sz="4400" dirty="0">
                <a:solidFill>
                  <a:schemeClr val="tx1"/>
                </a:solidFill>
              </a:rPr>
              <a:t>Updates and changes to the clinical trial record require review and approval by </a:t>
            </a:r>
            <a:r>
              <a:rPr lang="en-US" sz="4400" dirty="0" err="1">
                <a:solidFill>
                  <a:schemeClr val="tx1"/>
                </a:solidFill>
              </a:rPr>
              <a:t>ClinicalTrials.gov</a:t>
            </a:r>
            <a:r>
              <a:rPr lang="en-US" sz="4400" dirty="0">
                <a:solidFill>
                  <a:schemeClr val="tx1"/>
                </a:solidFill>
              </a:rPr>
              <a:t> before appearing public. </a:t>
            </a:r>
            <a:r>
              <a:rPr lang="en-US" sz="4400" dirty="0">
                <a:solidFill>
                  <a:srgbClr val="FF0000"/>
                </a:solidFill>
              </a:rPr>
              <a:t>This process will take at least 30 days</a:t>
            </a:r>
            <a:r>
              <a:rPr lang="en-US" sz="4400" dirty="0">
                <a:solidFill>
                  <a:schemeClr val="tx1"/>
                </a:solidFill>
              </a:rPr>
              <a:t>.</a:t>
            </a:r>
          </a:p>
          <a:p>
            <a:pPr marL="514350" indent="-514350" algn="l">
              <a:buFont typeface="+mj-lt"/>
              <a:buAutoNum type="arabicPeriod"/>
            </a:pPr>
            <a:endParaRPr lang="en-US" dirty="0">
              <a:solidFill>
                <a:schemeClr val="tx1"/>
              </a:solidFill>
            </a:endParaRPr>
          </a:p>
          <a:p>
            <a:pPr marL="514350" indent="-514350" algn="l">
              <a:buFont typeface="+mj-lt"/>
              <a:buAutoNum type="arabicPeriod"/>
            </a:pPr>
            <a:endParaRPr lang="en-US" dirty="0"/>
          </a:p>
        </p:txBody>
      </p:sp>
      <p:sp>
        <p:nvSpPr>
          <p:cNvPr id="2" name="Rectangle 1">
            <a:extLst>
              <a:ext uri="{FF2B5EF4-FFF2-40B4-BE49-F238E27FC236}">
                <a16:creationId xmlns:a16="http://schemas.microsoft.com/office/drawing/2014/main" id="{240E2B81-66C2-4A6D-9BF8-0A45C1965FEE}"/>
              </a:ext>
            </a:extLst>
          </p:cNvPr>
          <p:cNvSpPr/>
          <p:nvPr/>
        </p:nvSpPr>
        <p:spPr>
          <a:xfrm>
            <a:off x="838200" y="1270374"/>
            <a:ext cx="10363200" cy="830997"/>
          </a:xfrm>
          <a:prstGeom prst="rect">
            <a:avLst/>
          </a:prstGeom>
        </p:spPr>
        <p:txBody>
          <a:bodyPr wrap="square">
            <a:spAutoFit/>
          </a:bodyPr>
          <a:lstStyle/>
          <a:p>
            <a:pPr algn="ctr"/>
            <a:r>
              <a:rPr lang="en-US" sz="2400" b="1" i="1" dirty="0">
                <a:solidFill>
                  <a:srgbClr val="FF0000"/>
                </a:solidFill>
              </a:rPr>
              <a:t>The following highlight certain requirements that are imperative to remaining in compliance with NIH …</a:t>
            </a:r>
            <a:endParaRPr lang="en-US" sz="2400" dirty="0">
              <a:solidFill>
                <a:srgbClr val="FF0000"/>
              </a:solidFill>
            </a:endParaRPr>
          </a:p>
        </p:txBody>
      </p:sp>
    </p:spTree>
    <p:extLst>
      <p:ext uri="{BB962C8B-B14F-4D97-AF65-F5344CB8AC3E}">
        <p14:creationId xmlns:p14="http://schemas.microsoft.com/office/powerpoint/2010/main" val="117659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 y="1295400"/>
            <a:ext cx="11156881" cy="6394058"/>
          </a:xfrm>
          <a:prstGeom prst="rect">
            <a:avLst/>
          </a:prstGeom>
          <a:noFill/>
        </p:spPr>
        <p:txBody>
          <a:bodyPr wrap="square" rtlCol="0">
            <a:spAutoFit/>
          </a:bodyPr>
          <a:lstStyle/>
          <a:p>
            <a:pPr algn="ctr">
              <a:lnSpc>
                <a:spcPts val="300"/>
              </a:lnSpc>
            </a:pPr>
            <a:br>
              <a:rPr lang="en-US" sz="3200" b="1" u="sng" dirty="0"/>
            </a:br>
            <a:br>
              <a:rPr lang="en-US" sz="3200" b="1" u="sng" dirty="0"/>
            </a:br>
            <a:br>
              <a:rPr lang="en-US" sz="3200" b="1" u="sng" dirty="0"/>
            </a:br>
            <a:br>
              <a:rPr lang="en-US" sz="3200" b="1" u="sng" dirty="0"/>
            </a:br>
            <a:br>
              <a:rPr lang="en-US" sz="3200" b="1" u="sng" dirty="0"/>
            </a:br>
            <a:br>
              <a:rPr lang="en-US" sz="3200" b="1" u="sng" dirty="0"/>
            </a:br>
            <a:endParaRPr lang="en-US" sz="3200" b="1" u="sng" dirty="0"/>
          </a:p>
          <a:p>
            <a:pPr marL="800100" lvl="1" indent="-342900">
              <a:buFont typeface="Arial" panose="020B0604020202020204" pitchFamily="34" charset="0"/>
              <a:buChar char="•"/>
            </a:pPr>
            <a:r>
              <a:rPr lang="en-US" sz="2000" b="1" dirty="0"/>
              <a:t>Responsible for all terms and conditions in NIH NOA and Subaward agreement and all NIH policies </a:t>
            </a:r>
            <a:r>
              <a:rPr lang="en-US" sz="2000" b="1" dirty="0">
                <a:hlinkClick r:id="rId2"/>
              </a:rPr>
              <a:t>https://grants.nih.gov/grants/policy/nihgps/HTML5/introduction.htm</a:t>
            </a:r>
            <a:r>
              <a:rPr lang="en-US" sz="2000" b="1" dirty="0"/>
              <a:t>. Contact your  institutional financial administrator with questions. </a:t>
            </a:r>
            <a:br>
              <a:rPr lang="en-US" sz="2000" b="1" dirty="0"/>
            </a:br>
            <a:endParaRPr lang="en-US" sz="2000" b="1" dirty="0"/>
          </a:p>
          <a:p>
            <a:pPr marL="800100" lvl="1" indent="-342900">
              <a:buFont typeface="Arial" panose="020B0604020202020204" pitchFamily="34" charset="0"/>
              <a:buChar char="•"/>
            </a:pPr>
            <a:r>
              <a:rPr lang="en-US" sz="2000" b="1" dirty="0"/>
              <a:t>As mentioned in the previous slides, Clinical Trials rules and reporting timelines must be satisfied (i.e.  registered on clinicaltrials.gov per NIH policy and results reported </a:t>
            </a:r>
            <a:r>
              <a:rPr lang="en-US" sz="2000" b="1" dirty="0">
                <a:hlinkClick r:id="rId3"/>
              </a:rPr>
              <a:t>http://grants.nih.gov/ClinicalTrials_fdaaa/</a:t>
            </a:r>
            <a:r>
              <a:rPr lang="en-US" sz="2000" b="1" dirty="0"/>
              <a:t>  )</a:t>
            </a:r>
            <a:br>
              <a:rPr lang="en-US" sz="2000" b="1" dirty="0"/>
            </a:br>
            <a:endParaRPr lang="en-US" sz="2000" b="1" dirty="0"/>
          </a:p>
          <a:p>
            <a:pPr marL="800100" lvl="1" indent="-342900">
              <a:buFont typeface="Arial" panose="020B0604020202020204" pitchFamily="34" charset="0"/>
              <a:buChar char="•"/>
            </a:pPr>
            <a:r>
              <a:rPr lang="en-US" sz="2000" b="1" dirty="0"/>
              <a:t>CTR must notify NIH of all major changes in the status of ongoing protocols</a:t>
            </a:r>
          </a:p>
          <a:p>
            <a:pPr marL="1200150" lvl="2" indent="-285750">
              <a:buFont typeface="Courier New" panose="02070309020205020404" pitchFamily="49" charset="0"/>
              <a:buChar char="o"/>
            </a:pPr>
            <a:r>
              <a:rPr lang="en-US" sz="2000" dirty="0"/>
              <a:t>Changes in status of IRB approval(s);</a:t>
            </a:r>
          </a:p>
          <a:p>
            <a:pPr marL="1200150" lvl="2" indent="-285750">
              <a:buFont typeface="Courier New" panose="02070309020205020404" pitchFamily="49" charset="0"/>
              <a:buChar char="o"/>
            </a:pPr>
            <a:r>
              <a:rPr lang="en-US" sz="2000" dirty="0"/>
              <a:t>Changes in FDA approval(s) such as Investigational New Drug (IND) Application;</a:t>
            </a:r>
          </a:p>
          <a:p>
            <a:pPr marL="1200150" lvl="2" indent="-285750">
              <a:buFont typeface="Courier New" panose="02070309020205020404" pitchFamily="49" charset="0"/>
              <a:buChar char="o"/>
            </a:pPr>
            <a:r>
              <a:rPr lang="en-US" sz="2000" dirty="0"/>
              <a:t>Changes in date of enrollment of first patient into clinical trial and/or date of achievement of target enrollment (last patient);</a:t>
            </a:r>
          </a:p>
          <a:p>
            <a:pPr marL="1200150" lvl="2" indent="-285750">
              <a:buFont typeface="Courier New" panose="02070309020205020404" pitchFamily="49" charset="0"/>
              <a:buChar char="o"/>
            </a:pPr>
            <a:r>
              <a:rPr lang="en-US" sz="2000" dirty="0"/>
              <a:t>Unexpected adverse events related to the study which involve increased risk to participants must be communicated to the NIGMS program director within 24 hours of the discovery of the occurrence.</a:t>
            </a:r>
          </a:p>
          <a:p>
            <a:pPr marL="800100" lvl="1" indent="-342900">
              <a:buFont typeface="Arial" panose="020B0604020202020204" pitchFamily="34" charset="0"/>
              <a:buChar char="•"/>
            </a:pPr>
            <a:endParaRPr lang="en-US" sz="2400" b="1" dirty="0"/>
          </a:p>
          <a:p>
            <a:pPr marL="800100" lvl="1" indent="-342900">
              <a:buFont typeface="Arial" panose="020B0604020202020204" pitchFamily="34" charset="0"/>
              <a:buChar char="•"/>
            </a:pPr>
            <a:endParaRPr lang="en-US" sz="2400" b="1" dirty="0"/>
          </a:p>
          <a:p>
            <a:pPr marL="800100" lvl="1" indent="-342900">
              <a:buFont typeface="Arial" panose="020B0604020202020204" pitchFamily="34" charset="0"/>
              <a:buChar char="•"/>
            </a:pPr>
            <a:endParaRPr lang="en-US" sz="2400" b="1" dirty="0"/>
          </a:p>
        </p:txBody>
      </p:sp>
      <p:sp>
        <p:nvSpPr>
          <p:cNvPr id="7" name="Text Placeholder 3">
            <a:extLst>
              <a:ext uri="{FF2B5EF4-FFF2-40B4-BE49-F238E27FC236}">
                <a16:creationId xmlns:a16="http://schemas.microsoft.com/office/drawing/2014/main" id="{0C46E50F-0E60-4339-A073-3884724B3A57}"/>
              </a:ext>
            </a:extLst>
          </p:cNvPr>
          <p:cNvSpPr>
            <a:spLocks noGrp="1"/>
          </p:cNvSpPr>
          <p:nvPr>
            <p:ph type="body" sz="quarter" idx="10"/>
          </p:nvPr>
        </p:nvSpPr>
        <p:spPr>
          <a:xfrm>
            <a:off x="349250" y="273050"/>
            <a:ext cx="7416800" cy="685800"/>
          </a:xfrm>
        </p:spPr>
        <p:txBody>
          <a:bodyPr>
            <a:normAutofit/>
          </a:bodyPr>
          <a:lstStyle/>
          <a:p>
            <a:r>
              <a:rPr lang="en-US" dirty="0"/>
              <a:t>Pilot PI Responsibilities</a:t>
            </a:r>
          </a:p>
        </p:txBody>
      </p:sp>
    </p:spTree>
    <p:extLst>
      <p:ext uri="{BB962C8B-B14F-4D97-AF65-F5344CB8AC3E}">
        <p14:creationId xmlns:p14="http://schemas.microsoft.com/office/powerpoint/2010/main" val="5198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1360" y="1371600"/>
            <a:ext cx="11309280" cy="4120743"/>
          </a:xfrm>
          <a:prstGeom prst="rect">
            <a:avLst/>
          </a:prstGeom>
          <a:noFill/>
        </p:spPr>
        <p:txBody>
          <a:bodyPr wrap="square" rtlCol="0">
            <a:spAutoFit/>
          </a:bodyPr>
          <a:lstStyle/>
          <a:p>
            <a:pPr algn="ctr">
              <a:lnSpc>
                <a:spcPts val="300"/>
              </a:lnSpc>
            </a:pPr>
            <a:br>
              <a:rPr lang="en-US" sz="3200" b="1" u="sng" dirty="0"/>
            </a:br>
            <a:br>
              <a:rPr lang="en-US" sz="3200" b="1" u="sng" dirty="0"/>
            </a:br>
            <a:br>
              <a:rPr lang="en-US" sz="3200" b="1" u="sng" dirty="0"/>
            </a:br>
            <a:br>
              <a:rPr lang="en-US" sz="3200" b="1" u="sng" dirty="0"/>
            </a:br>
            <a:br>
              <a:rPr lang="en-US" sz="3200" b="1" u="sng" dirty="0"/>
            </a:br>
            <a:endParaRPr lang="en-US" sz="2400" b="1" u="sng" dirty="0"/>
          </a:p>
          <a:p>
            <a:pPr>
              <a:lnSpc>
                <a:spcPts val="300"/>
              </a:lnSpc>
            </a:pPr>
            <a:endParaRPr lang="en-US" sz="2400" b="1" u="sng" dirty="0"/>
          </a:p>
          <a:p>
            <a:pPr marL="285750" indent="-285750">
              <a:buFont typeface="Arial" panose="020B0604020202020204" pitchFamily="34" charset="0"/>
              <a:buChar char="•"/>
            </a:pPr>
            <a:r>
              <a:rPr lang="en-US" sz="2000" dirty="0"/>
              <a:t>Awardees must plan to attend annual ACCEL meetings and should submit work for presentation at national or regional NIH </a:t>
            </a:r>
            <a:r>
              <a:rPr lang="en-US" sz="2000" dirty="0" err="1"/>
              <a:t>IDeA</a:t>
            </a:r>
            <a:r>
              <a:rPr lang="en-US" sz="2000" dirty="0"/>
              <a:t> Conferences. </a:t>
            </a:r>
          </a:p>
          <a:p>
            <a:pPr marL="1200150" lvl="2" indent="-285750">
              <a:buFont typeface="Arial" panose="020B0604020202020204" pitchFamily="34" charset="0"/>
              <a:buChar char="•"/>
            </a:pPr>
            <a:r>
              <a:rPr lang="en-US" sz="2000" dirty="0"/>
              <a:t>NISBRE – National conference during even years- coming up June 2024, Washington, D.C.</a:t>
            </a:r>
          </a:p>
          <a:p>
            <a:pPr marL="1200150" lvl="2" indent="-285750">
              <a:buFont typeface="Arial" panose="020B0604020202020204" pitchFamily="34" charset="0"/>
              <a:buChar char="•"/>
            </a:pPr>
            <a:r>
              <a:rPr lang="en-US" sz="2000" dirty="0"/>
              <a:t>NERIC – Regional conference during odd years- August 2025</a:t>
            </a:r>
          </a:p>
          <a:p>
            <a:pPr lvl="2"/>
            <a:endParaRPr lang="en-US" sz="2000" dirty="0"/>
          </a:p>
          <a:p>
            <a:pPr lvl="2"/>
            <a:r>
              <a:rPr lang="en-US" sz="2000" b="1" dirty="0"/>
              <a:t>Local ACCEL events:</a:t>
            </a:r>
          </a:p>
          <a:p>
            <a:pPr marL="1257300" lvl="2" indent="-342900">
              <a:buFont typeface="Arial" panose="020B0604020202020204" pitchFamily="34" charset="0"/>
              <a:buChar char="•"/>
            </a:pPr>
            <a:r>
              <a:rPr lang="en-US" sz="2000" dirty="0"/>
              <a:t>ACCEL will be holding an Annual Advisory meeting and Renewal Celebration on </a:t>
            </a:r>
            <a:r>
              <a:rPr lang="en-US" sz="2000" dirty="0">
                <a:solidFill>
                  <a:srgbClr val="FF0000"/>
                </a:solidFill>
              </a:rPr>
              <a:t>February 29, 2024 from 1-5pm in the STAR Tower </a:t>
            </a:r>
            <a:r>
              <a:rPr lang="en-US" sz="2000" dirty="0" err="1">
                <a:solidFill>
                  <a:srgbClr val="FF0000"/>
                </a:solidFill>
              </a:rPr>
              <a:t>Audion</a:t>
            </a:r>
            <a:r>
              <a:rPr lang="en-US" sz="2000" dirty="0">
                <a:solidFill>
                  <a:srgbClr val="FF0000"/>
                </a:solidFill>
              </a:rPr>
              <a:t> on the UD campus.  </a:t>
            </a:r>
            <a:r>
              <a:rPr lang="en-US" sz="2000" dirty="0"/>
              <a:t>You may be asked to present your some aspect of your project.</a:t>
            </a:r>
          </a:p>
          <a:p>
            <a:pPr marL="1257300" lvl="2" indent="-342900">
              <a:buFont typeface="Arial" panose="020B0604020202020204" pitchFamily="34" charset="0"/>
              <a:buChar char="•"/>
            </a:pPr>
            <a:r>
              <a:rPr lang="en-US" sz="2000" dirty="0"/>
              <a:t>A Community Research Exchange Conference is being planned for </a:t>
            </a:r>
            <a:r>
              <a:rPr lang="en-US" sz="2000" dirty="0">
                <a:solidFill>
                  <a:srgbClr val="FF0000"/>
                </a:solidFill>
              </a:rPr>
              <a:t>October 2024</a:t>
            </a:r>
            <a:r>
              <a:rPr lang="en-US" sz="2000" dirty="0"/>
              <a:t>.</a:t>
            </a:r>
          </a:p>
          <a:p>
            <a:pPr lvl="2"/>
            <a:endParaRPr lang="en-US" sz="2000" dirty="0"/>
          </a:p>
          <a:p>
            <a:endParaRPr lang="en-US" b="1" dirty="0"/>
          </a:p>
          <a:p>
            <a:pPr>
              <a:lnSpc>
                <a:spcPts val="300"/>
              </a:lnSpc>
            </a:pPr>
            <a:endParaRPr lang="en-US" sz="2000" b="1" dirty="0"/>
          </a:p>
        </p:txBody>
      </p:sp>
      <p:sp>
        <p:nvSpPr>
          <p:cNvPr id="7" name="Text Placeholder 3">
            <a:extLst>
              <a:ext uri="{FF2B5EF4-FFF2-40B4-BE49-F238E27FC236}">
                <a16:creationId xmlns:a16="http://schemas.microsoft.com/office/drawing/2014/main" id="{C0917395-1057-4EBA-AEF8-6F8AAED8EFBF}"/>
              </a:ext>
            </a:extLst>
          </p:cNvPr>
          <p:cNvSpPr txBox="1">
            <a:spLocks/>
          </p:cNvSpPr>
          <p:nvPr/>
        </p:nvSpPr>
        <p:spPr>
          <a:xfrm>
            <a:off x="228600" y="228600"/>
            <a:ext cx="917568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3200" kern="1200" baseline="0">
                <a:solidFill>
                  <a:schemeClr val="bg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Pilot PI Responsibilities</a:t>
            </a:r>
          </a:p>
        </p:txBody>
      </p:sp>
    </p:spTree>
    <p:extLst>
      <p:ext uri="{BB962C8B-B14F-4D97-AF65-F5344CB8AC3E}">
        <p14:creationId xmlns:p14="http://schemas.microsoft.com/office/powerpoint/2010/main" val="3200996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pic>
        <p:nvPicPr>
          <p:cNvPr id="3" name="Picture 2">
            <a:extLst>
              <a:ext uri="{FF2B5EF4-FFF2-40B4-BE49-F238E27FC236}">
                <a16:creationId xmlns:a16="http://schemas.microsoft.com/office/drawing/2014/main" id="{16F404A6-A601-43EA-BC43-0D14D591B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498" y="1447800"/>
            <a:ext cx="5326703" cy="3485777"/>
          </a:xfrm>
          <a:prstGeom prst="rect">
            <a:avLst/>
          </a:prstGeom>
        </p:spPr>
      </p:pic>
      <p:sp>
        <p:nvSpPr>
          <p:cNvPr id="4" name="TextBox 3">
            <a:extLst>
              <a:ext uri="{FF2B5EF4-FFF2-40B4-BE49-F238E27FC236}">
                <a16:creationId xmlns:a16="http://schemas.microsoft.com/office/drawing/2014/main" id="{44BA3881-20C8-46A8-B345-8179A4E1F4CF}"/>
              </a:ext>
            </a:extLst>
          </p:cNvPr>
          <p:cNvSpPr txBox="1"/>
          <p:nvPr/>
        </p:nvSpPr>
        <p:spPr>
          <a:xfrm>
            <a:off x="457200" y="5230161"/>
            <a:ext cx="5181600" cy="1200329"/>
          </a:xfrm>
          <a:prstGeom prst="rect">
            <a:avLst/>
          </a:prstGeom>
          <a:noFill/>
        </p:spPr>
        <p:txBody>
          <a:bodyPr wrap="square" rtlCol="0">
            <a:spAutoFit/>
          </a:bodyPr>
          <a:lstStyle/>
          <a:p>
            <a:pPr algn="ctr"/>
            <a:r>
              <a:rPr lang="en-US" sz="2400" dirty="0">
                <a:hlinkClick r:id="rId4"/>
              </a:rPr>
              <a:t>www.naipi.org</a:t>
            </a:r>
            <a:endParaRPr lang="en-US" sz="2400" dirty="0"/>
          </a:p>
          <a:p>
            <a:pPr algn="ctr"/>
            <a:r>
              <a:rPr lang="en-US" sz="2400" dirty="0"/>
              <a:t>Website and Registration Link</a:t>
            </a:r>
          </a:p>
          <a:p>
            <a:pPr algn="ctr"/>
            <a:r>
              <a:rPr lang="en-US" sz="2400" dirty="0"/>
              <a:t>Coming Soon!</a:t>
            </a:r>
          </a:p>
        </p:txBody>
      </p:sp>
      <p:sp>
        <p:nvSpPr>
          <p:cNvPr id="7" name="TextBox 6">
            <a:extLst>
              <a:ext uri="{FF2B5EF4-FFF2-40B4-BE49-F238E27FC236}">
                <a16:creationId xmlns:a16="http://schemas.microsoft.com/office/drawing/2014/main" id="{B3180776-EEF2-4943-AAC1-B745E518FBC7}"/>
              </a:ext>
            </a:extLst>
          </p:cNvPr>
          <p:cNvSpPr txBox="1"/>
          <p:nvPr/>
        </p:nvSpPr>
        <p:spPr>
          <a:xfrm>
            <a:off x="6705600" y="1564243"/>
            <a:ext cx="5326703" cy="5293757"/>
          </a:xfrm>
          <a:prstGeom prst="rect">
            <a:avLst/>
          </a:prstGeom>
          <a:noFill/>
        </p:spPr>
        <p:txBody>
          <a:bodyPr wrap="square" rtlCol="0">
            <a:spAutoFit/>
          </a:bodyPr>
          <a:lstStyle/>
          <a:p>
            <a:r>
              <a:rPr lang="en-US" sz="2000" dirty="0"/>
              <a:t>The 9</a:t>
            </a:r>
            <a:r>
              <a:rPr lang="en-US" sz="2000" baseline="30000" dirty="0"/>
              <a:t>th</a:t>
            </a:r>
            <a:r>
              <a:rPr lang="en-US" sz="2000" dirty="0"/>
              <a:t> Biennial National </a:t>
            </a:r>
            <a:r>
              <a:rPr lang="en-US" sz="2000" dirty="0" err="1"/>
              <a:t>IDeA</a:t>
            </a:r>
            <a:r>
              <a:rPr lang="en-US" sz="2000" dirty="0"/>
              <a:t> Symposium of Biomedical Research Excellence (NISBRE) will be held in Washington, D.C. June 16-20, 2024 at the </a:t>
            </a:r>
            <a:r>
              <a:rPr lang="en-US" sz="2000" dirty="0">
                <a:solidFill>
                  <a:srgbClr val="FF0000"/>
                </a:solidFill>
              </a:rPr>
              <a:t>Washington Hilton</a:t>
            </a:r>
            <a:r>
              <a:rPr lang="en-US" sz="2000" dirty="0"/>
              <a:t>. Louisiana State University (LSU) has been awarded an NIH: NIGMS U13 grant to organize the 2024 and 2026 NISBRE meetings.</a:t>
            </a:r>
          </a:p>
          <a:p>
            <a:r>
              <a:rPr lang="en-US" sz="2000" dirty="0"/>
              <a:t>The NISBRE is a national scientific meeting to showcase the scientific and training accomplishments of the </a:t>
            </a:r>
            <a:r>
              <a:rPr lang="en-US" sz="2000" dirty="0" err="1"/>
              <a:t>IDeA</a:t>
            </a:r>
            <a:r>
              <a:rPr lang="en-US" sz="2000" dirty="0"/>
              <a:t> program of the National Institute of General Medical Sciences (NIGMS). The </a:t>
            </a:r>
            <a:r>
              <a:rPr lang="en-US" sz="2000" dirty="0" err="1"/>
              <a:t>IDeA</a:t>
            </a:r>
            <a:r>
              <a:rPr lang="en-US" sz="2000" dirty="0"/>
              <a:t> program develops scientific centers of excellence and also supports Networks such as INBRE, COBRE, and </a:t>
            </a:r>
            <a:r>
              <a:rPr lang="en-US" sz="2000" dirty="0" err="1"/>
              <a:t>IDeA</a:t>
            </a:r>
            <a:r>
              <a:rPr lang="en-US" sz="2000" dirty="0"/>
              <a:t>-CTR programs and trains biomedical scientists in the </a:t>
            </a:r>
            <a:r>
              <a:rPr lang="en-US" sz="2000" dirty="0" err="1"/>
              <a:t>IDeA</a:t>
            </a:r>
            <a:r>
              <a:rPr lang="en-US" sz="2000" dirty="0"/>
              <a:t>-eligible states.</a:t>
            </a:r>
          </a:p>
          <a:p>
            <a:endParaRPr lang="en-US" dirty="0"/>
          </a:p>
        </p:txBody>
      </p:sp>
    </p:spTree>
    <p:extLst>
      <p:ext uri="{BB962C8B-B14F-4D97-AF65-F5344CB8AC3E}">
        <p14:creationId xmlns:p14="http://schemas.microsoft.com/office/powerpoint/2010/main" val="3951710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47800"/>
            <a:ext cx="10363200" cy="1470025"/>
          </a:xfrm>
        </p:spPr>
        <p:txBody>
          <a:bodyPr/>
          <a:lstStyle/>
          <a:p>
            <a:r>
              <a:rPr lang="en-US" dirty="0"/>
              <a:t> Purpose of the DE-CTR ACCEL Program</a:t>
            </a:r>
          </a:p>
        </p:txBody>
      </p:sp>
      <p:sp>
        <p:nvSpPr>
          <p:cNvPr id="3" name="Subtitle 2"/>
          <p:cNvSpPr>
            <a:spLocks noGrp="1"/>
          </p:cNvSpPr>
          <p:nvPr>
            <p:ph type="subTitle" idx="1"/>
          </p:nvPr>
        </p:nvSpPr>
        <p:spPr>
          <a:xfrm>
            <a:off x="1828800" y="2182812"/>
            <a:ext cx="8534400" cy="1752600"/>
          </a:xfrm>
        </p:spPr>
        <p:txBody>
          <a:bodyPr>
            <a:normAutofit fontScale="85000" lnSpcReduction="10000"/>
          </a:bodyPr>
          <a:lstStyle/>
          <a:p>
            <a:r>
              <a:rPr lang="en-US" dirty="0"/>
              <a:t>To build research capacities in States that historically have had low levels of NIH funding by supporting basic, clinical, and translational research through mentoring, education and faculty development, and infrastructure improvements.</a:t>
            </a:r>
          </a:p>
        </p:txBody>
      </p:sp>
      <p:sp>
        <p:nvSpPr>
          <p:cNvPr id="4" name="Text Placeholder 3"/>
          <p:cNvSpPr>
            <a:spLocks noGrp="1"/>
          </p:cNvSpPr>
          <p:nvPr>
            <p:ph type="body" sz="quarter" idx="10"/>
          </p:nvPr>
        </p:nvSpPr>
        <p:spPr>
          <a:xfrm>
            <a:off x="349320" y="273220"/>
            <a:ext cx="8718480" cy="685800"/>
          </a:xfrm>
        </p:spPr>
        <p:txBody>
          <a:bodyPr>
            <a:normAutofit fontScale="92500"/>
          </a:bodyPr>
          <a:lstStyle/>
          <a:p>
            <a:r>
              <a:rPr lang="en-US" dirty="0"/>
              <a:t>Delaware CTR ACCEL – New Project PI Training</a:t>
            </a:r>
          </a:p>
          <a:p>
            <a:endParaRPr lang="en-US" dirty="0"/>
          </a:p>
        </p:txBody>
      </p:sp>
      <p:sp>
        <p:nvSpPr>
          <p:cNvPr id="5" name="Title 1"/>
          <p:cNvSpPr txBox="1">
            <a:spLocks/>
          </p:cNvSpPr>
          <p:nvPr/>
        </p:nvSpPr>
        <p:spPr>
          <a:xfrm>
            <a:off x="914400" y="3836987"/>
            <a:ext cx="103632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Purpose of the New Project PI Training</a:t>
            </a:r>
          </a:p>
        </p:txBody>
      </p:sp>
      <p:sp>
        <p:nvSpPr>
          <p:cNvPr id="6" name="Subtitle 2"/>
          <p:cNvSpPr txBox="1">
            <a:spLocks/>
          </p:cNvSpPr>
          <p:nvPr/>
        </p:nvSpPr>
        <p:spPr>
          <a:xfrm>
            <a:off x="1828800" y="4572000"/>
            <a:ext cx="8534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700" dirty="0"/>
              <a:t>To ensure that our clinical and translational awardees understand the regulatory commitments of being a federally funded PI. This is an integral component of building research capacities within Delaware.</a:t>
            </a:r>
          </a:p>
        </p:txBody>
      </p:sp>
    </p:spTree>
    <p:extLst>
      <p:ext uri="{BB962C8B-B14F-4D97-AF65-F5344CB8AC3E}">
        <p14:creationId xmlns:p14="http://schemas.microsoft.com/office/powerpoint/2010/main" val="363122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295400"/>
            <a:ext cx="11309280" cy="5413405"/>
          </a:xfrm>
          <a:prstGeom prst="rect">
            <a:avLst/>
          </a:prstGeom>
          <a:noFill/>
        </p:spPr>
        <p:txBody>
          <a:bodyPr wrap="square" rtlCol="0">
            <a:spAutoFit/>
          </a:bodyPr>
          <a:lstStyle/>
          <a:p>
            <a:pPr algn="ctr">
              <a:lnSpc>
                <a:spcPts val="300"/>
              </a:lnSpc>
            </a:pPr>
            <a:br>
              <a:rPr lang="en-US" sz="3200" b="1" u="sng" dirty="0"/>
            </a:br>
            <a:br>
              <a:rPr lang="en-US" sz="3200" b="1" u="sng" dirty="0"/>
            </a:br>
            <a:br>
              <a:rPr lang="en-US" sz="3200" b="1" u="sng" dirty="0"/>
            </a:br>
            <a:br>
              <a:rPr lang="en-US" sz="3200" b="1" u="sng" dirty="0"/>
            </a:br>
            <a:br>
              <a:rPr lang="en-US" sz="3200" b="1" u="sng" dirty="0"/>
            </a:br>
            <a:br>
              <a:rPr lang="en-US" sz="2000" dirty="0"/>
            </a:br>
            <a:endParaRPr lang="en-US" sz="2000" dirty="0"/>
          </a:p>
          <a:p>
            <a:pPr marL="285750" indent="-285750">
              <a:buFont typeface="Arial" panose="020B0604020202020204" pitchFamily="34" charset="0"/>
              <a:buChar char="•"/>
            </a:pPr>
            <a:r>
              <a:rPr lang="en-US" sz="2000" dirty="0"/>
              <a:t>NIH New Investigators</a:t>
            </a:r>
          </a:p>
          <a:p>
            <a:pPr marL="742950" lvl="1" indent="-285750">
              <a:buFont typeface="Arial" panose="020B0604020202020204" pitchFamily="34" charset="0"/>
              <a:buChar char="•"/>
            </a:pPr>
            <a:r>
              <a:rPr lang="en-US" sz="2000" dirty="0"/>
              <a:t>Active participation in the mentoring process is required for both mentors and mentees</a:t>
            </a:r>
          </a:p>
          <a:p>
            <a:pPr marL="742950" lvl="1" indent="-285750">
              <a:buFont typeface="Arial" panose="020B0604020202020204" pitchFamily="34" charset="0"/>
              <a:buChar char="•"/>
            </a:pPr>
            <a:r>
              <a:rPr lang="en-US" sz="2000" dirty="0"/>
              <a:t>Encourage investigators to attend the end of year JIN CARE event</a:t>
            </a:r>
          </a:p>
          <a:p>
            <a:pPr marL="742950" lvl="1" indent="-285750">
              <a:buFont typeface="Arial" panose="020B0604020202020204" pitchFamily="34" charset="0"/>
              <a:buChar char="•"/>
            </a:pPr>
            <a:r>
              <a:rPr lang="en-US" sz="2000" dirty="0"/>
              <a:t>Junior investigators will send a representative to or attend Thursday Network Touchbase Sessions.  </a:t>
            </a:r>
          </a:p>
          <a:p>
            <a:pPr marL="742950" lvl="1" indent="-285750">
              <a:buFont typeface="Arial" panose="020B0604020202020204" pitchFamily="34" charset="0"/>
              <a:buChar char="•"/>
            </a:pPr>
            <a:r>
              <a:rPr lang="en-US" sz="2000" dirty="0"/>
              <a:t>Senior investigators will help with mock study panels for the junior investigator network.</a:t>
            </a:r>
          </a:p>
          <a:p>
            <a:pPr marL="742950" lvl="1" indent="-285750">
              <a:buFont typeface="Arial" panose="020B0604020202020204" pitchFamily="34" charset="0"/>
              <a:buChar char="•"/>
            </a:pPr>
            <a:r>
              <a:rPr lang="en-US" sz="2000" dirty="0"/>
              <a:t>All investigators should be prepared to present their project at a JIN event and to communities they are working with.</a:t>
            </a:r>
          </a:p>
          <a:p>
            <a:pPr marL="742950" lvl="1" indent="-28575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You are required to cite the ACCEL grant (NIH U54 GM104941) as a means of support on all publications, posters, articles and if applicable, in Clinical Trials.gov. </a:t>
            </a:r>
          </a:p>
          <a:p>
            <a:endParaRPr lang="en-US" sz="2000" dirty="0"/>
          </a:p>
          <a:p>
            <a:r>
              <a:rPr lang="en-US" sz="2000" dirty="0"/>
              <a:t>	Approved Citation: </a:t>
            </a:r>
            <a:r>
              <a:rPr lang="en-US" sz="2000" i="1" dirty="0"/>
              <a:t>“Work supported by an Institutional Development Award (</a:t>
            </a:r>
            <a:r>
              <a:rPr lang="en-US" sz="2000" i="1" dirty="0" err="1"/>
              <a:t>IDeA</a:t>
            </a:r>
            <a:r>
              <a:rPr lang="en-US" sz="2000" i="1" dirty="0"/>
              <a:t>) from the 	National Institute of General Medical Sciences of the National Institutes of Health under grant 	number U54-GM104941 (PI: Hicks) and the State of Delaware”</a:t>
            </a:r>
          </a:p>
          <a:p>
            <a:pPr lvl="1"/>
            <a:r>
              <a:rPr lang="en-US" sz="2400" dirty="0"/>
              <a:t> </a:t>
            </a:r>
          </a:p>
          <a:p>
            <a:endParaRPr lang="en-US" b="1" dirty="0"/>
          </a:p>
          <a:p>
            <a:pPr>
              <a:lnSpc>
                <a:spcPts val="300"/>
              </a:lnSpc>
            </a:pPr>
            <a:endParaRPr lang="en-US" sz="2000" b="1" dirty="0"/>
          </a:p>
        </p:txBody>
      </p:sp>
      <p:sp>
        <p:nvSpPr>
          <p:cNvPr id="7" name="Text Placeholder 3">
            <a:extLst>
              <a:ext uri="{FF2B5EF4-FFF2-40B4-BE49-F238E27FC236}">
                <a16:creationId xmlns:a16="http://schemas.microsoft.com/office/drawing/2014/main" id="{20DB9E55-6198-489E-B8E4-56FE064BF802}"/>
              </a:ext>
            </a:extLst>
          </p:cNvPr>
          <p:cNvSpPr txBox="1">
            <a:spLocks/>
          </p:cNvSpPr>
          <p:nvPr/>
        </p:nvSpPr>
        <p:spPr>
          <a:xfrm>
            <a:off x="228600" y="228600"/>
            <a:ext cx="917568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3200" kern="1200" baseline="0">
                <a:solidFill>
                  <a:schemeClr val="bg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Pilot PI Responsibilities</a:t>
            </a:r>
          </a:p>
        </p:txBody>
      </p:sp>
    </p:spTree>
    <p:extLst>
      <p:ext uri="{BB962C8B-B14F-4D97-AF65-F5344CB8AC3E}">
        <p14:creationId xmlns:p14="http://schemas.microsoft.com/office/powerpoint/2010/main" val="3811630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4324" y="1447800"/>
            <a:ext cx="11309280" cy="2397195"/>
          </a:xfrm>
          <a:prstGeom prst="rect">
            <a:avLst/>
          </a:prstGeom>
          <a:noFill/>
        </p:spPr>
        <p:txBody>
          <a:bodyPr wrap="square" rtlCol="0">
            <a:spAutoFit/>
          </a:bodyPr>
          <a:lstStyle/>
          <a:p>
            <a:pPr algn="ctr">
              <a:lnSpc>
                <a:spcPts val="300"/>
              </a:lnSpc>
            </a:pPr>
            <a:br>
              <a:rPr lang="en-US" sz="3200" b="1" u="sng" dirty="0"/>
            </a:br>
            <a:br>
              <a:rPr lang="en-US" sz="3200" b="1" u="sng" dirty="0"/>
            </a:br>
            <a:br>
              <a:rPr lang="en-US" sz="3200" b="1" u="sng" dirty="0"/>
            </a:br>
            <a:br>
              <a:rPr lang="en-US" sz="3200" b="1" u="sng" dirty="0"/>
            </a:br>
            <a:br>
              <a:rPr lang="en-US" sz="3200" b="1" u="sng" dirty="0"/>
            </a:br>
            <a:br>
              <a:rPr lang="en-US" sz="3200" b="1" u="sng" dirty="0"/>
            </a:br>
            <a:endParaRPr lang="en-US" sz="2000" i="1" dirty="0"/>
          </a:p>
          <a:p>
            <a:pPr marL="342900" indent="-342900">
              <a:buFont typeface="Arial" panose="020B0604020202020204" pitchFamily="34" charset="0"/>
              <a:buChar char="•"/>
            </a:pPr>
            <a:r>
              <a:rPr lang="en-US" sz="2000" dirty="0"/>
              <a:t>For publications: Our program and all funded investigators are required to comply with the NIH Public Access Policy which can be found at: </a:t>
            </a:r>
            <a:r>
              <a:rPr lang="en-US" sz="2000" dirty="0">
                <a:hlinkClick r:id="rId3"/>
              </a:rPr>
              <a:t>https://publicaccess.nih.gov/</a:t>
            </a:r>
            <a:r>
              <a:rPr lang="en-US" sz="2000" dirty="0"/>
              <a:t> (more details in last slide section)</a:t>
            </a:r>
          </a:p>
          <a:p>
            <a:pPr lvl="1"/>
            <a:endParaRPr lang="en-US" sz="2000" dirty="0"/>
          </a:p>
          <a:p>
            <a:pPr marL="342900" indent="-342900">
              <a:buFont typeface="Arial" panose="020B0604020202020204" pitchFamily="34" charset="0"/>
              <a:buChar char="•"/>
            </a:pPr>
            <a:endParaRPr lang="en-US" sz="2400" i="1" dirty="0"/>
          </a:p>
          <a:p>
            <a:pPr marL="342900" indent="-342900">
              <a:buFont typeface="Arial" panose="020B0604020202020204" pitchFamily="34" charset="0"/>
              <a:buChar char="•"/>
            </a:pPr>
            <a:endParaRPr lang="en-US" sz="2400" dirty="0"/>
          </a:p>
          <a:p>
            <a:endParaRPr lang="en-US" b="1" dirty="0"/>
          </a:p>
          <a:p>
            <a:pPr>
              <a:lnSpc>
                <a:spcPts val="300"/>
              </a:lnSpc>
            </a:pPr>
            <a:endParaRPr lang="en-US" sz="2000" b="1" dirty="0"/>
          </a:p>
        </p:txBody>
      </p:sp>
      <p:sp>
        <p:nvSpPr>
          <p:cNvPr id="4" name="Text Placeholder 3">
            <a:extLst>
              <a:ext uri="{FF2B5EF4-FFF2-40B4-BE49-F238E27FC236}">
                <a16:creationId xmlns:a16="http://schemas.microsoft.com/office/drawing/2014/main" id="{0B79BFE5-715F-46D7-A063-F0CD036FAF7C}"/>
              </a:ext>
            </a:extLst>
          </p:cNvPr>
          <p:cNvSpPr txBox="1">
            <a:spLocks noGrp="1"/>
          </p:cNvSpPr>
          <p:nvPr>
            <p:ph type="body" sz="quarter" idx="10"/>
          </p:nvPr>
        </p:nvSpPr>
        <p:spPr>
          <a:xfrm>
            <a:off x="349250" y="273050"/>
            <a:ext cx="917575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3200" kern="1200" baseline="0">
                <a:solidFill>
                  <a:schemeClr val="bg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Pilot PI Responsibilities</a:t>
            </a:r>
          </a:p>
        </p:txBody>
      </p:sp>
    </p:spTree>
    <p:extLst>
      <p:ext uri="{BB962C8B-B14F-4D97-AF65-F5344CB8AC3E}">
        <p14:creationId xmlns:p14="http://schemas.microsoft.com/office/powerpoint/2010/main" val="3542440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320" y="1371600"/>
            <a:ext cx="11409398" cy="4955203"/>
          </a:xfrm>
          <a:prstGeom prst="rect">
            <a:avLst/>
          </a:prstGeom>
          <a:noFill/>
        </p:spPr>
        <p:txBody>
          <a:bodyPr wrap="square" rtlCol="0">
            <a:spAutoFit/>
          </a:bodyPr>
          <a:lstStyle/>
          <a:p>
            <a:pPr algn="ctr"/>
            <a:r>
              <a:rPr lang="en-US" sz="3200" b="1" dirty="0"/>
              <a:t>Budget Guidelines and Funding Restrictions</a:t>
            </a:r>
            <a:br>
              <a:rPr lang="en-US" sz="3200" b="1" u="sng" dirty="0"/>
            </a:br>
            <a:endParaRPr lang="en-US" sz="2400" b="1" dirty="0"/>
          </a:p>
          <a:p>
            <a:pPr marL="800100" lvl="1" indent="-342900">
              <a:buFont typeface="Arial" panose="020B0604020202020204" pitchFamily="34" charset="0"/>
              <a:buChar char="•"/>
            </a:pPr>
            <a:r>
              <a:rPr lang="en-US" sz="2000" dirty="0"/>
              <a:t>Any changes to the approved budget require approval by the CTR Executive Committee.  Work with your institutional Financial Administrator to complete a </a:t>
            </a:r>
            <a:r>
              <a:rPr lang="en-US" sz="2000" dirty="0" err="1"/>
              <a:t>rebudget</a:t>
            </a:r>
            <a:r>
              <a:rPr lang="en-US" sz="2000" dirty="0"/>
              <a:t> form.</a:t>
            </a:r>
            <a:r>
              <a:rPr lang="en-US" sz="2000" b="1" dirty="0"/>
              <a:t> </a:t>
            </a:r>
            <a:r>
              <a:rPr lang="en-US" sz="2000" u="sng" dirty="0"/>
              <a:t>All expenses must be specific to this project and must be backed up with receipts. As an example- computer software/hardware requests should be for this specific CTR project only and should be detailed in the Budget Justification as such.</a:t>
            </a:r>
          </a:p>
          <a:p>
            <a:pPr lvl="1"/>
            <a:endParaRPr lang="en-US" sz="2000" dirty="0"/>
          </a:p>
          <a:p>
            <a:pPr marL="800100" lvl="1" indent="-342900">
              <a:buFont typeface="Arial" panose="020B0604020202020204" pitchFamily="34" charset="0"/>
              <a:buChar char="•"/>
            </a:pPr>
            <a:r>
              <a:rPr lang="en-US" sz="2000" dirty="0"/>
              <a:t>There is no automatic carryover of funds (different from many NIH funding mechanisms). Your project is expected to be completed by the budgeted end date.  Extensions must be approved by the CTR Executive Committee and NIH and will only be granted in extenuating circumstances. </a:t>
            </a:r>
          </a:p>
          <a:p>
            <a:pPr lvl="1"/>
            <a:endParaRPr lang="en-US" sz="2000" dirty="0"/>
          </a:p>
          <a:p>
            <a:pPr marL="800100" lvl="1" indent="-342900">
              <a:buFont typeface="Arial" panose="020B0604020202020204" pitchFamily="34" charset="0"/>
              <a:buChar char="•"/>
            </a:pPr>
            <a:r>
              <a:rPr lang="en-US" sz="2000" dirty="0">
                <a:highlight>
                  <a:srgbClr val="FFFF00"/>
                </a:highlight>
              </a:rPr>
              <a:t>Participant Compensation: If your project involves participant compensation,  please utilize your institution’s tracking mechanism to record this compensation. Please ask your institutional Financial Administrator if you have questions about participant compensation.</a:t>
            </a:r>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Tree>
    <p:extLst>
      <p:ext uri="{BB962C8B-B14F-4D97-AF65-F5344CB8AC3E}">
        <p14:creationId xmlns:p14="http://schemas.microsoft.com/office/powerpoint/2010/main" val="1362726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320" y="1447800"/>
            <a:ext cx="11409398" cy="3724096"/>
          </a:xfrm>
          <a:prstGeom prst="rect">
            <a:avLst/>
          </a:prstGeom>
          <a:noFill/>
        </p:spPr>
        <p:txBody>
          <a:bodyPr wrap="square" rtlCol="0">
            <a:spAutoFit/>
          </a:bodyPr>
          <a:lstStyle/>
          <a:p>
            <a:pPr algn="ctr"/>
            <a:r>
              <a:rPr lang="en-US" sz="3200" b="1" dirty="0"/>
              <a:t>Budget Guidelines and Funding Restrictions</a:t>
            </a:r>
            <a:br>
              <a:rPr lang="en-US" sz="3200" b="1" u="sng" dirty="0"/>
            </a:br>
            <a:endParaRPr lang="en-US" sz="2400" b="1" dirty="0"/>
          </a:p>
          <a:p>
            <a:pPr marL="800100" lvl="1" indent="-342900">
              <a:buFont typeface="Arial" panose="020B0604020202020204" pitchFamily="34" charset="0"/>
              <a:buChar char="•"/>
            </a:pPr>
            <a:r>
              <a:rPr lang="en-US" sz="2200" dirty="0"/>
              <a:t>If your project ends early for any reason, final financial and technical reporting is required. Work with your institutional Financial Administrator to ensure the award is closed out appropriately. </a:t>
            </a:r>
          </a:p>
          <a:p>
            <a:pPr marL="800100" lvl="1" indent="-342900">
              <a:buFont typeface="Arial" panose="020B0604020202020204" pitchFamily="34" charset="0"/>
              <a:buChar char="•"/>
            </a:pPr>
            <a:endParaRPr lang="en-US" sz="2200" dirty="0"/>
          </a:p>
          <a:p>
            <a:pPr marL="800100" lvl="1" indent="-342900">
              <a:buFont typeface="Arial" panose="020B0604020202020204" pitchFamily="34" charset="0"/>
              <a:buChar char="•"/>
            </a:pPr>
            <a:r>
              <a:rPr lang="en-US" sz="2200" dirty="0"/>
              <a:t>CTR investigators may not have concurrent </a:t>
            </a:r>
            <a:r>
              <a:rPr lang="en-US" sz="2200" dirty="0" err="1"/>
              <a:t>IDeA</a:t>
            </a:r>
            <a:r>
              <a:rPr lang="en-US" sz="2200" dirty="0"/>
              <a:t> research funding (INBRE, COBRE or CTR).</a:t>
            </a:r>
          </a:p>
          <a:p>
            <a:pPr lvl="1"/>
            <a:endParaRPr lang="en-US" sz="2200" dirty="0"/>
          </a:p>
          <a:p>
            <a:pPr lvl="1"/>
            <a:endParaRPr lang="en-US" sz="2400" dirty="0"/>
          </a:p>
          <a:p>
            <a:pPr marL="800100" lvl="1" indent="-342900">
              <a:buFont typeface="Arial" panose="020B0604020202020204" pitchFamily="34" charset="0"/>
              <a:buChar char="•"/>
            </a:pPr>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Tree>
    <p:extLst>
      <p:ext uri="{BB962C8B-B14F-4D97-AF65-F5344CB8AC3E}">
        <p14:creationId xmlns:p14="http://schemas.microsoft.com/office/powerpoint/2010/main" val="78776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1219200"/>
            <a:ext cx="11887200" cy="6494085"/>
          </a:xfrm>
          <a:prstGeom prst="rect">
            <a:avLst/>
          </a:prstGeom>
          <a:noFill/>
        </p:spPr>
        <p:txBody>
          <a:bodyPr wrap="square" rtlCol="0">
            <a:spAutoFit/>
          </a:bodyPr>
          <a:lstStyle/>
          <a:p>
            <a:pPr algn="ctr"/>
            <a:r>
              <a:rPr lang="en-US" sz="3200" b="1" u="sng" dirty="0"/>
              <a:t>Technical Reporting Requirements</a:t>
            </a:r>
          </a:p>
          <a:p>
            <a:pPr algn="ctr"/>
            <a:r>
              <a:rPr lang="en-US" sz="2400" b="1" dirty="0">
                <a:solidFill>
                  <a:srgbClr val="FF0000"/>
                </a:solidFill>
              </a:rPr>
              <a:t>Your Institutional Site PI has direct oversight of your project and will be discussing your entries and outcomes with you. Please be detailed.</a:t>
            </a:r>
          </a:p>
          <a:p>
            <a:pPr algn="ctr"/>
            <a:endParaRPr lang="en-US" sz="2400" b="1" dirty="0"/>
          </a:p>
          <a:p>
            <a:pPr marL="800100" lvl="1" indent="-342900">
              <a:buFont typeface="Arial" panose="020B0604020202020204" pitchFamily="34" charset="0"/>
              <a:buChar char="•"/>
            </a:pPr>
            <a:r>
              <a:rPr lang="en-US" sz="2400" b="1" dirty="0"/>
              <a:t>Quarterly Interim Progress Reports</a:t>
            </a:r>
            <a:r>
              <a:rPr lang="en-US" sz="2400" dirty="0"/>
              <a:t> due September 30, December 31 and June 30. A reporting portal in the ACCEL Dashboard will track progress, any challenges or delays and products or publications. </a:t>
            </a:r>
          </a:p>
          <a:p>
            <a:pPr lvl="1"/>
            <a:endParaRPr lang="en-US" sz="2400" dirty="0"/>
          </a:p>
          <a:p>
            <a:pPr marL="800100" lvl="1" indent="-342900">
              <a:buFont typeface="Arial" panose="020B0604020202020204" pitchFamily="34" charset="0"/>
              <a:buChar char="•"/>
            </a:pPr>
            <a:r>
              <a:rPr lang="en-US" sz="2400" b="1" dirty="0"/>
              <a:t>Final Reports </a:t>
            </a:r>
            <a:r>
              <a:rPr lang="en-US" sz="2400" dirty="0"/>
              <a:t>will be due at the completion of </a:t>
            </a:r>
            <a:r>
              <a:rPr lang="en-US" sz="2400" b="1" dirty="0"/>
              <a:t>your entire project after completion of any No Cost Extensions. </a:t>
            </a:r>
            <a:r>
              <a:rPr lang="en-US" sz="2400" dirty="0"/>
              <a:t>(Updated Human Subjects/Clinical Trials forms that identify your project has completed- if applicable). Make sure to mark the question in the ACCEL dashboard report- is this your final report? as </a:t>
            </a:r>
            <a:r>
              <a:rPr lang="en-US" sz="2400" u="sng" dirty="0"/>
              <a:t>YES.</a:t>
            </a:r>
            <a:endParaRPr lang="en-US" sz="2400" dirty="0"/>
          </a:p>
          <a:p>
            <a:pPr marL="800100" lvl="1" indent="-342900">
              <a:buFont typeface="Arial" panose="020B0604020202020204" pitchFamily="34" charset="0"/>
              <a:buChar char="•"/>
            </a:pPr>
            <a:endParaRPr lang="en-US" sz="2400" dirty="0"/>
          </a:p>
          <a:p>
            <a:pPr lvl="1"/>
            <a:endParaRPr lang="en-US" sz="2400" dirty="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Tree>
    <p:extLst>
      <p:ext uri="{BB962C8B-B14F-4D97-AF65-F5344CB8AC3E}">
        <p14:creationId xmlns:p14="http://schemas.microsoft.com/office/powerpoint/2010/main" val="701207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16120"/>
            <a:ext cx="11887200" cy="7109639"/>
          </a:xfrm>
          <a:prstGeom prst="rect">
            <a:avLst/>
          </a:prstGeom>
          <a:noFill/>
        </p:spPr>
        <p:txBody>
          <a:bodyPr wrap="square" rtlCol="0">
            <a:spAutoFit/>
          </a:bodyPr>
          <a:lstStyle/>
          <a:p>
            <a:pPr algn="ctr"/>
            <a:endParaRPr lang="en-US" sz="3200" b="1" u="sng" dirty="0"/>
          </a:p>
          <a:p>
            <a:pPr algn="ctr"/>
            <a:r>
              <a:rPr lang="en-US" sz="3200" b="1" u="sng" dirty="0"/>
              <a:t>Technical Reporting Requirements</a:t>
            </a:r>
          </a:p>
          <a:p>
            <a:pPr algn="ctr"/>
            <a:r>
              <a:rPr lang="en-US" sz="2400" b="1" dirty="0">
                <a:solidFill>
                  <a:srgbClr val="FF0000"/>
                </a:solidFill>
              </a:rPr>
              <a:t>Your Institutional Site PI has direct oversight of your project and will be discussing your entries and outcomes with you. Please be detailed.</a:t>
            </a:r>
            <a:endParaRPr lang="en-US" sz="2400" b="1" dirty="0"/>
          </a:p>
          <a:p>
            <a:pPr lvl="1"/>
            <a:br>
              <a:rPr lang="en-US" sz="2400" dirty="0"/>
            </a:br>
            <a:r>
              <a:rPr lang="en-US" sz="2400" b="1" dirty="0"/>
              <a:t>NIH Research Performance Progress Report (RPPR) </a:t>
            </a:r>
            <a:r>
              <a:rPr lang="en-US" sz="2000" dirty="0"/>
              <a:t>project reporting is due around February 28. </a:t>
            </a:r>
          </a:p>
          <a:p>
            <a:pPr marL="1257300" lvl="2" indent="-342900">
              <a:buFont typeface="Arial" panose="020B0604020202020204" pitchFamily="34" charset="0"/>
              <a:buChar char="•"/>
            </a:pPr>
            <a:r>
              <a:rPr lang="en-US" sz="2000" dirty="0"/>
              <a:t>Each project has it’s own RPPR within the overall report.  </a:t>
            </a:r>
            <a:r>
              <a:rPr lang="en-US" sz="2000" u="sng" dirty="0"/>
              <a:t>Your responses are cut and pasted directly into </a:t>
            </a:r>
            <a:r>
              <a:rPr lang="en-US" sz="2000" u="sng" dirty="0" err="1"/>
              <a:t>eRA</a:t>
            </a:r>
            <a:r>
              <a:rPr lang="en-US" sz="2000" u="sng" dirty="0"/>
              <a:t> Commons – please be thorough</a:t>
            </a:r>
            <a:r>
              <a:rPr lang="en-US" sz="2000" dirty="0"/>
              <a:t>. </a:t>
            </a:r>
          </a:p>
          <a:p>
            <a:pPr marL="1257300" lvl="2" indent="-342900">
              <a:buFont typeface="Arial" panose="020B0604020202020204" pitchFamily="34" charset="0"/>
              <a:buChar char="•"/>
            </a:pPr>
            <a:r>
              <a:rPr lang="en-US" sz="2000" dirty="0"/>
              <a:t>Human Subjects and Clinical Trial Forms must be provided as part of the RPPR, including updated enrollment status and Cumulative (Actual) Enrollment table. Upload to your project files in the dashboard.  </a:t>
            </a:r>
            <a:r>
              <a:rPr lang="en-US" sz="2000" dirty="0">
                <a:hlinkClick r:id="rId3"/>
              </a:rPr>
              <a:t>https://www.grants.gov/web/grants/forms/r-r-family.html</a:t>
            </a:r>
            <a:endParaRPr lang="en-US" sz="2000" dirty="0"/>
          </a:p>
          <a:p>
            <a:pPr marL="1257300" lvl="2" indent="-342900">
              <a:buFont typeface="Arial" panose="020B0604020202020204" pitchFamily="34" charset="0"/>
              <a:buChar char="•"/>
            </a:pPr>
            <a:r>
              <a:rPr lang="en-US" sz="2000" dirty="0"/>
              <a:t>NEW: The </a:t>
            </a:r>
            <a:r>
              <a:rPr lang="en-US" sz="2000" b="1" dirty="0"/>
              <a:t>age</a:t>
            </a:r>
            <a:r>
              <a:rPr lang="en-US" sz="2000" dirty="0"/>
              <a:t> for each enrolled participant must be identified and listed in the Participant-Level Data Template. This template must be embedded into your HSCT form. The template can be found here on the NIH website:</a:t>
            </a:r>
          </a:p>
          <a:p>
            <a:pPr marL="1257300" lvl="2" indent="-342900">
              <a:buFont typeface="Arial" panose="020B0604020202020204" pitchFamily="34" charset="0"/>
              <a:buChar char="•"/>
            </a:pPr>
            <a:r>
              <a:rPr lang="en-US" sz="2000" dirty="0">
                <a:hlinkClick r:id="rId4"/>
              </a:rPr>
              <a:t>https://www.era.nih.gov/sites/default/files/2020-05/ParticipantLevelData-Template.xlsx</a:t>
            </a:r>
            <a:endParaRPr lang="en-US" sz="2000" dirty="0"/>
          </a:p>
          <a:p>
            <a:pPr lvl="2"/>
            <a:endParaRPr lang="en-US" sz="2400" dirty="0"/>
          </a:p>
          <a:p>
            <a:pPr lvl="1"/>
            <a:endParaRPr lang="en-US" sz="2400" dirty="0"/>
          </a:p>
          <a:p>
            <a:pPr lvl="1"/>
            <a:endParaRPr lang="en-US" sz="2400" dirty="0"/>
          </a:p>
          <a:p>
            <a:pPr marL="800100" lvl="1" indent="-342900">
              <a:buFont typeface="Arial" panose="020B0604020202020204" pitchFamily="34" charset="0"/>
              <a:buChar char="•"/>
            </a:pPr>
            <a:endParaRPr lang="en-US" sz="2400" dirty="0"/>
          </a:p>
          <a:p>
            <a:pPr lvl="1"/>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Tree>
    <p:extLst>
      <p:ext uri="{BB962C8B-B14F-4D97-AF65-F5344CB8AC3E}">
        <p14:creationId xmlns:p14="http://schemas.microsoft.com/office/powerpoint/2010/main" val="3983607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219200"/>
            <a:ext cx="11409398" cy="5755422"/>
          </a:xfrm>
          <a:prstGeom prst="rect">
            <a:avLst/>
          </a:prstGeom>
          <a:noFill/>
        </p:spPr>
        <p:txBody>
          <a:bodyPr wrap="square" rtlCol="0">
            <a:spAutoFit/>
          </a:bodyPr>
          <a:lstStyle/>
          <a:p>
            <a:pPr algn="ctr"/>
            <a:r>
              <a:rPr lang="en-US" sz="3200" b="1" u="sng" dirty="0"/>
              <a:t>Technical Reporting Requirements</a:t>
            </a:r>
            <a:br>
              <a:rPr lang="en-US" sz="3200" b="1" u="sng" dirty="0"/>
            </a:br>
            <a:endParaRPr lang="en-US" sz="2400" b="1" dirty="0"/>
          </a:p>
          <a:p>
            <a:pPr marL="342900" indent="-342900">
              <a:buFont typeface="Arial" panose="020B0604020202020204" pitchFamily="34" charset="0"/>
              <a:buChar char="•"/>
            </a:pPr>
            <a:r>
              <a:rPr lang="en-US" sz="2400" dirty="0"/>
              <a:t>ACCEL is required to submit data to NIGMS</a:t>
            </a:r>
          </a:p>
          <a:p>
            <a:pPr marL="800100" lvl="1" indent="-342900">
              <a:buFont typeface="Arial" panose="020B0604020202020204" pitchFamily="34" charset="0"/>
              <a:buChar char="•"/>
            </a:pPr>
            <a:r>
              <a:rPr lang="en-US" sz="2400" b="1" dirty="0"/>
              <a:t>All CTR funded investigators are required to keep their </a:t>
            </a:r>
            <a:r>
              <a:rPr lang="en-US" sz="2400" b="1" u="sng" dirty="0"/>
              <a:t>FULL PROFILE </a:t>
            </a:r>
            <a:r>
              <a:rPr lang="en-US" sz="2400" b="1" dirty="0"/>
              <a:t>current in the ACCEL dashboard and are required to attest to this.</a:t>
            </a:r>
          </a:p>
          <a:p>
            <a:pPr marL="800100" lvl="1" indent="-342900">
              <a:buFont typeface="Arial" panose="020B0604020202020204" pitchFamily="34" charset="0"/>
              <a:buChar char="•"/>
            </a:pPr>
            <a:r>
              <a:rPr lang="en-US" sz="2400" dirty="0"/>
              <a:t>Your profile must be linked to ORCID, instructions found at: </a:t>
            </a:r>
            <a:r>
              <a:rPr lang="en-US" u="sng" dirty="0">
                <a:hlinkClick r:id="rId3"/>
              </a:rPr>
              <a:t>https://www.de-ctr.org/wp-content/uploads/2020/08/DE-CTR-ORCID-iD-1.pdf</a:t>
            </a:r>
            <a:r>
              <a:rPr lang="en-US" u="sng" dirty="0"/>
              <a:t> </a:t>
            </a:r>
            <a:r>
              <a:rPr lang="en-US" sz="2400" dirty="0"/>
              <a:t>(Chrome browser recommended)</a:t>
            </a:r>
          </a:p>
          <a:p>
            <a:pPr marL="800100" lvl="1" indent="-342900">
              <a:buFont typeface="Arial" panose="020B0604020202020204" pitchFamily="34" charset="0"/>
              <a:buChar char="•"/>
            </a:pPr>
            <a:r>
              <a:rPr lang="en-US" sz="2400" dirty="0"/>
              <a:t>RPPRs require all products, presentations and publications (citation details to follow) to be reported along with:</a:t>
            </a:r>
          </a:p>
          <a:p>
            <a:pPr marL="1257300" lvl="2" indent="-342900">
              <a:buFont typeface="Arial" panose="020B0604020202020204" pitchFamily="34" charset="0"/>
              <a:buChar char="•"/>
            </a:pPr>
            <a:r>
              <a:rPr lang="en-US" sz="2400" dirty="0"/>
              <a:t>Details on submitted proposals for prior 12 months (whether funded or not)</a:t>
            </a:r>
          </a:p>
          <a:p>
            <a:pPr marL="1257300" lvl="2" indent="-342900">
              <a:buFont typeface="Arial" panose="020B0604020202020204" pitchFamily="34" charset="0"/>
              <a:buChar char="•"/>
            </a:pPr>
            <a:r>
              <a:rPr lang="en-US" sz="2400" dirty="0"/>
              <a:t>Details on new and continuing current funding</a:t>
            </a:r>
          </a:p>
          <a:p>
            <a:pPr marL="1257300" lvl="2" indent="-342900">
              <a:buFont typeface="Arial" panose="020B0604020202020204" pitchFamily="34" charset="0"/>
              <a:buChar char="•"/>
            </a:pPr>
            <a:r>
              <a:rPr lang="en-US" sz="2400" dirty="0"/>
              <a:t>Details on study sections, including name of panel, location and dates</a:t>
            </a:r>
            <a:br>
              <a:rPr lang="en-US" sz="4800" dirty="0"/>
            </a:br>
            <a:endParaRPr lang="en-US" sz="2400" dirty="0"/>
          </a:p>
          <a:p>
            <a:pPr marL="800100" lvl="1" indent="-342900">
              <a:buFont typeface="Arial" panose="020B0604020202020204" pitchFamily="34" charset="0"/>
              <a:buChar char="•"/>
            </a:pPr>
            <a:endParaRPr lang="en-US" sz="2400" dirty="0"/>
          </a:p>
          <a:p>
            <a:pPr lvl="1"/>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Tree>
    <p:extLst>
      <p:ext uri="{BB962C8B-B14F-4D97-AF65-F5344CB8AC3E}">
        <p14:creationId xmlns:p14="http://schemas.microsoft.com/office/powerpoint/2010/main" val="2852114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CADAE8-0CA2-4C3E-8949-61E9AA111261}"/>
              </a:ext>
            </a:extLst>
          </p:cNvPr>
          <p:cNvSpPr>
            <a:spLocks noGrp="1"/>
          </p:cNvSpPr>
          <p:nvPr>
            <p:ph type="body" sz="quarter" idx="10"/>
          </p:nvPr>
        </p:nvSpPr>
        <p:spPr>
          <a:xfrm>
            <a:off x="349320" y="273220"/>
            <a:ext cx="9163800" cy="780260"/>
          </a:xfrm>
        </p:spPr>
        <p:txBody>
          <a:bodyPr>
            <a:noAutofit/>
          </a:bodyPr>
          <a:lstStyle/>
          <a:p>
            <a:r>
              <a:rPr lang="en-US" dirty="0"/>
              <a:t>Delaware CTR ACCEL – New Project PI Training</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02D8F23-3657-43E4-9308-DDAE2394AA5A}"/>
                  </a:ext>
                </a:extLst>
              </p14:cNvPr>
              <p14:cNvContentPartPr/>
              <p14:nvPr/>
            </p14:nvContentPartPr>
            <p14:xfrm>
              <a:off x="931956" y="1668764"/>
              <a:ext cx="3960" cy="360"/>
            </p14:xfrm>
          </p:contentPart>
        </mc:Choice>
        <mc:Fallback xmlns="">
          <p:pic>
            <p:nvPicPr>
              <p:cNvPr id="4" name="Ink 3">
                <a:extLst>
                  <a:ext uri="{FF2B5EF4-FFF2-40B4-BE49-F238E27FC236}">
                    <a16:creationId xmlns:a16="http://schemas.microsoft.com/office/drawing/2014/main" id="{502D8F23-3657-43E4-9308-DDAE2394AA5A}"/>
                  </a:ext>
                </a:extLst>
              </p:cNvPr>
              <p:cNvPicPr/>
              <p:nvPr/>
            </p:nvPicPr>
            <p:blipFill>
              <a:blip r:embed="rId4"/>
              <a:stretch>
                <a:fillRect/>
              </a:stretch>
            </p:blipFill>
            <p:spPr>
              <a:xfrm>
                <a:off x="922956" y="1660124"/>
                <a:ext cx="21600" cy="18000"/>
              </a:xfrm>
              <a:prstGeom prst="rect">
                <a:avLst/>
              </a:prstGeom>
            </p:spPr>
          </p:pic>
        </mc:Fallback>
      </mc:AlternateContent>
      <p:sp>
        <p:nvSpPr>
          <p:cNvPr id="11" name="TextBox 10">
            <a:extLst>
              <a:ext uri="{FF2B5EF4-FFF2-40B4-BE49-F238E27FC236}">
                <a16:creationId xmlns:a16="http://schemas.microsoft.com/office/drawing/2014/main" id="{FA7AF5FA-A04E-41BA-9983-9423E48988D5}"/>
              </a:ext>
            </a:extLst>
          </p:cNvPr>
          <p:cNvSpPr txBox="1"/>
          <p:nvPr/>
        </p:nvSpPr>
        <p:spPr>
          <a:xfrm>
            <a:off x="457200" y="1371600"/>
            <a:ext cx="11049000" cy="1200329"/>
          </a:xfrm>
          <a:prstGeom prst="rect">
            <a:avLst/>
          </a:prstGeom>
          <a:noFill/>
        </p:spPr>
        <p:txBody>
          <a:bodyPr wrap="square" rtlCol="0">
            <a:spAutoFit/>
          </a:bodyPr>
          <a:lstStyle/>
          <a:p>
            <a:pPr algn="ctr"/>
            <a:r>
              <a:rPr lang="en-US" sz="2400" dirty="0">
                <a:solidFill>
                  <a:srgbClr val="FF0000"/>
                </a:solidFill>
              </a:rPr>
              <a:t>Here’s an example of where to access your profiles on the website dashboard</a:t>
            </a:r>
          </a:p>
          <a:p>
            <a:pPr algn="ctr"/>
            <a:r>
              <a:rPr lang="en-US" sz="2400" dirty="0">
                <a:solidFill>
                  <a:srgbClr val="FF0000"/>
                </a:solidFill>
              </a:rPr>
              <a:t>and how to update of your FULL PROFILE</a:t>
            </a:r>
          </a:p>
          <a:p>
            <a:endParaRPr lang="en-US" sz="2400" dirty="0">
              <a:solidFill>
                <a:srgbClr val="FF0000"/>
              </a:solidFill>
            </a:endParaRPr>
          </a:p>
        </p:txBody>
      </p:sp>
      <p:pic>
        <p:nvPicPr>
          <p:cNvPr id="5" name="Picture 4">
            <a:extLst>
              <a:ext uri="{FF2B5EF4-FFF2-40B4-BE49-F238E27FC236}">
                <a16:creationId xmlns:a16="http://schemas.microsoft.com/office/drawing/2014/main" id="{EC5C7753-B480-4E86-827B-3BA40C3B90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7785" y="2209800"/>
            <a:ext cx="8136427" cy="3913031"/>
          </a:xfrm>
          <a:prstGeom prst="rect">
            <a:avLst/>
          </a:prstGeom>
        </p:spPr>
      </p:pic>
      <p:sp>
        <p:nvSpPr>
          <p:cNvPr id="3" name="Arrow: Left 2">
            <a:extLst>
              <a:ext uri="{FF2B5EF4-FFF2-40B4-BE49-F238E27FC236}">
                <a16:creationId xmlns:a16="http://schemas.microsoft.com/office/drawing/2014/main" id="{56FEE87C-731F-4827-B548-591785C10B50}"/>
              </a:ext>
            </a:extLst>
          </p:cNvPr>
          <p:cNvSpPr/>
          <p:nvPr/>
        </p:nvSpPr>
        <p:spPr>
          <a:xfrm>
            <a:off x="6858000" y="5181600"/>
            <a:ext cx="265512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482092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CADAE8-0CA2-4C3E-8949-61E9AA111261}"/>
              </a:ext>
            </a:extLst>
          </p:cNvPr>
          <p:cNvSpPr>
            <a:spLocks noGrp="1"/>
          </p:cNvSpPr>
          <p:nvPr>
            <p:ph type="body" sz="quarter" idx="10"/>
          </p:nvPr>
        </p:nvSpPr>
        <p:spPr>
          <a:xfrm>
            <a:off x="349320" y="273220"/>
            <a:ext cx="9163800" cy="780260"/>
          </a:xfrm>
        </p:spPr>
        <p:txBody>
          <a:bodyPr>
            <a:noAutofit/>
          </a:bodyPr>
          <a:lstStyle/>
          <a:p>
            <a:r>
              <a:rPr lang="en-US" dirty="0"/>
              <a:t>Delaware CTR ACCEL – New Project PI Training</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02D8F23-3657-43E4-9308-DDAE2394AA5A}"/>
                  </a:ext>
                </a:extLst>
              </p14:cNvPr>
              <p14:cNvContentPartPr/>
              <p14:nvPr/>
            </p14:nvContentPartPr>
            <p14:xfrm>
              <a:off x="931956" y="1668764"/>
              <a:ext cx="3960" cy="360"/>
            </p14:xfrm>
          </p:contentPart>
        </mc:Choice>
        <mc:Fallback xmlns="">
          <p:pic>
            <p:nvPicPr>
              <p:cNvPr id="4" name="Ink 3">
                <a:extLst>
                  <a:ext uri="{FF2B5EF4-FFF2-40B4-BE49-F238E27FC236}">
                    <a16:creationId xmlns:a16="http://schemas.microsoft.com/office/drawing/2014/main" id="{502D8F23-3657-43E4-9308-DDAE2394AA5A}"/>
                  </a:ext>
                </a:extLst>
              </p:cNvPr>
              <p:cNvPicPr/>
              <p:nvPr/>
            </p:nvPicPr>
            <p:blipFill>
              <a:blip r:embed="rId4"/>
              <a:stretch>
                <a:fillRect/>
              </a:stretch>
            </p:blipFill>
            <p:spPr>
              <a:xfrm>
                <a:off x="922956" y="1660124"/>
                <a:ext cx="21600" cy="18000"/>
              </a:xfrm>
              <a:prstGeom prst="rect">
                <a:avLst/>
              </a:prstGeom>
            </p:spPr>
          </p:pic>
        </mc:Fallback>
      </mc:AlternateContent>
      <p:sp>
        <p:nvSpPr>
          <p:cNvPr id="11" name="TextBox 10">
            <a:extLst>
              <a:ext uri="{FF2B5EF4-FFF2-40B4-BE49-F238E27FC236}">
                <a16:creationId xmlns:a16="http://schemas.microsoft.com/office/drawing/2014/main" id="{FA7AF5FA-A04E-41BA-9983-9423E48988D5}"/>
              </a:ext>
            </a:extLst>
          </p:cNvPr>
          <p:cNvSpPr txBox="1"/>
          <p:nvPr/>
        </p:nvSpPr>
        <p:spPr>
          <a:xfrm>
            <a:off x="457200" y="1371600"/>
            <a:ext cx="11049000" cy="830997"/>
          </a:xfrm>
          <a:prstGeom prst="rect">
            <a:avLst/>
          </a:prstGeom>
          <a:noFill/>
        </p:spPr>
        <p:txBody>
          <a:bodyPr wrap="square" rtlCol="0">
            <a:spAutoFit/>
          </a:bodyPr>
          <a:lstStyle/>
          <a:p>
            <a:pPr algn="ctr"/>
            <a:r>
              <a:rPr lang="en-US" sz="2400" dirty="0">
                <a:solidFill>
                  <a:srgbClr val="FF0000"/>
                </a:solidFill>
              </a:rPr>
              <a:t>You will have access to any profile, but especially your FULL PROFILE on the</a:t>
            </a:r>
          </a:p>
          <a:p>
            <a:pPr algn="ctr"/>
            <a:r>
              <a:rPr lang="en-US" sz="2400" dirty="0">
                <a:solidFill>
                  <a:srgbClr val="FF0000"/>
                </a:solidFill>
              </a:rPr>
              <a:t>left hand side of the page from the Profiles Menu</a:t>
            </a:r>
          </a:p>
        </p:txBody>
      </p:sp>
      <p:pic>
        <p:nvPicPr>
          <p:cNvPr id="7" name="Picture 6">
            <a:extLst>
              <a:ext uri="{FF2B5EF4-FFF2-40B4-BE49-F238E27FC236}">
                <a16:creationId xmlns:a16="http://schemas.microsoft.com/office/drawing/2014/main" id="{C4AFB37F-1087-4D32-A677-7C2F562EDA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8844" y="2811725"/>
            <a:ext cx="3524956" cy="2974181"/>
          </a:xfrm>
          <a:prstGeom prst="rect">
            <a:avLst/>
          </a:prstGeom>
        </p:spPr>
      </p:pic>
      <p:sp>
        <p:nvSpPr>
          <p:cNvPr id="3" name="Arrow: Left 2">
            <a:extLst>
              <a:ext uri="{FF2B5EF4-FFF2-40B4-BE49-F238E27FC236}">
                <a16:creationId xmlns:a16="http://schemas.microsoft.com/office/drawing/2014/main" id="{56FEE87C-731F-4827-B548-591785C10B50}"/>
              </a:ext>
            </a:extLst>
          </p:cNvPr>
          <p:cNvSpPr/>
          <p:nvPr/>
        </p:nvSpPr>
        <p:spPr>
          <a:xfrm>
            <a:off x="6553200" y="4038600"/>
            <a:ext cx="265512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217769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dirty="0"/>
              <a:t>We will remind you…………..</a:t>
            </a:r>
          </a:p>
        </p:txBody>
      </p:sp>
      <p:sp>
        <p:nvSpPr>
          <p:cNvPr id="8" name="TextBox 7"/>
          <p:cNvSpPr txBox="1"/>
          <p:nvPr/>
        </p:nvSpPr>
        <p:spPr>
          <a:xfrm>
            <a:off x="1752600" y="3200400"/>
            <a:ext cx="533400" cy="381000"/>
          </a:xfrm>
          <a:prstGeom prst="rect">
            <a:avLst/>
          </a:prstGeom>
          <a:noFill/>
        </p:spPr>
        <p:txBody>
          <a:bodyPr wrap="square" rtlCol="0">
            <a:spAutoFit/>
          </a:bodyPr>
          <a:lstStyle/>
          <a:p>
            <a:r>
              <a:rPr lang="en-US" dirty="0">
                <a:solidFill>
                  <a:schemeClr val="bg1"/>
                </a:solidFill>
              </a:rPr>
              <a:t>YES</a:t>
            </a:r>
          </a:p>
        </p:txBody>
      </p:sp>
      <p:sp>
        <p:nvSpPr>
          <p:cNvPr id="19" name="TextBox 18"/>
          <p:cNvSpPr txBox="1"/>
          <p:nvPr/>
        </p:nvSpPr>
        <p:spPr>
          <a:xfrm>
            <a:off x="228600" y="1728906"/>
            <a:ext cx="11537880" cy="4985980"/>
          </a:xfrm>
          <a:prstGeom prst="rect">
            <a:avLst/>
          </a:prstGeom>
          <a:noFill/>
        </p:spPr>
        <p:txBody>
          <a:bodyPr wrap="square" rtlCol="0">
            <a:spAutoFit/>
          </a:bodyPr>
          <a:lstStyle/>
          <a:p>
            <a:pPr algn="ctr"/>
            <a:endParaRPr lang="en-US" dirty="0"/>
          </a:p>
          <a:p>
            <a:pPr algn="ctr"/>
            <a:r>
              <a:rPr lang="en-US" sz="2400" dirty="0"/>
              <a:t>You will receive notifications through the website from </a:t>
            </a:r>
          </a:p>
          <a:p>
            <a:pPr algn="ctr"/>
            <a:endParaRPr lang="en-US" sz="2400" dirty="0"/>
          </a:p>
          <a:p>
            <a:pPr algn="ctr"/>
            <a:r>
              <a:rPr lang="en-US" sz="2400" b="1" dirty="0"/>
              <a:t>connect@de-ctr.org </a:t>
            </a:r>
            <a:r>
              <a:rPr lang="en-US" sz="2400" dirty="0"/>
              <a:t> </a:t>
            </a:r>
          </a:p>
          <a:p>
            <a:pPr algn="ctr"/>
            <a:endParaRPr lang="en-US" sz="2400" dirty="0"/>
          </a:p>
          <a:p>
            <a:pPr algn="ctr"/>
            <a:r>
              <a:rPr lang="en-US" sz="2400" dirty="0"/>
              <a:t>with a request to complete either a</a:t>
            </a:r>
          </a:p>
          <a:p>
            <a:pPr algn="ctr"/>
            <a:r>
              <a:rPr lang="en-US" sz="2400" dirty="0"/>
              <a:t>quarterly progress report or</a:t>
            </a:r>
          </a:p>
          <a:p>
            <a:pPr algn="ctr"/>
            <a:r>
              <a:rPr lang="en-US" sz="2400" dirty="0"/>
              <a:t>an RPPR report.</a:t>
            </a:r>
          </a:p>
          <a:p>
            <a:pPr algn="ctr"/>
            <a:endParaRPr lang="en-US" sz="2400" dirty="0"/>
          </a:p>
          <a:p>
            <a:pPr algn="ctr"/>
            <a:r>
              <a:rPr lang="en-US" sz="2400" dirty="0"/>
              <a:t>The notification will contain details about accessing the report and due dates.</a:t>
            </a:r>
          </a:p>
          <a:p>
            <a:pPr algn="ctr"/>
            <a:endParaRPr lang="en-US" sz="2400" dirty="0"/>
          </a:p>
          <a:p>
            <a:r>
              <a:rPr lang="en-US" sz="2000" dirty="0"/>
              <a:t>NOTE: You can always access files and necessary reporting for your project by logging into the ACCEL website, going to </a:t>
            </a:r>
            <a:r>
              <a:rPr lang="en-US" sz="2000" b="1" dirty="0"/>
              <a:t>project management</a:t>
            </a:r>
            <a:r>
              <a:rPr lang="en-US" sz="2000" dirty="0"/>
              <a:t>, </a:t>
            </a:r>
            <a:r>
              <a:rPr lang="en-US" sz="2000" b="1" dirty="0"/>
              <a:t>selecting the desired project and clicking on the ACTIONS menu on the far right.</a:t>
            </a:r>
          </a:p>
        </p:txBody>
      </p:sp>
    </p:spTree>
    <p:extLst>
      <p:ext uri="{BB962C8B-B14F-4D97-AF65-F5344CB8AC3E}">
        <p14:creationId xmlns:p14="http://schemas.microsoft.com/office/powerpoint/2010/main" val="57612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320" y="1447800"/>
            <a:ext cx="11541195" cy="5139869"/>
          </a:xfrm>
          <a:prstGeom prst="rect">
            <a:avLst/>
          </a:prstGeom>
          <a:noFill/>
        </p:spPr>
        <p:txBody>
          <a:bodyPr wrap="square" rtlCol="0">
            <a:spAutoFit/>
          </a:bodyPr>
          <a:lstStyle/>
          <a:p>
            <a:pPr algn="ctr"/>
            <a:r>
              <a:rPr lang="en-US" sz="3200" b="1" u="sng" dirty="0"/>
              <a:t>Overview of Delaware CTR ACCEL</a:t>
            </a:r>
            <a:br>
              <a:rPr lang="en-US" sz="3200" b="1" u="sng" dirty="0"/>
            </a:br>
            <a:endParaRPr lang="en-US" sz="3200" b="1" u="sng" dirty="0"/>
          </a:p>
          <a:p>
            <a:r>
              <a:rPr lang="en-US" sz="2400" b="1" dirty="0"/>
              <a:t>NIH Cooperative Agreement in 11</a:t>
            </a:r>
            <a:r>
              <a:rPr lang="en-US" sz="2400" b="1" baseline="30000" dirty="0"/>
              <a:t>th</a:t>
            </a:r>
            <a:r>
              <a:rPr lang="en-US" sz="2400" b="1" dirty="0"/>
              <a:t> Year of the Award</a:t>
            </a:r>
          </a:p>
          <a:p>
            <a:pPr marL="800100" lvl="1" indent="-342900">
              <a:buFont typeface="Arial" panose="020B0604020202020204" pitchFamily="34" charset="0"/>
              <a:buChar char="•"/>
            </a:pPr>
            <a:r>
              <a:rPr lang="en-US" sz="2400" dirty="0"/>
              <a:t>Oversite includes Steering Committee with NIH participation, Internal Advisory Committee, External Advisory Committee and Executive Committee</a:t>
            </a:r>
            <a:r>
              <a:rPr lang="en-US" sz="2400" b="1" dirty="0"/>
              <a:t>	</a:t>
            </a:r>
            <a:br>
              <a:rPr lang="en-US" sz="2400" dirty="0"/>
            </a:br>
            <a:endParaRPr lang="en-US" sz="2400" dirty="0"/>
          </a:p>
          <a:p>
            <a:r>
              <a:rPr lang="en-US" sz="2400" b="1" dirty="0"/>
              <a:t>Four collaborators:  </a:t>
            </a:r>
          </a:p>
          <a:p>
            <a:pPr marL="800100" lvl="1" indent="-342900">
              <a:buFont typeface="Arial" panose="020B0604020202020204" pitchFamily="34" charset="0"/>
              <a:buChar char="•"/>
            </a:pPr>
            <a:r>
              <a:rPr lang="en-US" sz="2400" dirty="0"/>
              <a:t>University of Delaware (Prime)</a:t>
            </a:r>
          </a:p>
          <a:p>
            <a:pPr marL="800100" lvl="1" indent="-342900">
              <a:buFont typeface="Arial" panose="020B0604020202020204" pitchFamily="34" charset="0"/>
              <a:buChar char="•"/>
            </a:pPr>
            <a:r>
              <a:rPr lang="en-US" sz="2400" dirty="0" err="1"/>
              <a:t>ChristianaCare</a:t>
            </a:r>
            <a:r>
              <a:rPr lang="en-US" sz="2400" dirty="0"/>
              <a:t> Health Services, Inc.</a:t>
            </a:r>
          </a:p>
          <a:p>
            <a:pPr marL="800100" lvl="1" indent="-342900">
              <a:buFont typeface="Arial" panose="020B0604020202020204" pitchFamily="34" charset="0"/>
              <a:buChar char="•"/>
            </a:pPr>
            <a:r>
              <a:rPr lang="en-US" sz="2400" dirty="0"/>
              <a:t>Nemours Children’s Health</a:t>
            </a:r>
          </a:p>
          <a:p>
            <a:pPr marL="800100" lvl="1" indent="-342900">
              <a:buFont typeface="Arial" panose="020B0604020202020204" pitchFamily="34" charset="0"/>
              <a:buChar char="•"/>
            </a:pPr>
            <a:r>
              <a:rPr lang="en-US" sz="2400" dirty="0"/>
              <a:t>Delaware State University</a:t>
            </a:r>
          </a:p>
          <a:p>
            <a:pPr lvl="1"/>
            <a:br>
              <a:rPr lang="en-US" sz="2400" b="1" dirty="0"/>
            </a:br>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Tree>
    <p:extLst>
      <p:ext uri="{BB962C8B-B14F-4D97-AF65-F5344CB8AC3E}">
        <p14:creationId xmlns:p14="http://schemas.microsoft.com/office/powerpoint/2010/main" val="1102145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dirty="0"/>
              <a:t>When to request an NCE?</a:t>
            </a:r>
          </a:p>
        </p:txBody>
      </p:sp>
      <p:sp>
        <p:nvSpPr>
          <p:cNvPr id="8" name="TextBox 7"/>
          <p:cNvSpPr txBox="1"/>
          <p:nvPr/>
        </p:nvSpPr>
        <p:spPr>
          <a:xfrm>
            <a:off x="1752600" y="3200400"/>
            <a:ext cx="533400" cy="381000"/>
          </a:xfrm>
          <a:prstGeom prst="rect">
            <a:avLst/>
          </a:prstGeom>
          <a:noFill/>
        </p:spPr>
        <p:txBody>
          <a:bodyPr wrap="square" rtlCol="0">
            <a:spAutoFit/>
          </a:bodyPr>
          <a:lstStyle/>
          <a:p>
            <a:r>
              <a:rPr lang="en-US" dirty="0">
                <a:solidFill>
                  <a:schemeClr val="bg1"/>
                </a:solidFill>
              </a:rPr>
              <a:t>YES</a:t>
            </a:r>
          </a:p>
        </p:txBody>
      </p:sp>
      <p:sp>
        <p:nvSpPr>
          <p:cNvPr id="19" name="TextBox 18"/>
          <p:cNvSpPr txBox="1"/>
          <p:nvPr/>
        </p:nvSpPr>
        <p:spPr>
          <a:xfrm>
            <a:off x="152400" y="1457741"/>
            <a:ext cx="11537880" cy="5324535"/>
          </a:xfrm>
          <a:prstGeom prst="rect">
            <a:avLst/>
          </a:prstGeom>
          <a:noFill/>
        </p:spPr>
        <p:txBody>
          <a:bodyPr wrap="square" rtlCol="0">
            <a:spAutoFit/>
          </a:bodyPr>
          <a:lstStyle/>
          <a:p>
            <a:pPr marL="342900" indent="-342900">
              <a:buFont typeface="Arial" panose="020B0604020202020204" pitchFamily="34" charset="0"/>
              <a:buChar char="•"/>
            </a:pPr>
            <a:r>
              <a:rPr lang="en-US" sz="2400" b="1" dirty="0"/>
              <a:t>Assess your progress between December and February.</a:t>
            </a:r>
          </a:p>
          <a:p>
            <a:pPr marL="342900" indent="-342900">
              <a:buFont typeface="Arial" panose="020B0604020202020204" pitchFamily="34" charset="0"/>
              <a:buChar char="•"/>
            </a:pPr>
            <a:r>
              <a:rPr lang="en-US" sz="2400" b="1" dirty="0"/>
              <a:t>Meet with your Institutional Financial Administrator to know your balances on your project.</a:t>
            </a:r>
          </a:p>
          <a:p>
            <a:pPr marL="342900" indent="-342900">
              <a:buFont typeface="Arial" panose="020B0604020202020204" pitchFamily="34" charset="0"/>
              <a:buChar char="•"/>
            </a:pPr>
            <a:r>
              <a:rPr lang="en-US" sz="2400" b="1" dirty="0"/>
              <a:t>Meet with your Institutional Site PI to discuss options as extension requests are not automatic or guaranteed.</a:t>
            </a:r>
          </a:p>
          <a:p>
            <a:pPr marL="285750" indent="-285750">
              <a:buFont typeface="Arial" panose="020B0604020202020204" pitchFamily="34" charset="0"/>
              <a:buChar char="•"/>
            </a:pPr>
            <a:endParaRPr lang="en-US" sz="2000" dirty="0"/>
          </a:p>
          <a:p>
            <a:r>
              <a:rPr lang="en-US" sz="2000" dirty="0"/>
              <a:t>1. Identify by </a:t>
            </a:r>
            <a:r>
              <a:rPr lang="en-US" sz="2000" b="1" dirty="0"/>
              <a:t>February</a:t>
            </a:r>
            <a:r>
              <a:rPr lang="en-US" sz="2000" dirty="0"/>
              <a:t> if you’ll need an NCE - If approved, we can then project what we’ll need to insert as a placeholder amount for your project for the next award year. (Each award year ends June 30.)</a:t>
            </a:r>
          </a:p>
          <a:p>
            <a:endParaRPr lang="en-US" sz="2000" dirty="0"/>
          </a:p>
          <a:p>
            <a:r>
              <a:rPr lang="en-US" sz="2000" dirty="0"/>
              <a:t>2. If an NCE is needed, go into your project on the dashboard and formally request the extension.</a:t>
            </a:r>
          </a:p>
          <a:p>
            <a:pPr marL="285750" indent="-285750">
              <a:buFont typeface="Arial" panose="020B0604020202020204" pitchFamily="34" charset="0"/>
              <a:buChar char="•"/>
            </a:pPr>
            <a:r>
              <a:rPr lang="en-US" sz="2000" dirty="0"/>
              <a:t>On your dashboard, under Funding&gt; </a:t>
            </a:r>
            <a:r>
              <a:rPr lang="en-US" sz="2000" dirty="0">
                <a:solidFill>
                  <a:srgbClr val="FF0000"/>
                </a:solidFill>
              </a:rPr>
              <a:t>Project Management </a:t>
            </a:r>
            <a:r>
              <a:rPr lang="en-US" sz="2000" dirty="0"/>
              <a:t>&gt;Manage your existing projects, view proposal reviews, submit progress reports</a:t>
            </a:r>
          </a:p>
          <a:p>
            <a:pPr marL="285750" indent="-285750">
              <a:buFont typeface="Arial" panose="020B0604020202020204" pitchFamily="34" charset="0"/>
              <a:buChar char="•"/>
            </a:pPr>
            <a:r>
              <a:rPr lang="en-US" sz="2000" dirty="0"/>
              <a:t>Click on </a:t>
            </a:r>
            <a:r>
              <a:rPr lang="en-US" sz="2000" dirty="0">
                <a:solidFill>
                  <a:srgbClr val="FF0000"/>
                </a:solidFill>
              </a:rPr>
              <a:t>your award title in the table</a:t>
            </a:r>
            <a:r>
              <a:rPr lang="en-US" sz="2000" dirty="0"/>
              <a:t>&gt; Select </a:t>
            </a:r>
            <a:r>
              <a:rPr lang="en-US" sz="2000" dirty="0">
                <a:solidFill>
                  <a:srgbClr val="FF0000"/>
                </a:solidFill>
              </a:rPr>
              <a:t>ACTIONs button </a:t>
            </a:r>
            <a:r>
              <a:rPr lang="en-US" sz="2000" dirty="0"/>
              <a:t>on the right hand and &gt;</a:t>
            </a:r>
            <a:r>
              <a:rPr lang="en-US" sz="2000" dirty="0">
                <a:solidFill>
                  <a:srgbClr val="FF0000"/>
                </a:solidFill>
              </a:rPr>
              <a:t>EXTENSIONS</a:t>
            </a:r>
            <a:endParaRPr lang="en-US" sz="2000" dirty="0"/>
          </a:p>
          <a:p>
            <a:pPr marL="285750" indent="-285750">
              <a:buFont typeface="Arial" panose="020B0604020202020204" pitchFamily="34" charset="0"/>
              <a:buChar char="•"/>
            </a:pPr>
            <a:r>
              <a:rPr lang="en-US" sz="2000" dirty="0"/>
              <a:t>You will have to provide a reason for the request and the aims you wish to accomplish during the extension, a suggested new end date and the projected balance of your project at the end of the original end date (June 30)</a:t>
            </a:r>
          </a:p>
        </p:txBody>
      </p:sp>
    </p:spTree>
    <p:extLst>
      <p:ext uri="{BB962C8B-B14F-4D97-AF65-F5344CB8AC3E}">
        <p14:creationId xmlns:p14="http://schemas.microsoft.com/office/powerpoint/2010/main" val="2880236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dirty="0"/>
              <a:t>What to know about reporting</a:t>
            </a:r>
          </a:p>
        </p:txBody>
      </p:sp>
      <p:sp>
        <p:nvSpPr>
          <p:cNvPr id="8" name="TextBox 7"/>
          <p:cNvSpPr txBox="1"/>
          <p:nvPr/>
        </p:nvSpPr>
        <p:spPr>
          <a:xfrm>
            <a:off x="1752600" y="3200400"/>
            <a:ext cx="533400" cy="381000"/>
          </a:xfrm>
          <a:prstGeom prst="rect">
            <a:avLst/>
          </a:prstGeom>
          <a:noFill/>
        </p:spPr>
        <p:txBody>
          <a:bodyPr wrap="square" rtlCol="0">
            <a:spAutoFit/>
          </a:bodyPr>
          <a:lstStyle/>
          <a:p>
            <a:r>
              <a:rPr lang="en-US" dirty="0">
                <a:solidFill>
                  <a:schemeClr val="bg1"/>
                </a:solidFill>
              </a:rPr>
              <a:t>YES</a:t>
            </a:r>
          </a:p>
        </p:txBody>
      </p:sp>
      <p:sp>
        <p:nvSpPr>
          <p:cNvPr id="16" name="TextBox 15"/>
          <p:cNvSpPr txBox="1"/>
          <p:nvPr/>
        </p:nvSpPr>
        <p:spPr>
          <a:xfrm>
            <a:off x="6444916" y="1906931"/>
            <a:ext cx="1143000" cy="523220"/>
          </a:xfrm>
          <a:prstGeom prst="rect">
            <a:avLst/>
          </a:prstGeom>
          <a:noFill/>
        </p:spPr>
        <p:txBody>
          <a:bodyPr wrap="square" rtlCol="0">
            <a:spAutoFit/>
          </a:bodyPr>
          <a:lstStyle/>
          <a:p>
            <a:r>
              <a:rPr lang="en-US" sz="1400" dirty="0">
                <a:solidFill>
                  <a:schemeClr val="bg1"/>
                </a:solidFill>
              </a:rPr>
              <a:t>September, December </a:t>
            </a:r>
          </a:p>
        </p:txBody>
      </p:sp>
      <p:sp>
        <p:nvSpPr>
          <p:cNvPr id="17" name="TextBox 16"/>
          <p:cNvSpPr txBox="1"/>
          <p:nvPr/>
        </p:nvSpPr>
        <p:spPr>
          <a:xfrm>
            <a:off x="8426116" y="1983488"/>
            <a:ext cx="1327484" cy="1384995"/>
          </a:xfrm>
          <a:prstGeom prst="rect">
            <a:avLst/>
          </a:prstGeom>
          <a:noFill/>
        </p:spPr>
        <p:txBody>
          <a:bodyPr wrap="square" rtlCol="0">
            <a:spAutoFit/>
          </a:bodyPr>
          <a:lstStyle/>
          <a:p>
            <a:r>
              <a:rPr lang="en-US" sz="1400" dirty="0">
                <a:solidFill>
                  <a:schemeClr val="bg1"/>
                </a:solidFill>
              </a:rPr>
              <a:t>Due March 31</a:t>
            </a:r>
          </a:p>
          <a:p>
            <a:endParaRPr lang="en-US" sz="1400" dirty="0">
              <a:solidFill>
                <a:schemeClr val="bg1"/>
              </a:solidFill>
            </a:endParaRPr>
          </a:p>
          <a:p>
            <a:r>
              <a:rPr lang="en-US" sz="1400" dirty="0">
                <a:solidFill>
                  <a:schemeClr val="bg1"/>
                </a:solidFill>
              </a:rPr>
              <a:t>*If Human Subjects-  need updated HSF </a:t>
            </a:r>
          </a:p>
          <a:p>
            <a:endParaRPr lang="en-US" sz="1400" dirty="0">
              <a:solidFill>
                <a:schemeClr val="bg1"/>
              </a:solidFill>
            </a:endParaRPr>
          </a:p>
        </p:txBody>
      </p:sp>
      <p:sp>
        <p:nvSpPr>
          <p:cNvPr id="19" name="TextBox 18"/>
          <p:cNvSpPr txBox="1"/>
          <p:nvPr/>
        </p:nvSpPr>
        <p:spPr>
          <a:xfrm>
            <a:off x="228600" y="1371600"/>
            <a:ext cx="11734800" cy="4955203"/>
          </a:xfrm>
          <a:prstGeom prst="rect">
            <a:avLst/>
          </a:prstGeom>
          <a:noFill/>
        </p:spPr>
        <p:txBody>
          <a:bodyPr wrap="square" rtlCol="0">
            <a:spAutoFit/>
          </a:bodyPr>
          <a:lstStyle/>
          <a:p>
            <a:r>
              <a:rPr lang="en-US" sz="2800" dirty="0"/>
              <a:t>Year 11 Pilots will begin January 1, 2024. They will be multi-year projects and have planned NCEs with good progress. </a:t>
            </a:r>
          </a:p>
          <a:p>
            <a:endParaRPr lang="en-US" sz="2800" dirty="0"/>
          </a:p>
          <a:p>
            <a:pPr marL="342900" indent="-342900">
              <a:buFont typeface="Arial" panose="020B0604020202020204" pitchFamily="34" charset="0"/>
              <a:buChar char="•"/>
            </a:pPr>
            <a:r>
              <a:rPr lang="en-US" sz="2800" dirty="0"/>
              <a:t>Regular CT pilot- 12 months in length</a:t>
            </a:r>
          </a:p>
          <a:p>
            <a:pPr lvl="3"/>
            <a:r>
              <a:rPr lang="en-US" sz="2400" dirty="0"/>
              <a:t>January 1, 2024- June 30, 2024</a:t>
            </a:r>
          </a:p>
          <a:p>
            <a:pPr lvl="3"/>
            <a:r>
              <a:rPr lang="en-US" sz="2400" dirty="0"/>
              <a:t>July 1, 2024 – December 31, 2024 (Active in yrs. 11-12)</a:t>
            </a:r>
          </a:p>
          <a:p>
            <a:pPr marL="342900" indent="-342900">
              <a:buFont typeface="Arial" panose="020B0604020202020204" pitchFamily="34" charset="0"/>
              <a:buChar char="•"/>
            </a:pPr>
            <a:r>
              <a:rPr lang="en-US" sz="2800" dirty="0"/>
              <a:t>Community Engaged CT pilot- 24 months in length </a:t>
            </a:r>
          </a:p>
          <a:p>
            <a:pPr lvl="3"/>
            <a:r>
              <a:rPr lang="en-US" sz="2400" dirty="0"/>
              <a:t>January 1, 2024- June 30, 2024</a:t>
            </a:r>
          </a:p>
          <a:p>
            <a:pPr lvl="3"/>
            <a:r>
              <a:rPr lang="en-US" sz="2400" dirty="0"/>
              <a:t>July 1, 2024- June 30, 2025</a:t>
            </a:r>
          </a:p>
          <a:p>
            <a:pPr lvl="3"/>
            <a:r>
              <a:rPr lang="en-US" sz="2400" dirty="0"/>
              <a:t>July 1, 2025 - December 31, 2025 (Active in yrs. 11-13</a:t>
            </a:r>
            <a:r>
              <a:rPr lang="en-US" sz="2000" dirty="0"/>
              <a:t>)</a:t>
            </a:r>
          </a:p>
          <a:p>
            <a:pPr marL="342900" indent="-342900">
              <a:buFont typeface="Arial" panose="020B0604020202020204" pitchFamily="34" charset="0"/>
              <a:buChar char="•"/>
            </a:pPr>
            <a:r>
              <a:rPr lang="en-US" sz="2800" dirty="0"/>
              <a:t>ACCEL Administrative Supplement projects have already started. These will end June 2024 unless an NCE is granted by NIH</a:t>
            </a:r>
            <a:r>
              <a:rPr lang="en-US" sz="2400" dirty="0"/>
              <a:t>.</a:t>
            </a:r>
          </a:p>
        </p:txBody>
      </p:sp>
    </p:spTree>
    <p:extLst>
      <p:ext uri="{BB962C8B-B14F-4D97-AF65-F5344CB8AC3E}">
        <p14:creationId xmlns:p14="http://schemas.microsoft.com/office/powerpoint/2010/main" val="2475026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dirty="0"/>
              <a:t>Reporting</a:t>
            </a:r>
          </a:p>
        </p:txBody>
      </p:sp>
      <p:sp>
        <p:nvSpPr>
          <p:cNvPr id="8" name="TextBox 7"/>
          <p:cNvSpPr txBox="1"/>
          <p:nvPr/>
        </p:nvSpPr>
        <p:spPr>
          <a:xfrm>
            <a:off x="1752600" y="3200400"/>
            <a:ext cx="533400" cy="381000"/>
          </a:xfrm>
          <a:prstGeom prst="rect">
            <a:avLst/>
          </a:prstGeom>
          <a:noFill/>
        </p:spPr>
        <p:txBody>
          <a:bodyPr wrap="square" rtlCol="0">
            <a:spAutoFit/>
          </a:bodyPr>
          <a:lstStyle/>
          <a:p>
            <a:r>
              <a:rPr lang="en-US" dirty="0">
                <a:solidFill>
                  <a:schemeClr val="bg1"/>
                </a:solidFill>
              </a:rPr>
              <a:t>YES</a:t>
            </a:r>
          </a:p>
        </p:txBody>
      </p:sp>
      <p:grpSp>
        <p:nvGrpSpPr>
          <p:cNvPr id="17" name="Group 16">
            <a:extLst>
              <a:ext uri="{FF2B5EF4-FFF2-40B4-BE49-F238E27FC236}">
                <a16:creationId xmlns:a16="http://schemas.microsoft.com/office/drawing/2014/main" id="{21627E25-02E8-4481-8174-AB96810CF6ED}"/>
              </a:ext>
            </a:extLst>
          </p:cNvPr>
          <p:cNvGrpSpPr/>
          <p:nvPr/>
        </p:nvGrpSpPr>
        <p:grpSpPr>
          <a:xfrm>
            <a:off x="1861202" y="1555747"/>
            <a:ext cx="8469596" cy="2322088"/>
            <a:chOff x="1497119" y="2067890"/>
            <a:chExt cx="8469596" cy="2322088"/>
          </a:xfrm>
        </p:grpSpPr>
        <p:graphicFrame>
          <p:nvGraphicFramePr>
            <p:cNvPr id="6" name="Diagram 5"/>
            <p:cNvGraphicFramePr/>
            <p:nvPr>
              <p:extLst>
                <p:ext uri="{D42A27DB-BD31-4B8C-83A1-F6EECF244321}">
                  <p14:modId xmlns:p14="http://schemas.microsoft.com/office/powerpoint/2010/main" val="440356254"/>
                </p:ext>
              </p:extLst>
            </p:nvPr>
          </p:nvGraphicFramePr>
          <p:xfrm>
            <a:off x="1497119" y="2067890"/>
            <a:ext cx="8407628" cy="2116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902688" y="2462120"/>
              <a:ext cx="1502391" cy="1877437"/>
            </a:xfrm>
            <a:prstGeom prst="rect">
              <a:avLst/>
            </a:prstGeom>
            <a:noFill/>
          </p:spPr>
          <p:txBody>
            <a:bodyPr wrap="square" rtlCol="0">
              <a:spAutoFit/>
            </a:bodyPr>
            <a:lstStyle/>
            <a:p>
              <a:pPr marL="285750" indent="-285750">
                <a:buFont typeface="Wingdings" panose="05000000000000000000" pitchFamily="2" charset="2"/>
                <a:buChar char="ü"/>
              </a:pPr>
              <a:r>
                <a:rPr lang="en-US" sz="1400" dirty="0">
                  <a:solidFill>
                    <a:schemeClr val="bg1"/>
                  </a:solidFill>
                </a:rPr>
                <a:t>Regular and Community Engaged Pilots </a:t>
              </a:r>
            </a:p>
            <a:p>
              <a:pPr marL="285750" indent="-285750">
                <a:buFont typeface="Wingdings" panose="05000000000000000000" pitchFamily="2" charset="2"/>
                <a:buChar char="ü"/>
              </a:pPr>
              <a:r>
                <a:rPr lang="en-US" sz="1400" dirty="0">
                  <a:solidFill>
                    <a:schemeClr val="bg1"/>
                  </a:solidFill>
                </a:rPr>
                <a:t>NCE approved </a:t>
              </a:r>
            </a:p>
            <a:p>
              <a:pPr marL="285750" indent="-285750">
                <a:buFont typeface="Wingdings" panose="05000000000000000000" pitchFamily="2" charset="2"/>
                <a:buChar char="ü"/>
              </a:pPr>
              <a:r>
                <a:rPr lang="en-US" sz="1400" dirty="0">
                  <a:solidFill>
                    <a:schemeClr val="bg1"/>
                  </a:solidFill>
                </a:rPr>
                <a:t>INC  awards </a:t>
              </a:r>
            </a:p>
            <a:p>
              <a:endParaRPr lang="en-US" sz="1400" dirty="0">
                <a:solidFill>
                  <a:schemeClr val="bg1"/>
                </a:solidFill>
              </a:endParaRPr>
            </a:p>
            <a:p>
              <a:endParaRPr lang="en-US" dirty="0">
                <a:solidFill>
                  <a:schemeClr val="bg1"/>
                </a:solidFill>
              </a:endParaRPr>
            </a:p>
          </p:txBody>
        </p:sp>
        <p:sp>
          <p:nvSpPr>
            <p:cNvPr id="10" name="TextBox 9"/>
            <p:cNvSpPr txBox="1"/>
            <p:nvPr/>
          </p:nvSpPr>
          <p:spPr>
            <a:xfrm>
              <a:off x="6184120" y="2719994"/>
              <a:ext cx="1466990" cy="738664"/>
            </a:xfrm>
            <a:prstGeom prst="rect">
              <a:avLst/>
            </a:prstGeom>
            <a:noFill/>
          </p:spPr>
          <p:txBody>
            <a:bodyPr wrap="square" rtlCol="0">
              <a:spAutoFit/>
            </a:bodyPr>
            <a:lstStyle/>
            <a:p>
              <a:r>
                <a:rPr lang="en-US" sz="1400" dirty="0">
                  <a:solidFill>
                    <a:schemeClr val="bg1"/>
                  </a:solidFill>
                </a:rPr>
                <a:t>June 30  </a:t>
              </a:r>
            </a:p>
            <a:p>
              <a:r>
                <a:rPr lang="en-US" sz="1400" dirty="0">
                  <a:solidFill>
                    <a:schemeClr val="bg1"/>
                  </a:solidFill>
                </a:rPr>
                <a:t>September 30 </a:t>
              </a:r>
            </a:p>
            <a:p>
              <a:r>
                <a:rPr lang="en-US" sz="1400" dirty="0">
                  <a:solidFill>
                    <a:schemeClr val="bg1"/>
                  </a:solidFill>
                </a:rPr>
                <a:t>December 31 </a:t>
              </a:r>
            </a:p>
          </p:txBody>
        </p:sp>
        <p:sp>
          <p:nvSpPr>
            <p:cNvPr id="11" name="TextBox 10"/>
            <p:cNvSpPr txBox="1"/>
            <p:nvPr/>
          </p:nvSpPr>
          <p:spPr>
            <a:xfrm>
              <a:off x="8172574" y="2143209"/>
              <a:ext cx="1794141" cy="2246769"/>
            </a:xfrm>
            <a:prstGeom prst="rect">
              <a:avLst/>
            </a:prstGeom>
            <a:noFill/>
          </p:spPr>
          <p:txBody>
            <a:bodyPr wrap="square" rtlCol="0">
              <a:spAutoFit/>
            </a:bodyPr>
            <a:lstStyle/>
            <a:p>
              <a:r>
                <a:rPr lang="en-US" sz="1400" dirty="0">
                  <a:solidFill>
                    <a:schemeClr val="bg1"/>
                  </a:solidFill>
                </a:rPr>
                <a:t>Due February 28 for each award year the project is active </a:t>
              </a:r>
              <a:r>
                <a:rPr lang="en-US" sz="1400" dirty="0">
                  <a:solidFill>
                    <a:srgbClr val="FF0000"/>
                  </a:solidFill>
                </a:rPr>
                <a:t> *</a:t>
              </a:r>
            </a:p>
            <a:p>
              <a:r>
                <a:rPr lang="en-US" sz="1400" dirty="0">
                  <a:solidFill>
                    <a:srgbClr val="FFFF00"/>
                  </a:solidFill>
                </a:rPr>
                <a:t>*</a:t>
              </a:r>
              <a:r>
                <a:rPr lang="en-US" sz="1400" dirty="0">
                  <a:solidFill>
                    <a:schemeClr val="bg1"/>
                  </a:solidFill>
                </a:rPr>
                <a:t>If your project includes Human Subjects/ CT -  you will need to upload  updated form to your project files bank</a:t>
              </a:r>
            </a:p>
            <a:p>
              <a:endParaRPr lang="en-US" sz="1400" dirty="0">
                <a:solidFill>
                  <a:schemeClr val="bg1"/>
                </a:solidFill>
              </a:endParaRPr>
            </a:p>
          </p:txBody>
        </p:sp>
      </p:grpSp>
      <p:grpSp>
        <p:nvGrpSpPr>
          <p:cNvPr id="16" name="Group 15">
            <a:extLst>
              <a:ext uri="{FF2B5EF4-FFF2-40B4-BE49-F238E27FC236}">
                <a16:creationId xmlns:a16="http://schemas.microsoft.com/office/drawing/2014/main" id="{C413B9E9-D517-4AF7-B9F6-1562B8B71171}"/>
              </a:ext>
            </a:extLst>
          </p:cNvPr>
          <p:cNvGrpSpPr/>
          <p:nvPr/>
        </p:nvGrpSpPr>
        <p:grpSpPr>
          <a:xfrm>
            <a:off x="127221" y="3703268"/>
            <a:ext cx="7533530" cy="2338262"/>
            <a:chOff x="127221" y="3703268"/>
            <a:chExt cx="7533530" cy="2338262"/>
          </a:xfrm>
        </p:grpSpPr>
        <p:sp>
          <p:nvSpPr>
            <p:cNvPr id="2" name="Rectangle 1"/>
            <p:cNvSpPr/>
            <p:nvPr/>
          </p:nvSpPr>
          <p:spPr>
            <a:xfrm>
              <a:off x="368865" y="4035813"/>
              <a:ext cx="7291886" cy="1930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flipH="1">
              <a:off x="127221" y="3703268"/>
              <a:ext cx="545778" cy="69810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61574" y="4481941"/>
              <a:ext cx="6906467" cy="1559589"/>
            </a:xfrm>
            <a:prstGeom prst="rect">
              <a:avLst/>
            </a:prstGeom>
            <a:noFill/>
          </p:spPr>
          <p:txBody>
            <a:bodyPr wrap="square" rtlCol="0">
              <a:spAutoFit/>
            </a:bodyPr>
            <a:lstStyle/>
            <a:p>
              <a:pPr algn="ctr"/>
              <a:r>
                <a:rPr lang="en-US" sz="1600" dirty="0">
                  <a:solidFill>
                    <a:srgbClr val="FFFF00"/>
                  </a:solidFill>
                </a:rPr>
                <a:t>If you’ve identified as a Clinical Trial, you’ll also have to report results </a:t>
              </a:r>
              <a:r>
                <a:rPr lang="en-US" sz="1600" dirty="0">
                  <a:solidFill>
                    <a:schemeClr val="bg1"/>
                  </a:solidFill>
                </a:rPr>
                <a:t>within a year of the primary completion date </a:t>
              </a:r>
              <a:r>
                <a:rPr lang="en-US" sz="1600" dirty="0">
                  <a:solidFill>
                    <a:srgbClr val="FFFF00"/>
                  </a:solidFill>
                </a:rPr>
                <a:t>in ClinicalTrials.gov. Again, make sure ACCEL CTR is cited, your informed consent is uploaded and your trial is registered within 21 days of your initial patient recruitment.</a:t>
              </a:r>
            </a:p>
          </p:txBody>
        </p:sp>
      </p:grpSp>
      <p:sp>
        <p:nvSpPr>
          <p:cNvPr id="14" name="TextBox 13">
            <a:extLst>
              <a:ext uri="{FF2B5EF4-FFF2-40B4-BE49-F238E27FC236}">
                <a16:creationId xmlns:a16="http://schemas.microsoft.com/office/drawing/2014/main" id="{A9667065-6129-4833-A8F9-3F3D5D9D2D0D}"/>
              </a:ext>
            </a:extLst>
          </p:cNvPr>
          <p:cNvSpPr txBox="1"/>
          <p:nvPr/>
        </p:nvSpPr>
        <p:spPr>
          <a:xfrm>
            <a:off x="1341847" y="6310789"/>
            <a:ext cx="9085081" cy="369332"/>
          </a:xfrm>
          <a:prstGeom prst="rect">
            <a:avLst/>
          </a:prstGeom>
          <a:noFill/>
        </p:spPr>
        <p:txBody>
          <a:bodyPr wrap="square" rtlCol="0">
            <a:spAutoFit/>
          </a:bodyPr>
          <a:lstStyle/>
          <a:p>
            <a:r>
              <a:rPr lang="en-US" dirty="0"/>
              <a:t>Current supplement projects will report for quarterly interims and an RPPR in February 2024.</a:t>
            </a:r>
          </a:p>
        </p:txBody>
      </p:sp>
      <p:grpSp>
        <p:nvGrpSpPr>
          <p:cNvPr id="3" name="Group 2">
            <a:extLst>
              <a:ext uri="{FF2B5EF4-FFF2-40B4-BE49-F238E27FC236}">
                <a16:creationId xmlns:a16="http://schemas.microsoft.com/office/drawing/2014/main" id="{69918C40-3E43-4929-A3AF-D96876E3E043}"/>
              </a:ext>
            </a:extLst>
          </p:cNvPr>
          <p:cNvGrpSpPr/>
          <p:nvPr/>
        </p:nvGrpSpPr>
        <p:grpSpPr>
          <a:xfrm>
            <a:off x="8235489" y="3870464"/>
            <a:ext cx="3723398" cy="2380274"/>
            <a:chOff x="8235489" y="3870464"/>
            <a:chExt cx="3723398" cy="2380274"/>
          </a:xfrm>
        </p:grpSpPr>
        <p:grpSp>
          <p:nvGrpSpPr>
            <p:cNvPr id="19" name="Group 18">
              <a:extLst>
                <a:ext uri="{FF2B5EF4-FFF2-40B4-BE49-F238E27FC236}">
                  <a16:creationId xmlns:a16="http://schemas.microsoft.com/office/drawing/2014/main" id="{F2D8C2FD-69B3-47EC-B486-A796AF8EF8DB}"/>
                </a:ext>
              </a:extLst>
            </p:cNvPr>
            <p:cNvGrpSpPr/>
            <p:nvPr/>
          </p:nvGrpSpPr>
          <p:grpSpPr>
            <a:xfrm>
              <a:off x="8235489" y="4141209"/>
              <a:ext cx="3505200" cy="2109529"/>
              <a:chOff x="6880794" y="3810456"/>
              <a:chExt cx="4916174" cy="2958693"/>
            </a:xfrm>
          </p:grpSpPr>
          <p:sp>
            <p:nvSpPr>
              <p:cNvPr id="7" name="Rectangle 6">
                <a:extLst>
                  <a:ext uri="{FF2B5EF4-FFF2-40B4-BE49-F238E27FC236}">
                    <a16:creationId xmlns:a16="http://schemas.microsoft.com/office/drawing/2014/main" id="{DF32181A-8F3C-4546-935D-755EB9C3919E}"/>
                  </a:ext>
                </a:extLst>
              </p:cNvPr>
              <p:cNvSpPr/>
              <p:nvPr/>
            </p:nvSpPr>
            <p:spPr>
              <a:xfrm>
                <a:off x="6880794" y="3810456"/>
                <a:ext cx="4916174" cy="2839221"/>
              </a:xfrm>
              <a:prstGeom prst="rect">
                <a:avLst/>
              </a:prstGeom>
              <a:solidFill>
                <a:srgbClr val="5CB9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Diagram 11">
                <a:extLst>
                  <a:ext uri="{FF2B5EF4-FFF2-40B4-BE49-F238E27FC236}">
                    <a16:creationId xmlns:a16="http://schemas.microsoft.com/office/drawing/2014/main" id="{B378F559-0A98-4532-B036-D0FEDDF92B32}"/>
                  </a:ext>
                </a:extLst>
              </p:cNvPr>
              <p:cNvGraphicFramePr/>
              <p:nvPr>
                <p:extLst>
                  <p:ext uri="{D42A27DB-BD31-4B8C-83A1-F6EECF244321}">
                    <p14:modId xmlns:p14="http://schemas.microsoft.com/office/powerpoint/2010/main" val="3090315019"/>
                  </p:ext>
                </p:extLst>
              </p:nvPr>
            </p:nvGraphicFramePr>
            <p:xfrm>
              <a:off x="7062236" y="4016940"/>
              <a:ext cx="4696336" cy="27522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23" name="5-Point Star 4">
              <a:extLst>
                <a:ext uri="{FF2B5EF4-FFF2-40B4-BE49-F238E27FC236}">
                  <a16:creationId xmlns:a16="http://schemas.microsoft.com/office/drawing/2014/main" id="{9813D1CB-4067-49AD-A08B-9272C359E75E}"/>
                </a:ext>
              </a:extLst>
            </p:cNvPr>
            <p:cNvSpPr/>
            <p:nvPr/>
          </p:nvSpPr>
          <p:spPr>
            <a:xfrm flipH="1">
              <a:off x="11413109" y="3870464"/>
              <a:ext cx="545778" cy="69810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2047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CADAE8-0CA2-4C3E-8949-61E9AA111261}"/>
              </a:ext>
            </a:extLst>
          </p:cNvPr>
          <p:cNvSpPr>
            <a:spLocks noGrp="1"/>
          </p:cNvSpPr>
          <p:nvPr>
            <p:ph type="body" sz="quarter" idx="10"/>
          </p:nvPr>
        </p:nvSpPr>
        <p:spPr>
          <a:xfrm>
            <a:off x="0" y="152908"/>
            <a:ext cx="9785280" cy="780260"/>
          </a:xfrm>
        </p:spPr>
        <p:txBody>
          <a:bodyPr>
            <a:noAutofit/>
          </a:bodyPr>
          <a:lstStyle/>
          <a:p>
            <a:r>
              <a:rPr lang="en-US" dirty="0"/>
              <a:t> Example of actual NIH RPPR- screenshot</a:t>
            </a:r>
          </a:p>
        </p:txBody>
      </p:sp>
      <p:pic>
        <p:nvPicPr>
          <p:cNvPr id="3" name="Picture 2">
            <a:extLst>
              <a:ext uri="{FF2B5EF4-FFF2-40B4-BE49-F238E27FC236}">
                <a16:creationId xmlns:a16="http://schemas.microsoft.com/office/drawing/2014/main" id="{EAAFF2ED-5809-4543-8EB5-2B00D1CE872C}"/>
              </a:ext>
            </a:extLst>
          </p:cNvPr>
          <p:cNvPicPr>
            <a:picLocks noChangeAspect="1"/>
          </p:cNvPicPr>
          <p:nvPr/>
        </p:nvPicPr>
        <p:blipFill>
          <a:blip r:embed="rId3"/>
          <a:stretch>
            <a:fillRect/>
          </a:stretch>
        </p:blipFill>
        <p:spPr>
          <a:xfrm>
            <a:off x="447675" y="1404937"/>
            <a:ext cx="11210925" cy="4352925"/>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02D8F23-3657-43E4-9308-DDAE2394AA5A}"/>
                  </a:ext>
                </a:extLst>
              </p14:cNvPr>
              <p14:cNvContentPartPr/>
              <p14:nvPr/>
            </p14:nvContentPartPr>
            <p14:xfrm>
              <a:off x="931956" y="1668764"/>
              <a:ext cx="3960" cy="360"/>
            </p14:xfrm>
          </p:contentPart>
        </mc:Choice>
        <mc:Fallback xmlns="">
          <p:pic>
            <p:nvPicPr>
              <p:cNvPr id="4" name="Ink 3">
                <a:extLst>
                  <a:ext uri="{FF2B5EF4-FFF2-40B4-BE49-F238E27FC236}">
                    <a16:creationId xmlns:a16="http://schemas.microsoft.com/office/drawing/2014/main" id="{502D8F23-3657-43E4-9308-DDAE2394AA5A}"/>
                  </a:ext>
                </a:extLst>
              </p:cNvPr>
              <p:cNvPicPr/>
              <p:nvPr/>
            </p:nvPicPr>
            <p:blipFill>
              <a:blip r:embed="rId5"/>
              <a:stretch>
                <a:fillRect/>
              </a:stretch>
            </p:blipFill>
            <p:spPr>
              <a:xfrm>
                <a:off x="922956" y="1660124"/>
                <a:ext cx="21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1637E6C5-161A-4E14-952E-DAFF2F1DD72C}"/>
                  </a:ext>
                </a:extLst>
              </p14:cNvPr>
              <p14:cNvContentPartPr/>
              <p14:nvPr/>
            </p14:nvContentPartPr>
            <p14:xfrm>
              <a:off x="940596" y="1633124"/>
              <a:ext cx="360" cy="360"/>
            </p14:xfrm>
          </p:contentPart>
        </mc:Choice>
        <mc:Fallback xmlns="">
          <p:pic>
            <p:nvPicPr>
              <p:cNvPr id="7" name="Ink 6">
                <a:extLst>
                  <a:ext uri="{FF2B5EF4-FFF2-40B4-BE49-F238E27FC236}">
                    <a16:creationId xmlns:a16="http://schemas.microsoft.com/office/drawing/2014/main" id="{1637E6C5-161A-4E14-952E-DAFF2F1DD72C}"/>
                  </a:ext>
                </a:extLst>
              </p:cNvPr>
              <p:cNvPicPr/>
              <p:nvPr/>
            </p:nvPicPr>
            <p:blipFill>
              <a:blip r:embed="rId7"/>
              <a:stretch>
                <a:fillRect/>
              </a:stretch>
            </p:blipFill>
            <p:spPr>
              <a:xfrm>
                <a:off x="931956" y="1624484"/>
                <a:ext cx="18000" cy="18000"/>
              </a:xfrm>
              <a:prstGeom prst="rect">
                <a:avLst/>
              </a:prstGeom>
            </p:spPr>
          </p:pic>
        </mc:Fallback>
      </mc:AlternateContent>
      <p:sp>
        <p:nvSpPr>
          <p:cNvPr id="8" name="Rectangle 7">
            <a:extLst>
              <a:ext uri="{FF2B5EF4-FFF2-40B4-BE49-F238E27FC236}">
                <a16:creationId xmlns:a16="http://schemas.microsoft.com/office/drawing/2014/main" id="{78E8FFBA-7F33-4246-A825-E9202F046652}"/>
              </a:ext>
            </a:extLst>
          </p:cNvPr>
          <p:cNvSpPr/>
          <p:nvPr/>
        </p:nvSpPr>
        <p:spPr>
          <a:xfrm>
            <a:off x="533400" y="3429000"/>
            <a:ext cx="1524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C28100-C6EA-45F9-9C56-CC98F452E51C}"/>
              </a:ext>
            </a:extLst>
          </p:cNvPr>
          <p:cNvSpPr txBox="1"/>
          <p:nvPr/>
        </p:nvSpPr>
        <p:spPr>
          <a:xfrm>
            <a:off x="2133600" y="3581401"/>
            <a:ext cx="7239000" cy="369332"/>
          </a:xfrm>
          <a:prstGeom prst="rect">
            <a:avLst/>
          </a:prstGeom>
          <a:noFill/>
        </p:spPr>
        <p:txBody>
          <a:bodyPr wrap="square" rtlCol="0">
            <a:spAutoFit/>
          </a:bodyPr>
          <a:lstStyle/>
          <a:p>
            <a:r>
              <a:rPr lang="en-US" dirty="0">
                <a:solidFill>
                  <a:srgbClr val="FF0000"/>
                </a:solidFill>
              </a:rPr>
              <a:t>Each project has its own RPPR component report submitted to NIH. </a:t>
            </a:r>
          </a:p>
        </p:txBody>
      </p:sp>
      <p:pic>
        <p:nvPicPr>
          <p:cNvPr id="10" name="Picture 9">
            <a:extLst>
              <a:ext uri="{FF2B5EF4-FFF2-40B4-BE49-F238E27FC236}">
                <a16:creationId xmlns:a16="http://schemas.microsoft.com/office/drawing/2014/main" id="{6012D517-DBAC-4008-B60D-CD6681F5B57B}"/>
              </a:ext>
            </a:extLst>
          </p:cNvPr>
          <p:cNvPicPr>
            <a:picLocks noChangeAspect="1"/>
          </p:cNvPicPr>
          <p:nvPr/>
        </p:nvPicPr>
        <p:blipFill>
          <a:blip r:embed="rId8"/>
          <a:stretch>
            <a:fillRect/>
          </a:stretch>
        </p:blipFill>
        <p:spPr>
          <a:xfrm>
            <a:off x="507507" y="6021689"/>
            <a:ext cx="6991350" cy="390525"/>
          </a:xfrm>
          <a:prstGeom prst="rect">
            <a:avLst/>
          </a:prstGeom>
        </p:spPr>
      </p:pic>
      <p:sp>
        <p:nvSpPr>
          <p:cNvPr id="12" name="TextBox 11">
            <a:extLst>
              <a:ext uri="{FF2B5EF4-FFF2-40B4-BE49-F238E27FC236}">
                <a16:creationId xmlns:a16="http://schemas.microsoft.com/office/drawing/2014/main" id="{C1E42DE7-4D25-4947-8944-98313FE2DDA7}"/>
              </a:ext>
            </a:extLst>
          </p:cNvPr>
          <p:cNvSpPr txBox="1"/>
          <p:nvPr/>
        </p:nvSpPr>
        <p:spPr>
          <a:xfrm>
            <a:off x="685800" y="6335760"/>
            <a:ext cx="6248400" cy="369332"/>
          </a:xfrm>
          <a:prstGeom prst="rect">
            <a:avLst/>
          </a:prstGeom>
          <a:noFill/>
        </p:spPr>
        <p:txBody>
          <a:bodyPr wrap="square" rtlCol="0">
            <a:spAutoFit/>
          </a:bodyPr>
          <a:lstStyle/>
          <a:p>
            <a:r>
              <a:rPr lang="en-US" dirty="0">
                <a:solidFill>
                  <a:srgbClr val="FF0000"/>
                </a:solidFill>
              </a:rPr>
              <a:t>Each Pilot RPPR report contains each section A-H. </a:t>
            </a:r>
          </a:p>
        </p:txBody>
      </p:sp>
      <p:sp>
        <p:nvSpPr>
          <p:cNvPr id="5" name="Star: 4 Points 4">
            <a:extLst>
              <a:ext uri="{FF2B5EF4-FFF2-40B4-BE49-F238E27FC236}">
                <a16:creationId xmlns:a16="http://schemas.microsoft.com/office/drawing/2014/main" id="{47E4973F-BCC0-4A90-B62E-9D59D0089F86}"/>
              </a:ext>
            </a:extLst>
          </p:cNvPr>
          <p:cNvSpPr/>
          <p:nvPr/>
        </p:nvSpPr>
        <p:spPr>
          <a:xfrm>
            <a:off x="7110046" y="6021689"/>
            <a:ext cx="457200" cy="314071"/>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002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CADAE8-0CA2-4C3E-8949-61E9AA111261}"/>
              </a:ext>
            </a:extLst>
          </p:cNvPr>
          <p:cNvSpPr>
            <a:spLocks noGrp="1"/>
          </p:cNvSpPr>
          <p:nvPr>
            <p:ph type="body" sz="quarter" idx="10"/>
          </p:nvPr>
        </p:nvSpPr>
        <p:spPr>
          <a:xfrm>
            <a:off x="349320" y="273220"/>
            <a:ext cx="9163800" cy="780260"/>
          </a:xfrm>
        </p:spPr>
        <p:txBody>
          <a:bodyPr>
            <a:noAutofit/>
          </a:bodyPr>
          <a:lstStyle/>
          <a:p>
            <a:r>
              <a:rPr lang="en-US" dirty="0"/>
              <a:t>Example of Project Study Record in NIH ASSIST</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02D8F23-3657-43E4-9308-DDAE2394AA5A}"/>
                  </a:ext>
                </a:extLst>
              </p14:cNvPr>
              <p14:cNvContentPartPr/>
              <p14:nvPr/>
            </p14:nvContentPartPr>
            <p14:xfrm>
              <a:off x="931956" y="1668764"/>
              <a:ext cx="3960" cy="360"/>
            </p14:xfrm>
          </p:contentPart>
        </mc:Choice>
        <mc:Fallback xmlns="">
          <p:pic>
            <p:nvPicPr>
              <p:cNvPr id="4" name="Ink 3">
                <a:extLst>
                  <a:ext uri="{FF2B5EF4-FFF2-40B4-BE49-F238E27FC236}">
                    <a16:creationId xmlns:a16="http://schemas.microsoft.com/office/drawing/2014/main" id="{502D8F23-3657-43E4-9308-DDAE2394AA5A}"/>
                  </a:ext>
                </a:extLst>
              </p:cNvPr>
              <p:cNvPicPr/>
              <p:nvPr/>
            </p:nvPicPr>
            <p:blipFill>
              <a:blip r:embed="rId3"/>
              <a:stretch>
                <a:fillRect/>
              </a:stretch>
            </p:blipFill>
            <p:spPr>
              <a:xfrm>
                <a:off x="922956" y="1660124"/>
                <a:ext cx="21600" cy="18000"/>
              </a:xfrm>
              <a:prstGeom prst="rect">
                <a:avLst/>
              </a:prstGeom>
            </p:spPr>
          </p:pic>
        </mc:Fallback>
      </mc:AlternateContent>
      <p:sp>
        <p:nvSpPr>
          <p:cNvPr id="11" name="TextBox 10">
            <a:extLst>
              <a:ext uri="{FF2B5EF4-FFF2-40B4-BE49-F238E27FC236}">
                <a16:creationId xmlns:a16="http://schemas.microsoft.com/office/drawing/2014/main" id="{FA7AF5FA-A04E-41BA-9983-9423E48988D5}"/>
              </a:ext>
            </a:extLst>
          </p:cNvPr>
          <p:cNvSpPr txBox="1"/>
          <p:nvPr/>
        </p:nvSpPr>
        <p:spPr>
          <a:xfrm>
            <a:off x="334524" y="1517743"/>
            <a:ext cx="9757736" cy="369332"/>
          </a:xfrm>
          <a:prstGeom prst="rect">
            <a:avLst/>
          </a:prstGeom>
          <a:noFill/>
        </p:spPr>
        <p:txBody>
          <a:bodyPr wrap="none" rtlCol="0">
            <a:spAutoFit/>
          </a:bodyPr>
          <a:lstStyle/>
          <a:p>
            <a:r>
              <a:rPr lang="en-US" dirty="0">
                <a:solidFill>
                  <a:srgbClr val="FF0000"/>
                </a:solidFill>
              </a:rPr>
              <a:t>Each project with </a:t>
            </a:r>
            <a:r>
              <a:rPr lang="en-US" u="sng" dirty="0">
                <a:solidFill>
                  <a:srgbClr val="FF0000"/>
                </a:solidFill>
              </a:rPr>
              <a:t>human subjects </a:t>
            </a:r>
            <a:r>
              <a:rPr lang="en-US" dirty="0">
                <a:solidFill>
                  <a:srgbClr val="FF0000"/>
                </a:solidFill>
              </a:rPr>
              <a:t>has its own Study Record in the NIH Human Subjects system (ASSIST)</a:t>
            </a:r>
          </a:p>
        </p:txBody>
      </p:sp>
      <p:sp>
        <p:nvSpPr>
          <p:cNvPr id="13" name="TextBox 12">
            <a:extLst>
              <a:ext uri="{FF2B5EF4-FFF2-40B4-BE49-F238E27FC236}">
                <a16:creationId xmlns:a16="http://schemas.microsoft.com/office/drawing/2014/main" id="{E2162D32-D615-44F4-8FC4-E6E0FFBEC6AD}"/>
              </a:ext>
            </a:extLst>
          </p:cNvPr>
          <p:cNvSpPr txBox="1"/>
          <p:nvPr/>
        </p:nvSpPr>
        <p:spPr>
          <a:xfrm>
            <a:off x="346361" y="2823926"/>
            <a:ext cx="5548442" cy="369332"/>
          </a:xfrm>
          <a:prstGeom prst="rect">
            <a:avLst/>
          </a:prstGeom>
          <a:noFill/>
        </p:spPr>
        <p:txBody>
          <a:bodyPr wrap="none" rtlCol="0">
            <a:spAutoFit/>
          </a:bodyPr>
          <a:lstStyle/>
          <a:p>
            <a:r>
              <a:rPr lang="en-US" dirty="0">
                <a:solidFill>
                  <a:srgbClr val="FF0000"/>
                </a:solidFill>
              </a:rPr>
              <a:t>Example of investigator funding reporting required in SIRS</a:t>
            </a:r>
          </a:p>
        </p:txBody>
      </p:sp>
      <p:pic>
        <p:nvPicPr>
          <p:cNvPr id="3" name="Picture 2">
            <a:extLst>
              <a:ext uri="{FF2B5EF4-FFF2-40B4-BE49-F238E27FC236}">
                <a16:creationId xmlns:a16="http://schemas.microsoft.com/office/drawing/2014/main" id="{60AB6C47-2437-4C60-9FAC-448C39403258}"/>
              </a:ext>
            </a:extLst>
          </p:cNvPr>
          <p:cNvPicPr>
            <a:picLocks noChangeAspect="1"/>
          </p:cNvPicPr>
          <p:nvPr/>
        </p:nvPicPr>
        <p:blipFill>
          <a:blip r:embed="rId4"/>
          <a:stretch>
            <a:fillRect/>
          </a:stretch>
        </p:blipFill>
        <p:spPr>
          <a:xfrm>
            <a:off x="195262" y="2038096"/>
            <a:ext cx="11801475" cy="2647950"/>
          </a:xfrm>
          <a:prstGeom prst="rect">
            <a:avLst/>
          </a:prstGeom>
        </p:spPr>
      </p:pic>
      <p:sp>
        <p:nvSpPr>
          <p:cNvPr id="7" name="5-Point Star 4">
            <a:extLst>
              <a:ext uri="{FF2B5EF4-FFF2-40B4-BE49-F238E27FC236}">
                <a16:creationId xmlns:a16="http://schemas.microsoft.com/office/drawing/2014/main" id="{74D227F2-9D47-4FFC-9221-309C636FC0B3}"/>
              </a:ext>
            </a:extLst>
          </p:cNvPr>
          <p:cNvSpPr/>
          <p:nvPr/>
        </p:nvSpPr>
        <p:spPr>
          <a:xfrm>
            <a:off x="688698" y="5364957"/>
            <a:ext cx="328527" cy="355706"/>
          </a:xfrm>
          <a:prstGeom prst="star5">
            <a:avLst/>
          </a:prstGeom>
          <a:solidFill>
            <a:srgbClr val="5CB9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6831F9E-FEB0-4ECE-B04E-F101B9712AF8}"/>
              </a:ext>
            </a:extLst>
          </p:cNvPr>
          <p:cNvSpPr txBox="1"/>
          <p:nvPr/>
        </p:nvSpPr>
        <p:spPr>
          <a:xfrm>
            <a:off x="931956" y="5467247"/>
            <a:ext cx="10134600" cy="923330"/>
          </a:xfrm>
          <a:prstGeom prst="rect">
            <a:avLst/>
          </a:prstGeom>
          <a:noFill/>
        </p:spPr>
        <p:txBody>
          <a:bodyPr wrap="square" rtlCol="0">
            <a:spAutoFit/>
          </a:bodyPr>
          <a:lstStyle/>
          <a:p>
            <a:r>
              <a:rPr lang="en-US" dirty="0"/>
              <a:t>Please note</a:t>
            </a:r>
          </a:p>
          <a:p>
            <a:r>
              <a:rPr lang="en-US" dirty="0"/>
              <a:t>Study Titles must match in Clinical Trials, ASSIST and within ACCEL records (and IRB). If not, you will need a congruency statement.</a:t>
            </a:r>
          </a:p>
        </p:txBody>
      </p:sp>
    </p:spTree>
    <p:extLst>
      <p:ext uri="{BB962C8B-B14F-4D97-AF65-F5344CB8AC3E}">
        <p14:creationId xmlns:p14="http://schemas.microsoft.com/office/powerpoint/2010/main" val="1675480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CADAE8-0CA2-4C3E-8949-61E9AA111261}"/>
              </a:ext>
            </a:extLst>
          </p:cNvPr>
          <p:cNvSpPr>
            <a:spLocks noGrp="1"/>
          </p:cNvSpPr>
          <p:nvPr>
            <p:ph type="body" sz="quarter" idx="10"/>
          </p:nvPr>
        </p:nvSpPr>
        <p:spPr>
          <a:xfrm>
            <a:off x="349320" y="273220"/>
            <a:ext cx="9163800" cy="780260"/>
          </a:xfrm>
        </p:spPr>
        <p:txBody>
          <a:bodyPr>
            <a:noAutofit/>
          </a:bodyPr>
          <a:lstStyle/>
          <a:p>
            <a:r>
              <a:rPr lang="en-US" dirty="0"/>
              <a:t>Example of Human Subjects Form pdf</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02D8F23-3657-43E4-9308-DDAE2394AA5A}"/>
                  </a:ext>
                </a:extLst>
              </p14:cNvPr>
              <p14:cNvContentPartPr/>
              <p14:nvPr/>
            </p14:nvContentPartPr>
            <p14:xfrm>
              <a:off x="931956" y="1668764"/>
              <a:ext cx="3960" cy="360"/>
            </p14:xfrm>
          </p:contentPart>
        </mc:Choice>
        <mc:Fallback xmlns="">
          <p:pic>
            <p:nvPicPr>
              <p:cNvPr id="4" name="Ink 3">
                <a:extLst>
                  <a:ext uri="{FF2B5EF4-FFF2-40B4-BE49-F238E27FC236}">
                    <a16:creationId xmlns:a16="http://schemas.microsoft.com/office/drawing/2014/main" id="{502D8F23-3657-43E4-9308-DDAE2394AA5A}"/>
                  </a:ext>
                </a:extLst>
              </p:cNvPr>
              <p:cNvPicPr/>
              <p:nvPr/>
            </p:nvPicPr>
            <p:blipFill>
              <a:blip r:embed="rId3"/>
              <a:stretch>
                <a:fillRect/>
              </a:stretch>
            </p:blipFill>
            <p:spPr>
              <a:xfrm>
                <a:off x="922956" y="1660124"/>
                <a:ext cx="21600" cy="18000"/>
              </a:xfrm>
              <a:prstGeom prst="rect">
                <a:avLst/>
              </a:prstGeom>
            </p:spPr>
          </p:pic>
        </mc:Fallback>
      </mc:AlternateContent>
      <p:sp>
        <p:nvSpPr>
          <p:cNvPr id="11" name="TextBox 10">
            <a:extLst>
              <a:ext uri="{FF2B5EF4-FFF2-40B4-BE49-F238E27FC236}">
                <a16:creationId xmlns:a16="http://schemas.microsoft.com/office/drawing/2014/main" id="{FA7AF5FA-A04E-41BA-9983-9423E48988D5}"/>
              </a:ext>
            </a:extLst>
          </p:cNvPr>
          <p:cNvSpPr txBox="1"/>
          <p:nvPr/>
        </p:nvSpPr>
        <p:spPr>
          <a:xfrm>
            <a:off x="457200" y="1625648"/>
            <a:ext cx="8698535" cy="369332"/>
          </a:xfrm>
          <a:prstGeom prst="rect">
            <a:avLst/>
          </a:prstGeom>
          <a:noFill/>
        </p:spPr>
        <p:txBody>
          <a:bodyPr wrap="none" rtlCol="0">
            <a:spAutoFit/>
          </a:bodyPr>
          <a:lstStyle/>
          <a:p>
            <a:r>
              <a:rPr lang="en-US" dirty="0">
                <a:solidFill>
                  <a:srgbClr val="FF0000"/>
                </a:solidFill>
              </a:rPr>
              <a:t>Each Study Record mirrors the Human Subjects Study Record PDF and is entered manually. </a:t>
            </a:r>
          </a:p>
        </p:txBody>
      </p:sp>
      <p:pic>
        <p:nvPicPr>
          <p:cNvPr id="5" name="Picture 4">
            <a:extLst>
              <a:ext uri="{FF2B5EF4-FFF2-40B4-BE49-F238E27FC236}">
                <a16:creationId xmlns:a16="http://schemas.microsoft.com/office/drawing/2014/main" id="{CF6F4C86-0F6F-45CB-849B-11FA49CC55C1}"/>
              </a:ext>
            </a:extLst>
          </p:cNvPr>
          <p:cNvPicPr>
            <a:picLocks noChangeAspect="1"/>
          </p:cNvPicPr>
          <p:nvPr/>
        </p:nvPicPr>
        <p:blipFill>
          <a:blip r:embed="rId4"/>
          <a:stretch>
            <a:fillRect/>
          </a:stretch>
        </p:blipFill>
        <p:spPr>
          <a:xfrm>
            <a:off x="755692" y="2320836"/>
            <a:ext cx="8915400" cy="2943225"/>
          </a:xfrm>
          <a:prstGeom prst="rect">
            <a:avLst/>
          </a:prstGeom>
        </p:spPr>
      </p:pic>
      <p:sp>
        <p:nvSpPr>
          <p:cNvPr id="6" name="TextBox 5">
            <a:extLst>
              <a:ext uri="{FF2B5EF4-FFF2-40B4-BE49-F238E27FC236}">
                <a16:creationId xmlns:a16="http://schemas.microsoft.com/office/drawing/2014/main" id="{0218EFF0-9BA2-4F46-BEFF-3F674C87F27F}"/>
              </a:ext>
            </a:extLst>
          </p:cNvPr>
          <p:cNvSpPr txBox="1"/>
          <p:nvPr/>
        </p:nvSpPr>
        <p:spPr>
          <a:xfrm>
            <a:off x="931956" y="5467247"/>
            <a:ext cx="10134600" cy="646331"/>
          </a:xfrm>
          <a:prstGeom prst="rect">
            <a:avLst/>
          </a:prstGeom>
          <a:noFill/>
        </p:spPr>
        <p:txBody>
          <a:bodyPr wrap="square" rtlCol="0">
            <a:spAutoFit/>
          </a:bodyPr>
          <a:lstStyle/>
          <a:p>
            <a:r>
              <a:rPr lang="en-US" dirty="0"/>
              <a:t>In fact- all selections must match to avoid report errors.</a:t>
            </a:r>
          </a:p>
          <a:p>
            <a:r>
              <a:rPr lang="en-US" dirty="0"/>
              <a:t>If there is a mismatch, we may need to conference to see where it is occurring.</a:t>
            </a:r>
          </a:p>
        </p:txBody>
      </p:sp>
      <p:sp>
        <p:nvSpPr>
          <p:cNvPr id="7" name="5-Point Star 4">
            <a:extLst>
              <a:ext uri="{FF2B5EF4-FFF2-40B4-BE49-F238E27FC236}">
                <a16:creationId xmlns:a16="http://schemas.microsoft.com/office/drawing/2014/main" id="{F2C0CB7D-C595-4608-8DAA-7FA894C2C13B}"/>
              </a:ext>
            </a:extLst>
          </p:cNvPr>
          <p:cNvSpPr/>
          <p:nvPr/>
        </p:nvSpPr>
        <p:spPr>
          <a:xfrm>
            <a:off x="688698" y="5364957"/>
            <a:ext cx="328527" cy="355706"/>
          </a:xfrm>
          <a:prstGeom prst="star5">
            <a:avLst/>
          </a:prstGeom>
          <a:solidFill>
            <a:srgbClr val="5CB9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384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0"/>
            <a:ext cx="11658600" cy="1470025"/>
          </a:xfrm>
        </p:spPr>
        <p:txBody>
          <a:bodyPr/>
          <a:lstStyle/>
          <a:p>
            <a:pPr algn="l"/>
            <a:r>
              <a:rPr lang="en-US" sz="2400" b="1" i="1" dirty="0"/>
              <a:t>FOR CONSORTIUM/CONTRACTUAL ARRANGEMENTS OR MULTI-PROJECT AWARDS</a:t>
            </a:r>
            <a:br>
              <a:rPr lang="en-US" sz="2400" b="1" i="1" dirty="0"/>
            </a:br>
            <a:br>
              <a:rPr lang="en-US" sz="2400" b="1" i="1" dirty="0"/>
            </a:br>
            <a:r>
              <a:rPr lang="en-US" sz="2400" i="1" dirty="0"/>
              <a:t>When providing Other Support under a consortium/contractual arrangement or that is part of a multi-project award: </a:t>
            </a:r>
            <a:br>
              <a:rPr lang="en-US" sz="2400" i="1" dirty="0"/>
            </a:br>
            <a:br>
              <a:rPr lang="en-US" sz="2400" i="1" dirty="0"/>
            </a:br>
            <a:r>
              <a:rPr lang="en-US" sz="2400" i="1" dirty="0"/>
              <a:t>Indicate the project number, Name of PD/PI, and source of Support for the overall project. </a:t>
            </a:r>
            <a:br>
              <a:rPr lang="en-US" sz="2400" i="1" dirty="0"/>
            </a:br>
            <a:r>
              <a:rPr lang="en-US" sz="2400" i="1" dirty="0"/>
              <a:t>Provide </a:t>
            </a:r>
            <a:r>
              <a:rPr lang="en-US" sz="2400" b="1" i="1" dirty="0"/>
              <a:t>all</a:t>
            </a:r>
            <a:r>
              <a:rPr lang="en-US" sz="2400" i="1" dirty="0"/>
              <a:t> other information (e.g. total award amount) for the subproject only.</a:t>
            </a:r>
            <a:br>
              <a:rPr lang="en-US" sz="2400" i="1" dirty="0"/>
            </a:br>
            <a:br>
              <a:rPr lang="en-US" sz="2400" i="1" dirty="0"/>
            </a:br>
            <a:r>
              <a:rPr lang="en-US" sz="2400" b="1" i="1" dirty="0"/>
              <a:t>NIH/NIGMS</a:t>
            </a:r>
            <a:br>
              <a:rPr lang="en-US" sz="2400" b="1" i="1" dirty="0"/>
            </a:br>
            <a:r>
              <a:rPr lang="en-US" sz="2400" b="1" i="1" dirty="0"/>
              <a:t>U54GM104941 (Hicks), Subproject Role: PI</a:t>
            </a:r>
            <a:br>
              <a:rPr lang="en-US" sz="2400" b="1" i="1" dirty="0"/>
            </a:br>
            <a:r>
              <a:rPr lang="en-US" sz="2400" b="1" i="1" dirty="0"/>
              <a:t>Title of subproject</a:t>
            </a:r>
            <a:br>
              <a:rPr lang="en-US" sz="2400" b="1" i="1" dirty="0"/>
            </a:br>
            <a:r>
              <a:rPr lang="en-US" sz="2400" b="1" i="1" dirty="0"/>
              <a:t>Total award amount of subproject</a:t>
            </a:r>
            <a:br>
              <a:rPr lang="en-US" sz="2400" i="1" dirty="0"/>
            </a:br>
            <a:endParaRPr lang="en-US" sz="2400" dirty="0"/>
          </a:p>
        </p:txBody>
      </p:sp>
      <p:sp>
        <p:nvSpPr>
          <p:cNvPr id="4" name="Text Placeholder 3"/>
          <p:cNvSpPr>
            <a:spLocks noGrp="1"/>
          </p:cNvSpPr>
          <p:nvPr>
            <p:ph type="body" sz="quarter" idx="10"/>
          </p:nvPr>
        </p:nvSpPr>
        <p:spPr>
          <a:xfrm>
            <a:off x="152400" y="273220"/>
            <a:ext cx="9525000" cy="685800"/>
          </a:xfrm>
        </p:spPr>
        <p:txBody>
          <a:bodyPr>
            <a:normAutofit fontScale="85000" lnSpcReduction="10000"/>
          </a:bodyPr>
          <a:lstStyle/>
          <a:p>
            <a:r>
              <a:rPr lang="en-US" dirty="0"/>
              <a:t>How to list your ACCEL subproject in your OTHSUPPORT</a:t>
            </a:r>
          </a:p>
        </p:txBody>
      </p:sp>
    </p:spTree>
    <p:extLst>
      <p:ext uri="{BB962C8B-B14F-4D97-AF65-F5344CB8AC3E}">
        <p14:creationId xmlns:p14="http://schemas.microsoft.com/office/powerpoint/2010/main" val="1313584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5402" y="1600200"/>
            <a:ext cx="11541195" cy="4093428"/>
          </a:xfrm>
          <a:prstGeom prst="rect">
            <a:avLst/>
          </a:prstGeom>
          <a:noFill/>
        </p:spPr>
        <p:txBody>
          <a:bodyPr wrap="square" rtlCol="0">
            <a:spAutoFit/>
          </a:bodyPr>
          <a:lstStyle/>
          <a:p>
            <a:r>
              <a:rPr lang="en-US" sz="2000" dirty="0"/>
              <a:t>Dr. Gregory Hicks, Overall PI, Director and Admin Core Lead (ghicks@udel.edu)</a:t>
            </a:r>
          </a:p>
          <a:p>
            <a:r>
              <a:rPr lang="en-US" sz="2000" dirty="0"/>
              <a:t>Dr. Susanne Morton, Program Coordinator and UD CTR Site PI (smmorton@udel.edu)</a:t>
            </a:r>
          </a:p>
          <a:p>
            <a:r>
              <a:rPr lang="en-US" sz="2000" dirty="0"/>
              <a:t>Dr. Megan Wenner, CTR Pilot Projects Program Lead (mwenner@udel.edu)</a:t>
            </a:r>
          </a:p>
          <a:p>
            <a:r>
              <a:rPr lang="en-US" sz="2000" dirty="0"/>
              <a:t>Robyne Nizer, CTR Grants Analyst, UD RO (rnizer@udel.edu)</a:t>
            </a:r>
          </a:p>
          <a:p>
            <a:r>
              <a:rPr lang="en-US" sz="2000" dirty="0"/>
              <a:t>Karen Hough, CTR Program Administrator (khough@udel.edu)</a:t>
            </a:r>
          </a:p>
          <a:p>
            <a:r>
              <a:rPr lang="en-US" sz="2000" dirty="0"/>
              <a:t>Jeanne Warrington, CTR Liaison (jeannekw@udel.edu)</a:t>
            </a:r>
          </a:p>
          <a:p>
            <a:r>
              <a:rPr lang="en-US" sz="2000" dirty="0" err="1"/>
              <a:t>ChristianaCare</a:t>
            </a:r>
            <a:r>
              <a:rPr lang="en-US" sz="2000" dirty="0"/>
              <a:t> CTR Site PI: currently vacant  (email Claudine Jurkovitz </a:t>
            </a:r>
            <a:r>
              <a:rPr lang="en-US" sz="2000" dirty="0">
                <a:hlinkClick r:id="rId3"/>
              </a:rPr>
              <a:t>Cjurkovitz@christianacare.org</a:t>
            </a:r>
            <a:r>
              <a:rPr lang="en-US" sz="2000" dirty="0"/>
              <a:t>)</a:t>
            </a:r>
          </a:p>
          <a:p>
            <a:r>
              <a:rPr lang="en-US" sz="2000" dirty="0"/>
              <a:t>Christine Cowan, </a:t>
            </a:r>
            <a:r>
              <a:rPr lang="en-US" sz="2000" dirty="0" err="1"/>
              <a:t>ChristianaCare</a:t>
            </a:r>
            <a:r>
              <a:rPr lang="en-US" sz="2000" dirty="0"/>
              <a:t> CTR Financial Administrator (CCowan@Christianacare.org)</a:t>
            </a:r>
          </a:p>
          <a:p>
            <a:r>
              <a:rPr lang="en-US" sz="2000" dirty="0"/>
              <a:t>Debra Reese, </a:t>
            </a:r>
            <a:r>
              <a:rPr lang="en-US" sz="2000" dirty="0" err="1"/>
              <a:t>ChristianaCare</a:t>
            </a:r>
            <a:r>
              <a:rPr lang="en-US" sz="2000" dirty="0"/>
              <a:t> CTR Program Manager (Debra.Reese@Christianacare.org)</a:t>
            </a:r>
            <a:br>
              <a:rPr lang="en-US" sz="2000" dirty="0"/>
            </a:br>
            <a:r>
              <a:rPr lang="en-US" sz="2000" dirty="0"/>
              <a:t>Dr. Sangeeta Gupta, DSU CTR Site PI (sgupta@desu.edu)</a:t>
            </a:r>
          </a:p>
          <a:p>
            <a:r>
              <a:rPr lang="en-US" sz="2000" dirty="0"/>
              <a:t>Dayna Littleton, DSU CTR Administrator (dlittleton@desu.edu)</a:t>
            </a:r>
          </a:p>
          <a:p>
            <a:r>
              <a:rPr lang="en-US" sz="2000" dirty="0"/>
              <a:t>Dr. Rodney Scott, Nemours CTR Site PI (Rodney.Scott@nemours.org)</a:t>
            </a:r>
          </a:p>
          <a:p>
            <a:r>
              <a:rPr lang="en-US" sz="2000" dirty="0"/>
              <a:t>Ranita Chakrabarti, Nemours CTR Financial Administrator (Ranita.Chakrabarti@nemours.org)</a:t>
            </a:r>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Contacts</a:t>
            </a:r>
          </a:p>
        </p:txBody>
      </p:sp>
    </p:spTree>
    <p:extLst>
      <p:ext uri="{BB962C8B-B14F-4D97-AF65-F5344CB8AC3E}">
        <p14:creationId xmlns:p14="http://schemas.microsoft.com/office/powerpoint/2010/main" val="2316274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5446" y="1752600"/>
            <a:ext cx="11541195" cy="3600986"/>
          </a:xfrm>
          <a:prstGeom prst="rect">
            <a:avLst/>
          </a:prstGeom>
          <a:noFill/>
        </p:spPr>
        <p:txBody>
          <a:bodyPr wrap="square" rtlCol="0">
            <a:spAutoFit/>
          </a:bodyPr>
          <a:lstStyle/>
          <a:p>
            <a:pPr marL="285750" indent="-285750" algn="ctr">
              <a:buFont typeface="Arial" panose="020B0604020202020204" pitchFamily="34" charset="0"/>
              <a:buChar char="•"/>
            </a:pPr>
            <a:endParaRPr lang="en-US" b="1" dirty="0">
              <a:solidFill>
                <a:srgbClr val="FF0000"/>
              </a:solidFill>
            </a:endParaRPr>
          </a:p>
          <a:p>
            <a:pPr algn="ctr"/>
            <a:r>
              <a:rPr lang="en-US" sz="2800" b="1" dirty="0">
                <a:solidFill>
                  <a:srgbClr val="FF0000"/>
                </a:solidFill>
              </a:rPr>
              <a:t>Please acknowledge all </a:t>
            </a:r>
            <a:r>
              <a:rPr lang="en-US" sz="2800" b="1" u="sng" dirty="0">
                <a:solidFill>
                  <a:srgbClr val="FF0000"/>
                </a:solidFill>
              </a:rPr>
              <a:t>publications, presentations and posters </a:t>
            </a:r>
            <a:r>
              <a:rPr lang="en-US" sz="2800" b="1" dirty="0">
                <a:solidFill>
                  <a:srgbClr val="FF0000"/>
                </a:solidFill>
              </a:rPr>
              <a:t>with the following: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a:p>
            <a:pPr algn="ctr"/>
            <a:r>
              <a:rPr lang="en-US" sz="2800" dirty="0"/>
              <a:t>Work supported by an Institutional Development Award (</a:t>
            </a:r>
            <a:r>
              <a:rPr lang="en-US" sz="2800" dirty="0" err="1"/>
              <a:t>IDeA</a:t>
            </a:r>
            <a:r>
              <a:rPr lang="en-US" sz="2800" dirty="0"/>
              <a:t>) from the National Institute of General Medical Sciences of the National Institutes of Health under grant number U54‑GM104941 (PI: Hicks) and the State of Delaware</a:t>
            </a:r>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fontScale="92500"/>
          </a:bodyPr>
          <a:lstStyle/>
          <a:p>
            <a:r>
              <a:rPr lang="en-US" dirty="0"/>
              <a:t>Publications directly resulting from ACCEL projects</a:t>
            </a:r>
          </a:p>
        </p:txBody>
      </p:sp>
    </p:spTree>
    <p:extLst>
      <p:ext uri="{BB962C8B-B14F-4D97-AF65-F5344CB8AC3E}">
        <p14:creationId xmlns:p14="http://schemas.microsoft.com/office/powerpoint/2010/main" val="1349067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404280" cy="685800"/>
          </a:xfrm>
        </p:spPr>
        <p:txBody>
          <a:bodyPr>
            <a:normAutofit/>
          </a:bodyPr>
          <a:lstStyle/>
          <a:p>
            <a:r>
              <a:rPr lang="en-US" dirty="0"/>
              <a:t>NIH Public Access Policy</a:t>
            </a:r>
          </a:p>
        </p:txBody>
      </p:sp>
      <p:sp>
        <p:nvSpPr>
          <p:cNvPr id="5" name="TextBox 4">
            <a:hlinkClick r:id="rId2" action="ppaction://hlinksldjump"/>
          </p:cNvPr>
          <p:cNvSpPr txBox="1"/>
          <p:nvPr/>
        </p:nvSpPr>
        <p:spPr>
          <a:xfrm>
            <a:off x="349320" y="1371600"/>
            <a:ext cx="11156880" cy="1477328"/>
          </a:xfrm>
          <a:prstGeom prst="rect">
            <a:avLst/>
          </a:prstGeom>
          <a:noFill/>
        </p:spPr>
        <p:txBody>
          <a:bodyPr wrap="square" rtlCol="0">
            <a:spAutoFit/>
          </a:bodyPr>
          <a:lstStyle/>
          <a:p>
            <a:r>
              <a:rPr lang="en-US" dirty="0"/>
              <a:t>The ACCEL Program is required to comply with the NIH Public Access Policy which can be found at:</a:t>
            </a:r>
          </a:p>
          <a:p>
            <a:r>
              <a:rPr lang="en-US" dirty="0">
                <a:hlinkClick r:id="rId3"/>
              </a:rPr>
              <a:t>https://publicaccess.nih.gov/</a:t>
            </a:r>
            <a:endParaRPr lang="en-US" dirty="0"/>
          </a:p>
          <a:p>
            <a:endParaRPr lang="en-US" dirty="0"/>
          </a:p>
          <a:p>
            <a:r>
              <a:rPr lang="en-US" b="1" dirty="0">
                <a:solidFill>
                  <a:srgbClr val="FF0000"/>
                </a:solidFill>
              </a:rPr>
              <a:t>All NIH funded programs and </a:t>
            </a:r>
            <a:r>
              <a:rPr lang="en-US" b="1" u="sng" dirty="0">
                <a:solidFill>
                  <a:srgbClr val="FF0000"/>
                </a:solidFill>
              </a:rPr>
              <a:t>NIH supported authors </a:t>
            </a:r>
            <a:r>
              <a:rPr lang="en-US" b="1" dirty="0">
                <a:solidFill>
                  <a:srgbClr val="FF0000"/>
                </a:solidFill>
              </a:rPr>
              <a:t>are required to make sure that their final peer-reviewed journal manuscripts are publicly available (free) within 12 months of publication.</a:t>
            </a:r>
          </a:p>
        </p:txBody>
      </p:sp>
      <p:pic>
        <p:nvPicPr>
          <p:cNvPr id="3" name="Picture 2"/>
          <p:cNvPicPr>
            <a:picLocks noChangeAspect="1"/>
          </p:cNvPicPr>
          <p:nvPr/>
        </p:nvPicPr>
        <p:blipFill>
          <a:blip r:embed="rId4"/>
          <a:stretch>
            <a:fillRect/>
          </a:stretch>
        </p:blipFill>
        <p:spPr>
          <a:xfrm>
            <a:off x="1676400" y="2895600"/>
            <a:ext cx="8876943" cy="4395432"/>
          </a:xfrm>
          <a:prstGeom prst="rect">
            <a:avLst/>
          </a:prstGeom>
        </p:spPr>
      </p:pic>
    </p:spTree>
    <p:extLst>
      <p:ext uri="{BB962C8B-B14F-4D97-AF65-F5344CB8AC3E}">
        <p14:creationId xmlns:p14="http://schemas.microsoft.com/office/powerpoint/2010/main" val="2152025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752600"/>
            <a:ext cx="11541195" cy="4339650"/>
          </a:xfrm>
          <a:prstGeom prst="rect">
            <a:avLst/>
          </a:prstGeom>
          <a:noFill/>
        </p:spPr>
        <p:txBody>
          <a:bodyPr wrap="square" rtlCol="0">
            <a:spAutoFit/>
          </a:bodyPr>
          <a:lstStyle/>
          <a:p>
            <a:pPr algn="ctr"/>
            <a:r>
              <a:rPr lang="en-US" sz="3200" b="1" u="sng" dirty="0"/>
              <a:t>Overview of Delaware CTR ACCEL</a:t>
            </a:r>
          </a:p>
          <a:p>
            <a:r>
              <a:rPr lang="en-US" sz="2800" b="1" dirty="0"/>
              <a:t>	6 Cores</a:t>
            </a:r>
          </a:p>
          <a:p>
            <a:endParaRPr lang="en-US" sz="2400" b="1" dirty="0"/>
          </a:p>
          <a:p>
            <a:pPr marL="1257300" lvl="2" indent="-342900">
              <a:buFont typeface="Arial" panose="020B0604020202020204" pitchFamily="34" charset="0"/>
              <a:buChar char="•"/>
            </a:pPr>
            <a:r>
              <a:rPr lang="en-US" sz="2400" dirty="0"/>
              <a:t>Administrative (ADMIN)</a:t>
            </a:r>
          </a:p>
          <a:p>
            <a:pPr marL="1257300" lvl="2" indent="-342900">
              <a:buFont typeface="Arial" panose="020B0604020202020204" pitchFamily="34" charset="0"/>
              <a:buChar char="•"/>
            </a:pPr>
            <a:r>
              <a:rPr lang="en-US" sz="2400" dirty="0"/>
              <a:t>Pilot Projects Program (PPP)</a:t>
            </a:r>
          </a:p>
          <a:p>
            <a:pPr marL="1257300" lvl="2" indent="-342900">
              <a:buFont typeface="Arial" panose="020B0604020202020204" pitchFamily="34" charset="0"/>
              <a:buChar char="•"/>
            </a:pPr>
            <a:r>
              <a:rPr lang="en-US" sz="2400" dirty="0"/>
              <a:t>Biostatistics, Epidemiology &amp; Research Design (BERD)</a:t>
            </a:r>
          </a:p>
          <a:p>
            <a:pPr marL="1257300" lvl="2" indent="-342900">
              <a:buFont typeface="Arial" panose="020B0604020202020204" pitchFamily="34" charset="0"/>
              <a:buChar char="•"/>
            </a:pPr>
            <a:r>
              <a:rPr lang="en-US" sz="2400" dirty="0"/>
              <a:t>Professional Development (PDC)</a:t>
            </a:r>
          </a:p>
          <a:p>
            <a:pPr marL="1257300" lvl="2" indent="-342900">
              <a:buFont typeface="Arial" panose="020B0604020202020204" pitchFamily="34" charset="0"/>
              <a:buChar char="•"/>
            </a:pPr>
            <a:r>
              <a:rPr lang="en-US" sz="2400" dirty="0"/>
              <a:t>Community Engagement &amp; Outreach (CEO)</a:t>
            </a:r>
          </a:p>
          <a:p>
            <a:pPr marL="1257300" lvl="2" indent="-342900">
              <a:buFont typeface="Arial" panose="020B0604020202020204" pitchFamily="34" charset="0"/>
              <a:buChar char="•"/>
            </a:pPr>
            <a:r>
              <a:rPr lang="en-US" sz="2400" dirty="0"/>
              <a:t>Tracking &amp; Evaluation (TEVAL)</a:t>
            </a:r>
            <a:br>
              <a:rPr lang="en-US" sz="2400" b="1" dirty="0"/>
            </a:br>
            <a:endParaRPr lang="en-US" sz="2400" b="1" dirty="0"/>
          </a:p>
          <a:p>
            <a:pPr marL="800100" lvl="1" indent="-342900">
              <a:buFont typeface="Arial" panose="020B0604020202020204" pitchFamily="34" charset="0"/>
              <a:buChar char="•"/>
            </a:pPr>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Tree>
    <p:extLst>
      <p:ext uri="{BB962C8B-B14F-4D97-AF65-F5344CB8AC3E}">
        <p14:creationId xmlns:p14="http://schemas.microsoft.com/office/powerpoint/2010/main" val="2264791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851195"/>
            <a:ext cx="10707758" cy="2862322"/>
          </a:xfrm>
          <a:prstGeom prst="rect">
            <a:avLst/>
          </a:prstGeom>
          <a:noFill/>
        </p:spPr>
        <p:txBody>
          <a:bodyPr wrap="square" rtlCol="0">
            <a:spAutoFit/>
          </a:bodyPr>
          <a:lstStyle/>
          <a:p>
            <a:r>
              <a:rPr lang="en-US" dirty="0"/>
              <a:t>Quick overview:</a:t>
            </a:r>
          </a:p>
          <a:p>
            <a:r>
              <a:rPr lang="en-US" dirty="0">
                <a:solidFill>
                  <a:srgbClr val="FF0000"/>
                </a:solidFill>
              </a:rPr>
              <a:t>1-PUBMED is an index</a:t>
            </a:r>
            <a:r>
              <a:rPr lang="en-US" dirty="0"/>
              <a:t>. (https://pubmed.ncbi.nlm.nih.gov/) The PubMed database contains more than 32 million </a:t>
            </a:r>
            <a:r>
              <a:rPr lang="en-US" u="sng" dirty="0"/>
              <a:t>citations and abstracts </a:t>
            </a:r>
            <a:r>
              <a:rPr lang="en-US" dirty="0"/>
              <a:t>of biomedical literature. Articles are searchable by an assigned PubMed ID # (PMID) </a:t>
            </a:r>
          </a:p>
          <a:p>
            <a:endParaRPr lang="en-US" dirty="0"/>
          </a:p>
          <a:p>
            <a:r>
              <a:rPr lang="en-US" dirty="0"/>
              <a:t>Example 1: </a:t>
            </a:r>
          </a:p>
          <a:p>
            <a:r>
              <a:rPr lang="en-US" b="1" dirty="0"/>
              <a:t>Greenspan B, Cunha AB, Lobo MA. Design and validation of a smart garment to measure positioning practices of parents with young infants. Infant </a:t>
            </a:r>
            <a:r>
              <a:rPr lang="en-US" b="1" dirty="0" err="1"/>
              <a:t>Behav</a:t>
            </a:r>
            <a:r>
              <a:rPr lang="en-US" b="1" dirty="0"/>
              <a:t> Dev. 2021 Feb;62:101530. </a:t>
            </a:r>
            <a:r>
              <a:rPr lang="en-US" b="1" dirty="0" err="1"/>
              <a:t>doi</a:t>
            </a:r>
            <a:r>
              <a:rPr lang="en-US" b="1" dirty="0"/>
              <a:t>: 10.1016/j.infbeh.2021.101530. </a:t>
            </a:r>
            <a:r>
              <a:rPr lang="en-US" b="1" dirty="0" err="1"/>
              <a:t>Epub</a:t>
            </a:r>
            <a:r>
              <a:rPr lang="en-US" b="1" dirty="0"/>
              <a:t> 2021 Feb 4. PMID: 33548894; PMCID: PMC7927978.</a:t>
            </a:r>
          </a:p>
          <a:p>
            <a:endParaRPr lang="en-US" dirty="0"/>
          </a:p>
          <a:p>
            <a:endParaRPr lang="en-US" dirty="0"/>
          </a:p>
        </p:txBody>
      </p:sp>
      <p:sp>
        <p:nvSpPr>
          <p:cNvPr id="2" name="Text Placeholder 1">
            <a:extLst>
              <a:ext uri="{FF2B5EF4-FFF2-40B4-BE49-F238E27FC236}">
                <a16:creationId xmlns:a16="http://schemas.microsoft.com/office/drawing/2014/main" id="{C7CAC0FA-97ED-994B-BDDE-6177CAB4494B}"/>
              </a:ext>
            </a:extLst>
          </p:cNvPr>
          <p:cNvSpPr>
            <a:spLocks noGrp="1"/>
          </p:cNvSpPr>
          <p:nvPr>
            <p:ph type="body" sz="quarter" idx="10"/>
          </p:nvPr>
        </p:nvSpPr>
        <p:spPr>
          <a:xfrm>
            <a:off x="349320" y="273220"/>
            <a:ext cx="9175680" cy="685800"/>
          </a:xfrm>
        </p:spPr>
        <p:txBody>
          <a:bodyPr>
            <a:normAutofit/>
          </a:bodyPr>
          <a:lstStyle/>
          <a:p>
            <a:r>
              <a:rPr lang="en-US" dirty="0"/>
              <a:t>There is a difference between PMID and PMCID</a:t>
            </a:r>
          </a:p>
          <a:p>
            <a:endParaRPr lang="en-US" dirty="0"/>
          </a:p>
        </p:txBody>
      </p:sp>
      <p:sp>
        <p:nvSpPr>
          <p:cNvPr id="5" name="Rectangle 4"/>
          <p:cNvSpPr/>
          <p:nvPr/>
        </p:nvSpPr>
        <p:spPr>
          <a:xfrm>
            <a:off x="1752600" y="3757509"/>
            <a:ext cx="1676400" cy="3810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5290" y="4495800"/>
            <a:ext cx="10707757" cy="1754326"/>
          </a:xfrm>
          <a:prstGeom prst="rect">
            <a:avLst/>
          </a:prstGeom>
          <a:noFill/>
          <a:ln>
            <a:noFill/>
          </a:ln>
        </p:spPr>
        <p:txBody>
          <a:bodyPr wrap="square" rtlCol="0">
            <a:spAutoFit/>
          </a:bodyPr>
          <a:lstStyle/>
          <a:p>
            <a:r>
              <a:rPr lang="en-US" dirty="0">
                <a:solidFill>
                  <a:schemeClr val="tx2">
                    <a:lumMod val="60000"/>
                    <a:lumOff val="40000"/>
                  </a:schemeClr>
                </a:solidFill>
              </a:rPr>
              <a:t>2-PubMed Central is a </a:t>
            </a:r>
            <a:r>
              <a:rPr lang="en-US" u="sng" dirty="0">
                <a:solidFill>
                  <a:schemeClr val="tx2">
                    <a:lumMod val="60000"/>
                    <a:lumOff val="40000"/>
                  </a:schemeClr>
                </a:solidFill>
              </a:rPr>
              <a:t>full text archive </a:t>
            </a:r>
            <a:r>
              <a:rPr lang="en-US" dirty="0"/>
              <a:t>that includes articles from journals reviewed and selected by National Library of Medicine for archiving (current and historical), as well as </a:t>
            </a:r>
            <a:r>
              <a:rPr lang="en-US" u="sng" dirty="0">
                <a:solidFill>
                  <a:srgbClr val="008FD1"/>
                </a:solidFill>
              </a:rPr>
              <a:t>individual articles collected for archiving in compliance with funder policies</a:t>
            </a:r>
            <a:r>
              <a:rPr lang="en-US" u="sng" dirty="0"/>
              <a:t>. </a:t>
            </a:r>
            <a:r>
              <a:rPr lang="en-US" dirty="0"/>
              <a:t>When papers are submitted to the NIH Manuscript System, they are reviewed, formatted, assigned a PMCID # and deposited to PubMed Central. Having a PMCID # means the manuscript will be publicly available in PubMed Central within 12 months of publication without purchase.  The above journal article is fully compliant for NIH purposes.</a:t>
            </a:r>
          </a:p>
        </p:txBody>
      </p:sp>
      <p:sp>
        <p:nvSpPr>
          <p:cNvPr id="9" name="Rectangle 8"/>
          <p:cNvSpPr/>
          <p:nvPr/>
        </p:nvSpPr>
        <p:spPr>
          <a:xfrm>
            <a:off x="3476897" y="3776800"/>
            <a:ext cx="2190206" cy="387877"/>
          </a:xfrm>
          <a:prstGeom prst="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9600" y="1455696"/>
            <a:ext cx="8077200" cy="369332"/>
          </a:xfrm>
          <a:prstGeom prst="rect">
            <a:avLst/>
          </a:prstGeom>
          <a:noFill/>
        </p:spPr>
        <p:txBody>
          <a:bodyPr wrap="square" rtlCol="0">
            <a:spAutoFit/>
          </a:bodyPr>
          <a:lstStyle/>
          <a:p>
            <a:r>
              <a:rPr lang="en-US" b="1" dirty="0"/>
              <a:t>PMID vs PMCID</a:t>
            </a:r>
          </a:p>
        </p:txBody>
      </p:sp>
    </p:spTree>
    <p:extLst>
      <p:ext uri="{BB962C8B-B14F-4D97-AF65-F5344CB8AC3E}">
        <p14:creationId xmlns:p14="http://schemas.microsoft.com/office/powerpoint/2010/main" val="354741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CAC0FA-97ED-994B-BDDE-6177CAB4494B}"/>
              </a:ext>
            </a:extLst>
          </p:cNvPr>
          <p:cNvSpPr>
            <a:spLocks noGrp="1"/>
          </p:cNvSpPr>
          <p:nvPr>
            <p:ph type="body" sz="quarter" idx="10"/>
          </p:nvPr>
        </p:nvSpPr>
        <p:spPr/>
        <p:txBody>
          <a:bodyPr/>
          <a:lstStyle/>
          <a:p>
            <a:r>
              <a:rPr lang="en-US" dirty="0"/>
              <a:t>Embargoes</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371600"/>
            <a:ext cx="10058400" cy="5351138"/>
          </a:xfrm>
          <a:prstGeom prst="rect">
            <a:avLst/>
          </a:prstGeom>
        </p:spPr>
      </p:pic>
      <p:grpSp>
        <p:nvGrpSpPr>
          <p:cNvPr id="12" name="Group 11"/>
          <p:cNvGrpSpPr/>
          <p:nvPr/>
        </p:nvGrpSpPr>
        <p:grpSpPr>
          <a:xfrm>
            <a:off x="4800600" y="4191000"/>
            <a:ext cx="1798839" cy="990600"/>
            <a:chOff x="8153400" y="4254676"/>
            <a:chExt cx="1616478" cy="983530"/>
          </a:xfrm>
        </p:grpSpPr>
        <p:sp>
          <p:nvSpPr>
            <p:cNvPr id="13" name="Oval 12"/>
            <p:cNvSpPr/>
            <p:nvPr/>
          </p:nvSpPr>
          <p:spPr>
            <a:xfrm>
              <a:off x="8153400" y="4648200"/>
              <a:ext cx="988423" cy="5900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3744758">
              <a:off x="9112517" y="4056692"/>
              <a:ext cx="459377" cy="85534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49362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320" y="1018401"/>
            <a:ext cx="11734800" cy="6247864"/>
          </a:xfrm>
          <a:prstGeom prst="rect">
            <a:avLst/>
          </a:prstGeom>
          <a:noFill/>
        </p:spPr>
        <p:txBody>
          <a:bodyPr wrap="square" rtlCol="0">
            <a:spAutoFit/>
          </a:bodyPr>
          <a:lstStyle/>
          <a:p>
            <a:endParaRPr lang="en-US" dirty="0"/>
          </a:p>
          <a:p>
            <a:r>
              <a:rPr lang="en-US" dirty="0"/>
              <a:t>Non-compliance happens for several reasons because the process to be assigned a PMCID is different depending upon </a:t>
            </a:r>
            <a:r>
              <a:rPr lang="en-US" u="sng" dirty="0"/>
              <a:t>the journal your paper is published in</a:t>
            </a:r>
            <a:r>
              <a:rPr lang="en-US" dirty="0"/>
              <a:t>. PMCID numbers are obtained by the publishers submitting either the final published article or the author submitting the final peer-reviewed manuscript to the NIH Manuscript System (NIHMS).</a:t>
            </a:r>
          </a:p>
          <a:p>
            <a:endParaRPr lang="en-US" dirty="0"/>
          </a:p>
          <a:p>
            <a:pPr marL="285750" indent="-285750">
              <a:buFont typeface="Arial" panose="020B0604020202020204" pitchFamily="34" charset="0"/>
              <a:buChar char="•"/>
            </a:pPr>
            <a:r>
              <a:rPr lang="en-US" sz="1600" dirty="0"/>
              <a:t>Some journals directly submit the final published article within 3 months to NIHMS without author involvement </a:t>
            </a:r>
          </a:p>
          <a:p>
            <a:pPr marL="285750" indent="-285750">
              <a:buFont typeface="Arial" panose="020B0604020202020204" pitchFamily="34" charset="0"/>
              <a:buChar char="•"/>
            </a:pPr>
            <a:r>
              <a:rPr lang="en-US" sz="1600" dirty="0"/>
              <a:t>Some journals/publishers will submit the final published article to NIHMS </a:t>
            </a:r>
            <a:r>
              <a:rPr lang="en-US" sz="1600" u="sng" dirty="0"/>
              <a:t>for the author if you pay a fee</a:t>
            </a:r>
            <a:r>
              <a:rPr lang="en-US" sz="1600" dirty="0"/>
              <a:t>- this should be outlined in your contract as the author has to pay for this arrangement.</a:t>
            </a:r>
          </a:p>
          <a:p>
            <a:pPr marL="285750" indent="-285750">
              <a:buFont typeface="Arial" panose="020B0604020202020204" pitchFamily="34" charset="0"/>
              <a:buChar char="•"/>
            </a:pPr>
            <a:r>
              <a:rPr lang="en-US" sz="1600" dirty="0">
                <a:solidFill>
                  <a:srgbClr val="FF0000"/>
                </a:solidFill>
              </a:rPr>
              <a:t>Some journals do not submit for authors and one of the authors (or designee) must submit the </a:t>
            </a:r>
            <a:r>
              <a:rPr lang="en-US" sz="1600" u="sng" dirty="0">
                <a:solidFill>
                  <a:srgbClr val="FF0000"/>
                </a:solidFill>
              </a:rPr>
              <a:t>final peer-reviewed article</a:t>
            </a:r>
            <a:r>
              <a:rPr lang="en-US" sz="1600" dirty="0">
                <a:solidFill>
                  <a:srgbClr val="FF0000"/>
                </a:solidFill>
              </a:rPr>
              <a:t>.</a:t>
            </a:r>
          </a:p>
          <a:p>
            <a:pPr marL="742950" lvl="1" indent="-285750">
              <a:buFont typeface="Arial" panose="020B0604020202020204" pitchFamily="34" charset="0"/>
              <a:buChar char="•"/>
            </a:pPr>
            <a:r>
              <a:rPr lang="en-US" sz="1600" dirty="0">
                <a:solidFill>
                  <a:srgbClr val="FF0000"/>
                </a:solidFill>
              </a:rPr>
              <a:t>While you may not be the first author, you as an </a:t>
            </a:r>
            <a:r>
              <a:rPr lang="en-US" sz="1600" u="sng" dirty="0">
                <a:solidFill>
                  <a:srgbClr val="FF0000"/>
                </a:solidFill>
              </a:rPr>
              <a:t>ACCEL author </a:t>
            </a:r>
            <a:r>
              <a:rPr lang="en-US" sz="1600" dirty="0">
                <a:solidFill>
                  <a:srgbClr val="FF0000"/>
                </a:solidFill>
              </a:rPr>
              <a:t>should make sure that the final peer-reviewed article is submitted to NIHMS to receive a PMCID #. Before starting the process, you should communicate with the first author to avoid duplicate requests. </a:t>
            </a:r>
          </a:p>
          <a:p>
            <a:pPr marL="742950" lvl="1" indent="-285750">
              <a:buFont typeface="Arial" panose="020B0604020202020204" pitchFamily="34" charset="0"/>
              <a:buChar cha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p:txBody>
          <a:bodyPr>
            <a:normAutofit/>
          </a:bodyPr>
          <a:lstStyle/>
          <a:p>
            <a:r>
              <a:rPr lang="en-US" dirty="0"/>
              <a:t>NIH Manuscript System resources </a:t>
            </a:r>
          </a:p>
        </p:txBody>
      </p:sp>
      <p:pic>
        <p:nvPicPr>
          <p:cNvPr id="8" name="Picture 7"/>
          <p:cNvPicPr>
            <a:picLocks noChangeAspect="1"/>
          </p:cNvPicPr>
          <p:nvPr/>
        </p:nvPicPr>
        <p:blipFill>
          <a:blip r:embed="rId3"/>
          <a:stretch>
            <a:fillRect/>
          </a:stretch>
        </p:blipFill>
        <p:spPr>
          <a:xfrm>
            <a:off x="914400" y="4250055"/>
            <a:ext cx="9791815" cy="3417842"/>
          </a:xfrm>
          <a:prstGeom prst="rect">
            <a:avLst/>
          </a:prstGeom>
        </p:spPr>
      </p:pic>
      <p:grpSp>
        <p:nvGrpSpPr>
          <p:cNvPr id="11" name="Group 10"/>
          <p:cNvGrpSpPr/>
          <p:nvPr/>
        </p:nvGrpSpPr>
        <p:grpSpPr>
          <a:xfrm>
            <a:off x="8153400" y="4254676"/>
            <a:ext cx="1616478" cy="983530"/>
            <a:chOff x="8153400" y="4254676"/>
            <a:chExt cx="1616478" cy="983530"/>
          </a:xfrm>
        </p:grpSpPr>
        <p:sp>
          <p:nvSpPr>
            <p:cNvPr id="9" name="Oval 8"/>
            <p:cNvSpPr/>
            <p:nvPr/>
          </p:nvSpPr>
          <p:spPr>
            <a:xfrm>
              <a:off x="8153400" y="4648200"/>
              <a:ext cx="988423" cy="5900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3744758">
              <a:off x="9112517" y="4056692"/>
              <a:ext cx="459377" cy="85534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32444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8282784" cy="685800"/>
          </a:xfrm>
        </p:spPr>
        <p:txBody>
          <a:bodyPr>
            <a:normAutofit/>
          </a:bodyPr>
          <a:lstStyle/>
          <a:p>
            <a:r>
              <a:rPr lang="en-US" dirty="0">
                <a:solidFill>
                  <a:srgbClr val="FF0000"/>
                </a:solidFill>
              </a:rPr>
              <a:t>Please take this additional step-</a:t>
            </a:r>
          </a:p>
        </p:txBody>
      </p:sp>
      <p:pic>
        <p:nvPicPr>
          <p:cNvPr id="7" name="Picture 6"/>
          <p:cNvPicPr>
            <a:picLocks noChangeAspect="1"/>
          </p:cNvPicPr>
          <p:nvPr/>
        </p:nvPicPr>
        <p:blipFill>
          <a:blip r:embed="rId3"/>
          <a:stretch>
            <a:fillRect/>
          </a:stretch>
        </p:blipFill>
        <p:spPr>
          <a:xfrm>
            <a:off x="1733728" y="3962400"/>
            <a:ext cx="8876943" cy="4395432"/>
          </a:xfrm>
          <a:prstGeom prst="rect">
            <a:avLst/>
          </a:prstGeom>
        </p:spPr>
      </p:pic>
      <p:sp>
        <p:nvSpPr>
          <p:cNvPr id="5" name="TextBox 4"/>
          <p:cNvSpPr txBox="1"/>
          <p:nvPr/>
        </p:nvSpPr>
        <p:spPr>
          <a:xfrm>
            <a:off x="762000" y="1524486"/>
            <a:ext cx="10820400" cy="3447098"/>
          </a:xfrm>
          <a:prstGeom prst="rect">
            <a:avLst/>
          </a:prstGeom>
          <a:noFill/>
        </p:spPr>
        <p:txBody>
          <a:bodyPr wrap="square" rtlCol="0">
            <a:spAutoFit/>
          </a:bodyPr>
          <a:lstStyle/>
          <a:p>
            <a:r>
              <a:rPr lang="en-US" dirty="0"/>
              <a:t>We check on a quarterly basis if publications are out of compliance and contact the ACCEL affiliated author. </a:t>
            </a:r>
            <a:r>
              <a:rPr lang="en-US" u="sng" dirty="0"/>
              <a:t>It could affect DE-CTR ACCEL Program subsequent award year funding if acquisition of a PMCID is not completed in a timely manner.</a:t>
            </a:r>
          </a:p>
          <a:p>
            <a:endParaRPr lang="en-US" u="sng" dirty="0"/>
          </a:p>
          <a:p>
            <a:r>
              <a:rPr lang="en-US" dirty="0">
                <a:solidFill>
                  <a:srgbClr val="FF0000"/>
                </a:solidFill>
              </a:rPr>
              <a:t>The final step for making sure ACCEL is acknowledged in your project’s publications:</a:t>
            </a:r>
          </a:p>
          <a:p>
            <a:endParaRPr lang="en-US" u="sng" dirty="0"/>
          </a:p>
          <a:p>
            <a:r>
              <a:rPr lang="en-US" sz="2800" dirty="0">
                <a:solidFill>
                  <a:srgbClr val="FF0000"/>
                </a:solidFill>
              </a:rPr>
              <a:t>*</a:t>
            </a:r>
            <a:r>
              <a:rPr lang="en-US" sz="2800" u="sng" dirty="0">
                <a:solidFill>
                  <a:srgbClr val="FF0000"/>
                </a:solidFill>
              </a:rPr>
              <a:t>You must also add the ACCEL award (U54‑GM104941) to your publication in your MY NCBI account.</a:t>
            </a:r>
          </a:p>
          <a:p>
            <a:endParaRPr lang="en-US" u="sng" dirty="0"/>
          </a:p>
          <a:p>
            <a:endParaRPr lang="en-US" u="sng" dirty="0"/>
          </a:p>
          <a:p>
            <a:endParaRPr lang="en-US" u="sng" dirty="0"/>
          </a:p>
        </p:txBody>
      </p:sp>
      <p:grpSp>
        <p:nvGrpSpPr>
          <p:cNvPr id="8" name="Group 7"/>
          <p:cNvGrpSpPr/>
          <p:nvPr/>
        </p:nvGrpSpPr>
        <p:grpSpPr>
          <a:xfrm>
            <a:off x="7543800" y="4191000"/>
            <a:ext cx="1616478" cy="983530"/>
            <a:chOff x="8153400" y="4254676"/>
            <a:chExt cx="1616478" cy="983530"/>
          </a:xfrm>
        </p:grpSpPr>
        <p:sp>
          <p:nvSpPr>
            <p:cNvPr id="9" name="Oval 8"/>
            <p:cNvSpPr/>
            <p:nvPr/>
          </p:nvSpPr>
          <p:spPr>
            <a:xfrm>
              <a:off x="8153400" y="4648200"/>
              <a:ext cx="988423" cy="5900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3744758">
              <a:off x="9112517" y="4056692"/>
              <a:ext cx="459377" cy="85534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37598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E8244E-63DE-D94E-9F4D-39E6C347629F}"/>
              </a:ext>
            </a:extLst>
          </p:cNvPr>
          <p:cNvSpPr>
            <a:spLocks noGrp="1"/>
          </p:cNvSpPr>
          <p:nvPr>
            <p:ph type="body" sz="quarter" idx="10"/>
          </p:nvPr>
        </p:nvSpPr>
        <p:spPr/>
        <p:txBody>
          <a:bodyPr/>
          <a:lstStyle/>
          <a:p>
            <a:r>
              <a:rPr lang="en-US" dirty="0"/>
              <a:t>Final suggestions and best practices</a:t>
            </a:r>
          </a:p>
          <a:p>
            <a:endParaRPr lang="en-US" dirty="0"/>
          </a:p>
        </p:txBody>
      </p:sp>
      <p:sp>
        <p:nvSpPr>
          <p:cNvPr id="6" name="TextBox 5"/>
          <p:cNvSpPr txBox="1"/>
          <p:nvPr/>
        </p:nvSpPr>
        <p:spPr>
          <a:xfrm>
            <a:off x="228600" y="1219200"/>
            <a:ext cx="11385480" cy="6740307"/>
          </a:xfrm>
          <a:prstGeom prst="rect">
            <a:avLst/>
          </a:prstGeom>
          <a:noFill/>
        </p:spPr>
        <p:txBody>
          <a:bodyPr wrap="square" rtlCol="0">
            <a:spAutoFit/>
          </a:bodyPr>
          <a:lstStyle/>
          <a:p>
            <a:r>
              <a:rPr lang="en-US" dirty="0"/>
              <a:t>FOR BEST PRACTICES:</a:t>
            </a:r>
          </a:p>
          <a:p>
            <a:r>
              <a:rPr lang="en-US" dirty="0"/>
              <a:t>1)Timing- Do not wait. Being assigned a PMCID can be a rather long process 	~ 4-6 weeks. Make sure either 	the publisher or an author will be responsible for securing a PMCID.</a:t>
            </a:r>
          </a:p>
          <a:p>
            <a:r>
              <a:rPr lang="en-US" dirty="0"/>
              <a:t>2) What papers require a PMCID?</a:t>
            </a:r>
          </a:p>
          <a:p>
            <a:r>
              <a:rPr lang="en-US" b="1" dirty="0"/>
              <a:t>	The Policy applies to any manuscript that:</a:t>
            </a:r>
          </a:p>
          <a:p>
            <a:pPr lvl="2"/>
            <a:r>
              <a:rPr lang="en-US" dirty="0"/>
              <a:t>-Is peer-reviewed;</a:t>
            </a:r>
          </a:p>
          <a:p>
            <a:pPr lvl="2"/>
            <a:r>
              <a:rPr lang="en-US" dirty="0"/>
              <a:t>-And, is accepted for publication in a journal</a:t>
            </a:r>
            <a:r>
              <a:rPr lang="en-US" baseline="30000" dirty="0"/>
              <a:t>2</a:t>
            </a:r>
            <a:r>
              <a:rPr lang="en-US" dirty="0"/>
              <a:t> on or after </a:t>
            </a:r>
            <a:r>
              <a:rPr lang="en-US" u="sng" dirty="0"/>
              <a:t>April 7, 2008</a:t>
            </a:r>
            <a:r>
              <a:rPr lang="en-US" u="sng" baseline="30000" dirty="0"/>
              <a:t>3</a:t>
            </a:r>
            <a:r>
              <a:rPr lang="en-US" dirty="0"/>
              <a:t>;</a:t>
            </a:r>
          </a:p>
          <a:p>
            <a:pPr lvl="2"/>
            <a:r>
              <a:rPr lang="en-US" dirty="0"/>
              <a:t>-And, arises from:</a:t>
            </a:r>
          </a:p>
          <a:p>
            <a:pPr lvl="3"/>
            <a:r>
              <a:rPr lang="en-US" dirty="0"/>
              <a:t>Any direct funding</a:t>
            </a:r>
            <a:r>
              <a:rPr lang="en-US" baseline="30000" dirty="0"/>
              <a:t>4</a:t>
            </a:r>
            <a:r>
              <a:rPr lang="en-US" dirty="0"/>
              <a:t> from an NIH grant or cooperative agreement active in Fiscal Year 2008 or beyond, or;</a:t>
            </a:r>
          </a:p>
          <a:p>
            <a:pPr lvl="3"/>
            <a:r>
              <a:rPr lang="en-US" dirty="0"/>
              <a:t>Any direct funding from an NIH contract signed on or after April 7, 2008, or;</a:t>
            </a:r>
          </a:p>
          <a:p>
            <a:pPr lvl="3"/>
            <a:r>
              <a:rPr lang="en-US" dirty="0"/>
              <a:t>Any direct funding from the NIH Intramural Program, or;</a:t>
            </a:r>
          </a:p>
          <a:p>
            <a:pPr lvl="3"/>
            <a:r>
              <a:rPr lang="en-US" dirty="0"/>
              <a:t>An NIH employee</a:t>
            </a:r>
          </a:p>
          <a:p>
            <a:endParaRPr lang="en-US" b="1" dirty="0"/>
          </a:p>
          <a:p>
            <a:r>
              <a:rPr lang="en-US" b="1" u="sng" dirty="0"/>
              <a:t>Remember- acknowledging ACCEL support is a 2 step process:</a:t>
            </a:r>
          </a:p>
          <a:p>
            <a:r>
              <a:rPr lang="en-US" dirty="0"/>
              <a:t>1) As an NIH ACCEL funded author, make sure </a:t>
            </a:r>
            <a:r>
              <a:rPr lang="en-US" dirty="0">
                <a:solidFill>
                  <a:srgbClr val="FF0000"/>
                </a:solidFill>
              </a:rPr>
              <a:t> a PMCID # is obtained for your publication</a:t>
            </a:r>
            <a:r>
              <a:rPr lang="en-US" dirty="0"/>
              <a:t> </a:t>
            </a:r>
            <a:r>
              <a:rPr lang="en-US" b="1" u="sng" dirty="0">
                <a:solidFill>
                  <a:srgbClr val="FF0000"/>
                </a:solidFill>
              </a:rPr>
              <a:t>AND</a:t>
            </a:r>
            <a:endParaRPr lang="en-US" b="1" dirty="0">
              <a:solidFill>
                <a:srgbClr val="FF0000"/>
              </a:solidFill>
            </a:endParaRPr>
          </a:p>
          <a:p>
            <a:r>
              <a:rPr lang="en-US" dirty="0"/>
              <a:t>2) </a:t>
            </a:r>
            <a:r>
              <a:rPr lang="en-US" dirty="0">
                <a:solidFill>
                  <a:srgbClr val="FF0000"/>
                </a:solidFill>
              </a:rPr>
              <a:t>EDIT your bibliography in My NCBI and add the ACCEL grant award to that publication</a:t>
            </a:r>
            <a:r>
              <a:rPr lang="en-US" dirty="0"/>
              <a:t>. Choose your paper within your Bibliography, click on the + button under add award and search for GM104941. This is then added to Dr. Hick’s bibliography as Program Principal Investigator and counted towards the ACCEL Program’s publications overall.</a:t>
            </a:r>
          </a:p>
          <a:p>
            <a:endParaRPr lang="en-US" dirty="0"/>
          </a:p>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02271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0BA5-084E-5848-9515-CECE88742D2C}"/>
              </a:ext>
            </a:extLst>
          </p:cNvPr>
          <p:cNvSpPr>
            <a:spLocks noGrp="1"/>
          </p:cNvSpPr>
          <p:nvPr>
            <p:ph type="ctrTitle"/>
          </p:nvPr>
        </p:nvSpPr>
        <p:spPr>
          <a:xfrm>
            <a:off x="914400" y="1411020"/>
            <a:ext cx="10363200" cy="1099115"/>
          </a:xfrm>
        </p:spPr>
        <p:txBody>
          <a:bodyPr/>
          <a:lstStyle/>
          <a:p>
            <a:r>
              <a:rPr lang="en-US" sz="3200" i="1" dirty="0"/>
              <a:t>We want to share your accomplishments, publications, awards, and funding announcements!</a:t>
            </a:r>
          </a:p>
        </p:txBody>
      </p:sp>
      <p:sp>
        <p:nvSpPr>
          <p:cNvPr id="4"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p:txBody>
          <a:bodyPr/>
          <a:lstStyle/>
          <a:p>
            <a:r>
              <a:rPr lang="en-US" dirty="0"/>
              <a:t>Share your work!</a:t>
            </a:r>
          </a:p>
        </p:txBody>
      </p:sp>
      <p:sp>
        <p:nvSpPr>
          <p:cNvPr id="5" name="TextBox 4">
            <a:extLst>
              <a:ext uri="{FF2B5EF4-FFF2-40B4-BE49-F238E27FC236}">
                <a16:creationId xmlns:a16="http://schemas.microsoft.com/office/drawing/2014/main" id="{8F50A52C-0C1A-40EA-83AD-DE84EFF88349}"/>
              </a:ext>
            </a:extLst>
          </p:cNvPr>
          <p:cNvSpPr txBox="1"/>
          <p:nvPr/>
        </p:nvSpPr>
        <p:spPr>
          <a:xfrm>
            <a:off x="5784352" y="5446980"/>
            <a:ext cx="6102848" cy="1200329"/>
          </a:xfrm>
          <a:prstGeom prst="rect">
            <a:avLst/>
          </a:prstGeom>
          <a:noFill/>
        </p:spPr>
        <p:txBody>
          <a:bodyPr wrap="square" lIns="91440" tIns="45720" rIns="91440" bIns="45720" anchor="t">
            <a:spAutoFit/>
          </a:bodyPr>
          <a:lstStyle/>
          <a:p>
            <a:pPr algn="ctr"/>
            <a:r>
              <a:rPr lang="en-US" sz="2400" b="1" i="1" dirty="0"/>
              <a:t>Social Media Manager: </a:t>
            </a:r>
            <a:endParaRPr lang="en-US" sz="2400" b="1" i="1"/>
          </a:p>
          <a:p>
            <a:pPr algn="ctr"/>
            <a:r>
              <a:rPr lang="en-US" sz="2400" b="1" i="1" dirty="0"/>
              <a:t>Send to our Communications Team at </a:t>
            </a:r>
            <a:br>
              <a:rPr lang="en-US" sz="2400" b="1" i="1" dirty="0"/>
            </a:br>
            <a:r>
              <a:rPr lang="en-US" sz="2400" b="1" dirty="0">
                <a:ea typeface="+mn-lt"/>
                <a:cs typeface="+mn-lt"/>
              </a:rPr>
              <a:t>Connect@de-ctr.org</a:t>
            </a:r>
            <a:endParaRPr lang="en-US" sz="2400" b="1" i="1" dirty="0">
              <a:ea typeface="Calibri"/>
              <a:cs typeface="Calibri"/>
            </a:endParaRPr>
          </a:p>
        </p:txBody>
      </p:sp>
      <p:sp>
        <p:nvSpPr>
          <p:cNvPr id="6" name="TextBox 5">
            <a:extLst>
              <a:ext uri="{FF2B5EF4-FFF2-40B4-BE49-F238E27FC236}">
                <a16:creationId xmlns:a16="http://schemas.microsoft.com/office/drawing/2014/main" id="{1FE48D6A-AE93-4436-9832-5AF86CDF0A3A}"/>
              </a:ext>
            </a:extLst>
          </p:cNvPr>
          <p:cNvSpPr txBox="1"/>
          <p:nvPr/>
        </p:nvSpPr>
        <p:spPr>
          <a:xfrm>
            <a:off x="577921" y="2849701"/>
            <a:ext cx="4984679"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t>Publish your work</a:t>
            </a:r>
          </a:p>
          <a:p>
            <a:pPr marL="285750" indent="-285750">
              <a:buFont typeface="Arial" panose="020B0604020202020204" pitchFamily="34" charset="0"/>
              <a:buChar char="•"/>
            </a:pPr>
            <a:r>
              <a:rPr lang="en-US" sz="2000" dirty="0"/>
              <a:t>Conduct a presentation about your research</a:t>
            </a:r>
          </a:p>
          <a:p>
            <a:pPr marL="285750" indent="-285750">
              <a:buFont typeface="Arial" panose="020B0604020202020204" pitchFamily="34" charset="0"/>
              <a:buChar char="•"/>
            </a:pPr>
            <a:r>
              <a:rPr lang="en-US" sz="2000" dirty="0"/>
              <a:t>Interview with a media outlet about your research/findings</a:t>
            </a:r>
          </a:p>
          <a:p>
            <a:pPr marL="285750" indent="-285750">
              <a:buFont typeface="Arial" panose="020B0604020202020204" pitchFamily="34" charset="0"/>
              <a:buChar char="•"/>
            </a:pPr>
            <a:r>
              <a:rPr lang="en-US" sz="2000" dirty="0"/>
              <a:t>Receive an award for your work</a:t>
            </a:r>
          </a:p>
          <a:p>
            <a:pPr marL="285750" indent="-285750">
              <a:buFont typeface="Arial" panose="020B0604020202020204" pitchFamily="34" charset="0"/>
              <a:buChar char="•"/>
            </a:pPr>
            <a:r>
              <a:rPr lang="en-US" sz="2000" dirty="0"/>
              <a:t>Receive another grant/funding to further your research</a:t>
            </a:r>
          </a:p>
          <a:p>
            <a:pPr marL="285750" indent="-285750">
              <a:buFont typeface="Arial" panose="020B0604020202020204" pitchFamily="34" charset="0"/>
              <a:buChar char="•"/>
            </a:pPr>
            <a:r>
              <a:rPr lang="en-US" sz="2000"/>
              <a:t>Have </a:t>
            </a:r>
            <a:r>
              <a:rPr lang="en-US" sz="2000" dirty="0"/>
              <a:t>a</a:t>
            </a:r>
            <a:r>
              <a:rPr lang="en-US" sz="2000"/>
              <a:t>nything </a:t>
            </a:r>
            <a:r>
              <a:rPr lang="en-US" sz="2000" dirty="0"/>
              <a:t>awesome to share with ACCEL and the community</a:t>
            </a:r>
          </a:p>
        </p:txBody>
      </p:sp>
      <p:sp>
        <p:nvSpPr>
          <p:cNvPr id="7" name="TextBox 6">
            <a:extLst>
              <a:ext uri="{FF2B5EF4-FFF2-40B4-BE49-F238E27FC236}">
                <a16:creationId xmlns:a16="http://schemas.microsoft.com/office/drawing/2014/main" id="{C97D875A-DF38-4544-A2F3-80539CD5EE37}"/>
              </a:ext>
            </a:extLst>
          </p:cNvPr>
          <p:cNvSpPr txBox="1"/>
          <p:nvPr/>
        </p:nvSpPr>
        <p:spPr>
          <a:xfrm>
            <a:off x="6280078" y="2510135"/>
            <a:ext cx="5607122" cy="461665"/>
          </a:xfrm>
          <a:prstGeom prst="rect">
            <a:avLst/>
          </a:prstGeom>
          <a:noFill/>
        </p:spPr>
        <p:txBody>
          <a:bodyPr wrap="square" lIns="91440" tIns="45720" rIns="91440" bIns="45720" rtlCol="0" anchor="ctr">
            <a:spAutoFit/>
          </a:bodyPr>
          <a:lstStyle/>
          <a:p>
            <a:pPr algn="ctr"/>
            <a:r>
              <a:rPr lang="en-US" sz="2400" b="1" dirty="0"/>
              <a:t>But WHY should I share? WIN-WIN!</a:t>
            </a:r>
          </a:p>
        </p:txBody>
      </p:sp>
      <p:sp>
        <p:nvSpPr>
          <p:cNvPr id="9" name="TextBox 8">
            <a:extLst>
              <a:ext uri="{FF2B5EF4-FFF2-40B4-BE49-F238E27FC236}">
                <a16:creationId xmlns:a16="http://schemas.microsoft.com/office/drawing/2014/main" id="{64FAB773-F4A0-4211-A78C-B848B76C43BB}"/>
              </a:ext>
            </a:extLst>
          </p:cNvPr>
          <p:cNvSpPr txBox="1"/>
          <p:nvPr/>
        </p:nvSpPr>
        <p:spPr>
          <a:xfrm>
            <a:off x="6280078" y="2971800"/>
            <a:ext cx="5683321"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Your name, research and accomplishments are shared with fellow researchers, the community and spread across social media channels/internet</a:t>
            </a:r>
          </a:p>
          <a:p>
            <a:pPr marL="285750" indent="-285750">
              <a:buFont typeface="Arial" panose="020B0604020202020204" pitchFamily="34" charset="0"/>
              <a:buChar char="•"/>
            </a:pPr>
            <a:r>
              <a:rPr lang="en-US" sz="2000" dirty="0"/>
              <a:t>ACCEL gets more/better content on our website and social media channels that demonstrates the impact of ACCEL’s work, and the program’s success </a:t>
            </a:r>
          </a:p>
        </p:txBody>
      </p:sp>
      <p:sp>
        <p:nvSpPr>
          <p:cNvPr id="3" name="TextBox 2">
            <a:extLst>
              <a:ext uri="{FF2B5EF4-FFF2-40B4-BE49-F238E27FC236}">
                <a16:creationId xmlns:a16="http://schemas.microsoft.com/office/drawing/2014/main" id="{84A22AD8-4017-4FE0-9674-0B35317E4D62}"/>
              </a:ext>
            </a:extLst>
          </p:cNvPr>
          <p:cNvSpPr txBox="1"/>
          <p:nvPr/>
        </p:nvSpPr>
        <p:spPr>
          <a:xfrm>
            <a:off x="308225" y="2425590"/>
            <a:ext cx="4648200" cy="430887"/>
          </a:xfrm>
          <a:prstGeom prst="rect">
            <a:avLst/>
          </a:prstGeom>
          <a:noFill/>
        </p:spPr>
        <p:txBody>
          <a:bodyPr wrap="square" rtlCol="0">
            <a:spAutoFit/>
          </a:bodyPr>
          <a:lstStyle/>
          <a:p>
            <a:r>
              <a:rPr lang="en-US" sz="2200" dirty="0"/>
              <a:t>When you …</a:t>
            </a:r>
          </a:p>
        </p:txBody>
      </p:sp>
    </p:spTree>
    <p:extLst>
      <p:ext uri="{BB962C8B-B14F-4D97-AF65-F5344CB8AC3E}">
        <p14:creationId xmlns:p14="http://schemas.microsoft.com/office/powerpoint/2010/main" val="3594146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CAC0FA-97ED-994B-BDDE-6177CAB4494B}"/>
              </a:ext>
            </a:extLst>
          </p:cNvPr>
          <p:cNvSpPr>
            <a:spLocks noGrp="1"/>
          </p:cNvSpPr>
          <p:nvPr>
            <p:ph type="body" sz="quarter" idx="10"/>
          </p:nvPr>
        </p:nvSpPr>
        <p:spPr>
          <a:xfrm>
            <a:off x="349320" y="273220"/>
            <a:ext cx="7956480" cy="685800"/>
          </a:xfrm>
        </p:spPr>
        <p:txBody>
          <a:bodyPr>
            <a:normAutofit/>
          </a:bodyPr>
          <a:lstStyle/>
          <a:p>
            <a:r>
              <a:rPr lang="en-US" sz="2800" dirty="0"/>
              <a:t>Importance of Dissemination/Social Sharing</a:t>
            </a:r>
          </a:p>
        </p:txBody>
      </p:sp>
      <p:sp>
        <p:nvSpPr>
          <p:cNvPr id="5" name="TextBox 4">
            <a:extLst>
              <a:ext uri="{FF2B5EF4-FFF2-40B4-BE49-F238E27FC236}">
                <a16:creationId xmlns:a16="http://schemas.microsoft.com/office/drawing/2014/main" id="{86AED0D5-A48D-4494-86BB-E16F731AF503}"/>
              </a:ext>
            </a:extLst>
          </p:cNvPr>
          <p:cNvSpPr txBox="1"/>
          <p:nvPr/>
        </p:nvSpPr>
        <p:spPr>
          <a:xfrm>
            <a:off x="228600" y="2895600"/>
            <a:ext cx="4648200" cy="3539430"/>
          </a:xfrm>
          <a:prstGeom prst="rect">
            <a:avLst/>
          </a:prstGeom>
          <a:noFill/>
        </p:spPr>
        <p:txBody>
          <a:bodyPr wrap="square" rtlCol="0">
            <a:spAutoFit/>
          </a:bodyPr>
          <a:lstStyle/>
          <a:p>
            <a:pPr marL="285750" indent="-285750">
              <a:buFont typeface="Arial" panose="020B0604020202020204" pitchFamily="34" charset="0"/>
              <a:buChar char="•"/>
            </a:pPr>
            <a:r>
              <a:rPr lang="en-US" sz="1400" dirty="0"/>
              <a:t>ACCEL website is for fellow researchers and the community</a:t>
            </a:r>
          </a:p>
          <a:p>
            <a:pPr marL="742950" lvl="1" indent="-285750">
              <a:buFont typeface="Arial" panose="020B0604020202020204" pitchFamily="34" charset="0"/>
              <a:buChar char="•"/>
            </a:pPr>
            <a:r>
              <a:rPr lang="en-US" sz="1400" dirty="0"/>
              <a:t>Enable networking with fellow researchers</a:t>
            </a:r>
          </a:p>
          <a:p>
            <a:pPr marL="742950" lvl="1" indent="-285750">
              <a:buFont typeface="Arial" panose="020B0604020202020204" pitchFamily="34" charset="0"/>
              <a:buChar char="•"/>
            </a:pPr>
            <a:r>
              <a:rPr lang="en-US" sz="1400" dirty="0"/>
              <a:t>Community can interface and understand the impact of ACCEL’s work</a:t>
            </a:r>
          </a:p>
          <a:p>
            <a:pPr marL="285750" indent="-285750">
              <a:buFont typeface="Arial" panose="020B0604020202020204" pitchFamily="34" charset="0"/>
              <a:buChar char="•"/>
            </a:pPr>
            <a:r>
              <a:rPr lang="en-US" sz="1400" dirty="0"/>
              <a:t>Full integration between the newsletter and ACCEL website</a:t>
            </a:r>
          </a:p>
          <a:p>
            <a:pPr marL="742950" lvl="1" indent="-285750">
              <a:buFont typeface="Arial" panose="020B0604020202020204" pitchFamily="34" charset="0"/>
              <a:buChar char="•"/>
            </a:pPr>
            <a:r>
              <a:rPr lang="en-US" sz="1400" dirty="0"/>
              <a:t>Avg. 431 opens/newsletter issue </a:t>
            </a:r>
          </a:p>
          <a:p>
            <a:pPr marL="742950" lvl="1" indent="-285750">
              <a:buFont typeface="Arial" panose="020B0604020202020204" pitchFamily="34" charset="0"/>
              <a:buChar char="•"/>
            </a:pPr>
            <a:r>
              <a:rPr lang="en-US" sz="1400" dirty="0"/>
              <a:t>Avg. 110 clicks/newsletter issue</a:t>
            </a:r>
          </a:p>
          <a:p>
            <a:pPr marL="285750" indent="-285750">
              <a:buFont typeface="Arial" panose="020B0604020202020204" pitchFamily="34" charset="0"/>
              <a:buChar char="•"/>
            </a:pPr>
            <a:r>
              <a:rPr lang="en-US" sz="1400" dirty="0"/>
              <a:t>Presence and posting across 4 main social media channels (including user/organization tagging and appropriate hashtags)</a:t>
            </a:r>
          </a:p>
          <a:p>
            <a:pPr marL="742950" lvl="1" indent="-285750">
              <a:buFont typeface="Arial" panose="020B0604020202020204" pitchFamily="34" charset="0"/>
              <a:buChar char="•"/>
            </a:pPr>
            <a:r>
              <a:rPr lang="en-US" sz="1400" dirty="0"/>
              <a:t>Twitter (avg. 432 impressions/tweet)</a:t>
            </a:r>
          </a:p>
          <a:p>
            <a:pPr marL="285750" indent="-285750">
              <a:buFont typeface="Arial" panose="020B0604020202020204" pitchFamily="34" charset="0"/>
              <a:buChar char="•"/>
            </a:pPr>
            <a:r>
              <a:rPr lang="en-US" sz="1400" dirty="0"/>
              <a:t>LinkedIn (Avg. 199.8 impressions; 117.6 unique impressions/twee)</a:t>
            </a:r>
          </a:p>
          <a:p>
            <a:pPr marL="742950" lvl="1" indent="-285750">
              <a:buFont typeface="Arial" panose="020B0604020202020204" pitchFamily="34" charset="0"/>
              <a:buChar char="•"/>
            </a:pPr>
            <a:r>
              <a:rPr lang="en-US" sz="1400" dirty="0"/>
              <a:t>Facebook &amp; Instagram (avg. page/profile reach: 16)</a:t>
            </a:r>
            <a:endParaRPr lang="en-US" sz="1600" dirty="0"/>
          </a:p>
        </p:txBody>
      </p:sp>
      <p:sp>
        <p:nvSpPr>
          <p:cNvPr id="6" name="TextBox 5">
            <a:extLst>
              <a:ext uri="{FF2B5EF4-FFF2-40B4-BE49-F238E27FC236}">
                <a16:creationId xmlns:a16="http://schemas.microsoft.com/office/drawing/2014/main" id="{DF4505F8-B76C-4B9B-BE91-987056341FD4}"/>
              </a:ext>
            </a:extLst>
          </p:cNvPr>
          <p:cNvSpPr txBox="1"/>
          <p:nvPr/>
        </p:nvSpPr>
        <p:spPr>
          <a:xfrm>
            <a:off x="190500" y="1447800"/>
            <a:ext cx="5098879" cy="1292662"/>
          </a:xfrm>
          <a:prstGeom prst="rect">
            <a:avLst/>
          </a:prstGeom>
          <a:noFill/>
        </p:spPr>
        <p:txBody>
          <a:bodyPr wrap="square" rtlCol="0">
            <a:spAutoFit/>
          </a:bodyPr>
          <a:lstStyle/>
          <a:p>
            <a:r>
              <a:rPr lang="en-US" sz="2400" dirty="0"/>
              <a:t>Why it’s important: </a:t>
            </a:r>
            <a:r>
              <a:rPr lang="en-US" b="1" dirty="0"/>
              <a:t>Showcase your work and accomplishment(s) on the ACCEL website, in the newsletter, and on social media to share with the world! </a:t>
            </a:r>
            <a:r>
              <a:rPr lang="en-US" b="1"/>
              <a:t>It will be seen:</a:t>
            </a:r>
            <a:endParaRPr lang="en-US" sz="2400" dirty="0"/>
          </a:p>
        </p:txBody>
      </p:sp>
      <p:pic>
        <p:nvPicPr>
          <p:cNvPr id="13" name="Picture 12" descr="Text&#10;&#10;Description automatically generated with medium confidence">
            <a:extLst>
              <a:ext uri="{FF2B5EF4-FFF2-40B4-BE49-F238E27FC236}">
                <a16:creationId xmlns:a16="http://schemas.microsoft.com/office/drawing/2014/main" id="{BE931BCA-5BB6-4869-805F-372DC91A0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902070"/>
            <a:ext cx="2371896" cy="4532960"/>
          </a:xfrm>
          <a:prstGeom prst="rect">
            <a:avLst/>
          </a:prstGeom>
        </p:spPr>
      </p:pic>
      <p:pic>
        <p:nvPicPr>
          <p:cNvPr id="14" name="Picture 13" descr="Graphical user interface, text, application, chat or text message&#10;&#10;Description automatically generated">
            <a:extLst>
              <a:ext uri="{FF2B5EF4-FFF2-40B4-BE49-F238E27FC236}">
                <a16:creationId xmlns:a16="http://schemas.microsoft.com/office/drawing/2014/main" id="{D3F55385-148C-4161-B785-B582161AD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5271" y="1905495"/>
            <a:ext cx="2398288" cy="4248394"/>
          </a:xfrm>
          <a:prstGeom prst="rect">
            <a:avLst/>
          </a:prstGeom>
        </p:spPr>
      </p:pic>
      <p:pic>
        <p:nvPicPr>
          <p:cNvPr id="15" name="Picture 14" descr="Graphical user interface, text, application, email&#10;&#10;Description automatically generated">
            <a:extLst>
              <a:ext uri="{FF2B5EF4-FFF2-40B4-BE49-F238E27FC236}">
                <a16:creationId xmlns:a16="http://schemas.microsoft.com/office/drawing/2014/main" id="{4C62FC62-5290-4F15-A195-F108231F42ED}"/>
              </a:ext>
            </a:extLst>
          </p:cNvPr>
          <p:cNvPicPr>
            <a:picLocks noChangeAspect="1"/>
          </p:cNvPicPr>
          <p:nvPr/>
        </p:nvPicPr>
        <p:blipFill rotWithShape="1">
          <a:blip r:embed="rId4">
            <a:extLst>
              <a:ext uri="{28A0092B-C50C-407E-A947-70E740481C1C}">
                <a14:useLocalDpi xmlns:a14="http://schemas.microsoft.com/office/drawing/2010/main" val="0"/>
              </a:ext>
            </a:extLst>
          </a:blip>
          <a:srcRect t="37184"/>
          <a:stretch/>
        </p:blipFill>
        <p:spPr>
          <a:xfrm>
            <a:off x="7530733" y="1905000"/>
            <a:ext cx="2133600" cy="2648676"/>
          </a:xfrm>
          <a:prstGeom prst="rect">
            <a:avLst/>
          </a:prstGeom>
        </p:spPr>
      </p:pic>
      <p:pic>
        <p:nvPicPr>
          <p:cNvPr id="16" name="Picture 15" descr="Graphical user interface, text, application, email&#10;&#10;Description automatically generated">
            <a:extLst>
              <a:ext uri="{FF2B5EF4-FFF2-40B4-BE49-F238E27FC236}">
                <a16:creationId xmlns:a16="http://schemas.microsoft.com/office/drawing/2014/main" id="{17055C42-89B7-46C1-8F1B-BE907504BF6C}"/>
              </a:ext>
            </a:extLst>
          </p:cNvPr>
          <p:cNvPicPr>
            <a:picLocks noChangeAspect="1"/>
          </p:cNvPicPr>
          <p:nvPr/>
        </p:nvPicPr>
        <p:blipFill rotWithShape="1">
          <a:blip r:embed="rId4">
            <a:extLst>
              <a:ext uri="{28A0092B-C50C-407E-A947-70E740481C1C}">
                <a14:useLocalDpi xmlns:a14="http://schemas.microsoft.com/office/drawing/2010/main" val="0"/>
              </a:ext>
            </a:extLst>
          </a:blip>
          <a:srcRect l="-1438" t="200" r="5120" b="71725"/>
          <a:stretch/>
        </p:blipFill>
        <p:spPr>
          <a:xfrm>
            <a:off x="7530733" y="4673952"/>
            <a:ext cx="2321830" cy="1337436"/>
          </a:xfrm>
          <a:prstGeom prst="rect">
            <a:avLst/>
          </a:prstGeom>
        </p:spPr>
      </p:pic>
      <p:sp>
        <p:nvSpPr>
          <p:cNvPr id="18" name="TextBox 17">
            <a:extLst>
              <a:ext uri="{FF2B5EF4-FFF2-40B4-BE49-F238E27FC236}">
                <a16:creationId xmlns:a16="http://schemas.microsoft.com/office/drawing/2014/main" id="{78F3D5E2-C2B0-41CD-BDB9-0CF0E7A3E0A2}"/>
              </a:ext>
            </a:extLst>
          </p:cNvPr>
          <p:cNvSpPr txBox="1"/>
          <p:nvPr/>
        </p:nvSpPr>
        <p:spPr>
          <a:xfrm>
            <a:off x="5257800" y="1503792"/>
            <a:ext cx="1868409" cy="307777"/>
          </a:xfrm>
          <a:prstGeom prst="rect">
            <a:avLst/>
          </a:prstGeom>
          <a:noFill/>
        </p:spPr>
        <p:txBody>
          <a:bodyPr wrap="square" rtlCol="0">
            <a:spAutoFit/>
          </a:bodyPr>
          <a:lstStyle/>
          <a:p>
            <a:pPr algn="ctr"/>
            <a:r>
              <a:rPr lang="en-US" sz="1400" b="1" dirty="0"/>
              <a:t>Newsletter Example</a:t>
            </a:r>
          </a:p>
        </p:txBody>
      </p:sp>
      <p:sp>
        <p:nvSpPr>
          <p:cNvPr id="19" name="TextBox 18">
            <a:extLst>
              <a:ext uri="{FF2B5EF4-FFF2-40B4-BE49-F238E27FC236}">
                <a16:creationId xmlns:a16="http://schemas.microsoft.com/office/drawing/2014/main" id="{3442C9D5-BD33-41A8-9DC5-813F766FCAE4}"/>
              </a:ext>
            </a:extLst>
          </p:cNvPr>
          <p:cNvSpPr txBox="1"/>
          <p:nvPr/>
        </p:nvSpPr>
        <p:spPr>
          <a:xfrm>
            <a:off x="7663328" y="1503792"/>
            <a:ext cx="1868409" cy="307777"/>
          </a:xfrm>
          <a:prstGeom prst="rect">
            <a:avLst/>
          </a:prstGeom>
          <a:noFill/>
        </p:spPr>
        <p:txBody>
          <a:bodyPr wrap="square" rtlCol="0">
            <a:spAutoFit/>
          </a:bodyPr>
          <a:lstStyle/>
          <a:p>
            <a:pPr algn="ctr"/>
            <a:r>
              <a:rPr lang="en-US" sz="1400" b="1" dirty="0"/>
              <a:t>Twitter Example</a:t>
            </a:r>
          </a:p>
        </p:txBody>
      </p:sp>
      <p:sp>
        <p:nvSpPr>
          <p:cNvPr id="20" name="TextBox 19">
            <a:extLst>
              <a:ext uri="{FF2B5EF4-FFF2-40B4-BE49-F238E27FC236}">
                <a16:creationId xmlns:a16="http://schemas.microsoft.com/office/drawing/2014/main" id="{5EA15515-8C2E-4859-B4DD-1B155EF542A9}"/>
              </a:ext>
            </a:extLst>
          </p:cNvPr>
          <p:cNvSpPr txBox="1"/>
          <p:nvPr/>
        </p:nvSpPr>
        <p:spPr>
          <a:xfrm>
            <a:off x="10000210" y="1503791"/>
            <a:ext cx="1868409" cy="307777"/>
          </a:xfrm>
          <a:prstGeom prst="rect">
            <a:avLst/>
          </a:prstGeom>
          <a:noFill/>
        </p:spPr>
        <p:txBody>
          <a:bodyPr wrap="square" rtlCol="0">
            <a:spAutoFit/>
          </a:bodyPr>
          <a:lstStyle/>
          <a:p>
            <a:pPr algn="ctr"/>
            <a:r>
              <a:rPr lang="en-US" sz="1400" b="1" dirty="0"/>
              <a:t>LinkedIn Example</a:t>
            </a:r>
          </a:p>
        </p:txBody>
      </p:sp>
    </p:spTree>
    <p:extLst>
      <p:ext uri="{BB962C8B-B14F-4D97-AF65-F5344CB8AC3E}">
        <p14:creationId xmlns:p14="http://schemas.microsoft.com/office/powerpoint/2010/main" val="896587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3260" y="3124200"/>
            <a:ext cx="11385480" cy="3416320"/>
          </a:xfrm>
          <a:prstGeom prst="rect">
            <a:avLst/>
          </a:prstGeom>
          <a:noFill/>
        </p:spPr>
        <p:txBody>
          <a:bodyPr wrap="square" rtlCol="0">
            <a:spAutoFit/>
          </a:bodyPr>
          <a:lstStyle/>
          <a:p>
            <a:endParaRPr lang="en-US" dirty="0"/>
          </a:p>
          <a:p>
            <a:pPr algn="ctr"/>
            <a:r>
              <a:rPr lang="en-US" sz="2800" b="1" i="1" dirty="0">
                <a:solidFill>
                  <a:srgbClr val="5DBDF9"/>
                </a:solidFill>
              </a:rPr>
              <a:t>Feel free to use this electronic logo if needed for posters</a:t>
            </a:r>
          </a:p>
          <a:p>
            <a:pPr algn="ctr"/>
            <a:endParaRPr lang="en-US" sz="3600" b="1" i="1" dirty="0">
              <a:solidFill>
                <a:srgbClr val="5DBDF9"/>
              </a:solidFill>
            </a:endParaRPr>
          </a:p>
          <a:p>
            <a:pPr algn="ctr"/>
            <a:endParaRPr lang="en-US" sz="3600" b="1" i="1" dirty="0">
              <a:solidFill>
                <a:srgbClr val="5DBDF9"/>
              </a:solidFill>
            </a:endParaRPr>
          </a:p>
          <a:p>
            <a:pPr algn="ctr"/>
            <a:r>
              <a:rPr lang="en-US" sz="3600" b="1" i="1" dirty="0">
                <a:solidFill>
                  <a:srgbClr val="5DBDF9"/>
                </a:solidFill>
              </a:rPr>
              <a:t>Thank you for your help in making the </a:t>
            </a:r>
          </a:p>
          <a:p>
            <a:pPr algn="ctr"/>
            <a:r>
              <a:rPr lang="en-US" sz="3600" b="1" i="1" dirty="0">
                <a:solidFill>
                  <a:srgbClr val="5DBDF9"/>
                </a:solidFill>
              </a:rPr>
              <a:t>ACCEL Program a success !!</a:t>
            </a:r>
          </a:p>
          <a:p>
            <a:endParaRPr lang="en-US" dirty="0"/>
          </a:p>
        </p:txBody>
      </p:sp>
      <p:pic>
        <p:nvPicPr>
          <p:cNvPr id="3" name="Picture 2">
            <a:extLst>
              <a:ext uri="{FF2B5EF4-FFF2-40B4-BE49-F238E27FC236}">
                <a16:creationId xmlns:a16="http://schemas.microsoft.com/office/drawing/2014/main" id="{09429F8F-A38D-4250-A480-9800035D6B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1188720"/>
            <a:ext cx="3733800" cy="2240280"/>
          </a:xfrm>
          <a:prstGeom prst="rect">
            <a:avLst/>
          </a:prstGeom>
        </p:spPr>
      </p:pic>
    </p:spTree>
    <p:extLst>
      <p:ext uri="{BB962C8B-B14F-4D97-AF65-F5344CB8AC3E}">
        <p14:creationId xmlns:p14="http://schemas.microsoft.com/office/powerpoint/2010/main" val="946302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5402" y="1524000"/>
            <a:ext cx="11541195" cy="830997"/>
          </a:xfrm>
          <a:prstGeom prst="rect">
            <a:avLst/>
          </a:prstGeom>
          <a:noFill/>
        </p:spPr>
        <p:txBody>
          <a:bodyPr wrap="square" rtlCol="0">
            <a:spAutoFit/>
          </a:bodyPr>
          <a:lstStyle/>
          <a:p>
            <a:pPr algn="ctr"/>
            <a:br>
              <a:rPr lang="en-US" sz="2400" b="1" dirty="0"/>
            </a:br>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
        <p:nvSpPr>
          <p:cNvPr id="4" name="TextBox 3">
            <a:extLst>
              <a:ext uri="{FF2B5EF4-FFF2-40B4-BE49-F238E27FC236}">
                <a16:creationId xmlns:a16="http://schemas.microsoft.com/office/drawing/2014/main" id="{EB0A3C5D-4944-41DA-A1A7-32B10BE1FB6C}"/>
              </a:ext>
            </a:extLst>
          </p:cNvPr>
          <p:cNvSpPr txBox="1"/>
          <p:nvPr/>
        </p:nvSpPr>
        <p:spPr>
          <a:xfrm>
            <a:off x="6235957" y="1635204"/>
            <a:ext cx="5365680" cy="4893647"/>
          </a:xfrm>
          <a:prstGeom prst="rect">
            <a:avLst/>
          </a:prstGeom>
          <a:noFill/>
        </p:spPr>
        <p:txBody>
          <a:bodyPr wrap="square" rtlCol="0">
            <a:spAutoFit/>
          </a:bodyPr>
          <a:lstStyle/>
          <a:p>
            <a:pPr algn="ctr"/>
            <a:r>
              <a:rPr lang="en-US" sz="2400" b="1" dirty="0"/>
              <a:t>Resources</a:t>
            </a:r>
          </a:p>
          <a:p>
            <a:pPr algn="ctr"/>
            <a:endParaRPr lang="en-US" sz="2400" b="1" dirty="0"/>
          </a:p>
          <a:p>
            <a:pPr marL="800100" lvl="1" indent="-342900">
              <a:buFont typeface="Arial" panose="020B0604020202020204" pitchFamily="34" charset="0"/>
              <a:buChar char="•"/>
            </a:pPr>
            <a:r>
              <a:rPr lang="en-US" sz="2400" dirty="0"/>
              <a:t>Strategic Partnerships (ASIPPs)</a:t>
            </a:r>
          </a:p>
          <a:p>
            <a:pPr marL="800100" lvl="1" indent="-342900">
              <a:buFont typeface="Arial" panose="020B0604020202020204" pitchFamily="34" charset="0"/>
              <a:buChar char="•"/>
            </a:pPr>
            <a:r>
              <a:rPr lang="en-US" sz="2400" dirty="0"/>
              <a:t>ACCEL Scholars Program</a:t>
            </a:r>
          </a:p>
          <a:p>
            <a:pPr marL="800100" lvl="1" indent="-342900">
              <a:buFont typeface="Arial" panose="020B0604020202020204" pitchFamily="34" charset="0"/>
              <a:buChar char="•"/>
            </a:pPr>
            <a:r>
              <a:rPr lang="en-US" sz="2400" dirty="0"/>
              <a:t>Administrative support and website maintenance  </a:t>
            </a:r>
          </a:p>
          <a:p>
            <a:pPr marL="800100" lvl="1" indent="-342900">
              <a:buFont typeface="Arial" panose="020B0604020202020204" pitchFamily="34" charset="0"/>
              <a:buChar char="•"/>
            </a:pPr>
            <a:r>
              <a:rPr lang="en-US" sz="2400" dirty="0"/>
              <a:t>Communications throughout the network </a:t>
            </a:r>
          </a:p>
          <a:p>
            <a:pPr marL="800100" lvl="1" indent="-342900">
              <a:buFont typeface="Arial" panose="020B0604020202020204" pitchFamily="34" charset="0"/>
              <a:buChar char="•"/>
            </a:pPr>
            <a:r>
              <a:rPr lang="en-US" sz="2400" dirty="0"/>
              <a:t>Health Equity initiatives throughout the program</a:t>
            </a:r>
          </a:p>
          <a:p>
            <a:pPr marL="800100" lvl="1" indent="-342900">
              <a:buFont typeface="Arial" panose="020B0604020202020204" pitchFamily="34" charset="0"/>
              <a:buChar char="•"/>
            </a:pPr>
            <a:endParaRPr lang="en-US" sz="2400" b="1" dirty="0"/>
          </a:p>
          <a:p>
            <a:pPr lvl="1"/>
            <a:br>
              <a:rPr lang="en-US" sz="2400" b="1" dirty="0"/>
            </a:br>
            <a:endParaRPr lang="en-US" sz="2400" b="1" dirty="0"/>
          </a:p>
        </p:txBody>
      </p:sp>
      <p:sp>
        <p:nvSpPr>
          <p:cNvPr id="2" name="Rectangle 1">
            <a:extLst>
              <a:ext uri="{FF2B5EF4-FFF2-40B4-BE49-F238E27FC236}">
                <a16:creationId xmlns:a16="http://schemas.microsoft.com/office/drawing/2014/main" id="{B9F31204-3E86-40EA-926D-A2539B83625C}"/>
              </a:ext>
            </a:extLst>
          </p:cNvPr>
          <p:cNvSpPr/>
          <p:nvPr/>
        </p:nvSpPr>
        <p:spPr>
          <a:xfrm>
            <a:off x="762000" y="1828800"/>
            <a:ext cx="4587840" cy="4229783"/>
          </a:xfrm>
          <a:prstGeom prst="rect">
            <a:avLst/>
          </a:prstGeom>
          <a:solidFill>
            <a:srgbClr val="5C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3" name="Rectangle 2">
            <a:extLst>
              <a:ext uri="{FF2B5EF4-FFF2-40B4-BE49-F238E27FC236}">
                <a16:creationId xmlns:a16="http://schemas.microsoft.com/office/drawing/2014/main" id="{03F235A8-E470-4095-AB28-C6F337FD8D9D}"/>
              </a:ext>
            </a:extLst>
          </p:cNvPr>
          <p:cNvSpPr/>
          <p:nvPr/>
        </p:nvSpPr>
        <p:spPr>
          <a:xfrm>
            <a:off x="762001" y="3343364"/>
            <a:ext cx="4587840" cy="923330"/>
          </a:xfrm>
          <a:prstGeom prst="rect">
            <a:avLst/>
          </a:prstGeom>
          <a:noFill/>
        </p:spPr>
        <p:txBody>
          <a:bodyPr wrap="squar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ADMIN CORE</a:t>
            </a:r>
          </a:p>
        </p:txBody>
      </p:sp>
    </p:spTree>
    <p:extLst>
      <p:ext uri="{BB962C8B-B14F-4D97-AF65-F5344CB8AC3E}">
        <p14:creationId xmlns:p14="http://schemas.microsoft.com/office/powerpoint/2010/main" val="89642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5402" y="1524000"/>
            <a:ext cx="11541195" cy="830997"/>
          </a:xfrm>
          <a:prstGeom prst="rect">
            <a:avLst/>
          </a:prstGeom>
          <a:noFill/>
        </p:spPr>
        <p:txBody>
          <a:bodyPr wrap="square" rtlCol="0">
            <a:spAutoFit/>
          </a:bodyPr>
          <a:lstStyle/>
          <a:p>
            <a:pPr algn="ctr"/>
            <a:br>
              <a:rPr lang="en-US" sz="2400" b="1" dirty="0"/>
            </a:br>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
        <p:nvSpPr>
          <p:cNvPr id="7" name="TextBox 6">
            <a:extLst>
              <a:ext uri="{FF2B5EF4-FFF2-40B4-BE49-F238E27FC236}">
                <a16:creationId xmlns:a16="http://schemas.microsoft.com/office/drawing/2014/main" id="{0DE90ACE-04B0-4C33-A82C-3AD24F6F1CBD}"/>
              </a:ext>
            </a:extLst>
          </p:cNvPr>
          <p:cNvSpPr txBox="1"/>
          <p:nvPr/>
        </p:nvSpPr>
        <p:spPr>
          <a:xfrm>
            <a:off x="5937355" y="1371600"/>
            <a:ext cx="6249882" cy="5847755"/>
          </a:xfrm>
          <a:prstGeom prst="rect">
            <a:avLst/>
          </a:prstGeom>
          <a:noFill/>
        </p:spPr>
        <p:txBody>
          <a:bodyPr wrap="square" rtlCol="0">
            <a:spAutoFit/>
          </a:bodyPr>
          <a:lstStyle/>
          <a:p>
            <a:pPr algn="ctr"/>
            <a:r>
              <a:rPr lang="en-US" sz="2400" b="1" dirty="0"/>
              <a:t>Resources</a:t>
            </a:r>
          </a:p>
          <a:p>
            <a:r>
              <a:rPr lang="en-US" sz="2000" b="1" dirty="0"/>
              <a:t>Multiple</a:t>
            </a:r>
            <a:r>
              <a:rPr lang="en-US" sz="2400" b="1" dirty="0"/>
              <a:t> </a:t>
            </a:r>
            <a:r>
              <a:rPr lang="en-US" sz="2000" b="1" dirty="0"/>
              <a:t>Funding mechanisms</a:t>
            </a:r>
          </a:p>
          <a:p>
            <a:pPr marL="914400" lvl="1" indent="-457200">
              <a:buFont typeface="Arial" panose="020B0604020202020204" pitchFamily="34" charset="0"/>
              <a:buChar char="•"/>
            </a:pPr>
            <a:r>
              <a:rPr lang="en-US" sz="2000" dirty="0"/>
              <a:t>Clinical and Translational Pilot Grants </a:t>
            </a:r>
          </a:p>
          <a:p>
            <a:pPr marL="1257300" lvl="2" indent="-342900">
              <a:buFont typeface="Wingdings" panose="05000000000000000000" pitchFamily="2" charset="2"/>
              <a:buChar char="ü"/>
            </a:pPr>
            <a:r>
              <a:rPr lang="en-US" sz="2000" dirty="0"/>
              <a:t>Regular and Community Engaged (1 or 2 years)</a:t>
            </a:r>
          </a:p>
          <a:p>
            <a:pPr marL="914400" lvl="1" indent="-457200">
              <a:buFont typeface="Arial" panose="020B0604020202020204" pitchFamily="34" charset="0"/>
              <a:buChar char="•"/>
            </a:pPr>
            <a:r>
              <a:rPr lang="en-US" sz="2000" dirty="0"/>
              <a:t>Shovel Ready Pilot Grants- (</a:t>
            </a:r>
            <a:r>
              <a:rPr lang="en-US" sz="2000" dirty="0" err="1"/>
              <a:t>ShoRe</a:t>
            </a:r>
            <a:r>
              <a:rPr lang="en-US" sz="2000" dirty="0"/>
              <a:t>) 6 months</a:t>
            </a:r>
          </a:p>
          <a:p>
            <a:pPr marL="914400" lvl="1" indent="-457200">
              <a:buFont typeface="Arial" panose="020B0604020202020204" pitchFamily="34" charset="0"/>
              <a:buChar char="•"/>
            </a:pPr>
            <a:r>
              <a:rPr lang="en-US" sz="2000" dirty="0"/>
              <a:t>INC awards (soon)- interdisciplinary new collaboration team grants up to 2 years</a:t>
            </a:r>
          </a:p>
          <a:p>
            <a:pPr marL="914400" lvl="1" indent="-457200">
              <a:buFont typeface="Arial" panose="020B0604020202020204" pitchFamily="34" charset="0"/>
              <a:buChar char="•"/>
            </a:pPr>
            <a:r>
              <a:rPr lang="en-US" sz="2000" dirty="0"/>
              <a:t>Research Retreats- 1 day new collaborative event around a theme</a:t>
            </a:r>
          </a:p>
          <a:p>
            <a:pPr marL="914400" lvl="1" indent="-457200">
              <a:buFont typeface="Arial" panose="020B0604020202020204" pitchFamily="34" charset="0"/>
              <a:buChar char="•"/>
            </a:pPr>
            <a:r>
              <a:rPr lang="en-US" sz="2000" dirty="0"/>
              <a:t>Overcoming Barriers to Translational Success- </a:t>
            </a:r>
            <a:r>
              <a:rPr lang="en-US" sz="2000" dirty="0" err="1"/>
              <a:t>OrBiTS</a:t>
            </a:r>
            <a:r>
              <a:rPr lang="en-US" sz="2000" dirty="0"/>
              <a:t>- infrastructure grants up to 2 years</a:t>
            </a:r>
          </a:p>
          <a:p>
            <a:pPr lvl="1"/>
            <a:endParaRPr lang="en-US" sz="2400" dirty="0"/>
          </a:p>
          <a:p>
            <a:r>
              <a:rPr lang="en-US" sz="2000" b="1" dirty="0"/>
              <a:t>You can gain Scientific Reviewer experience by sitting on our annual scientific study section which utilizes the NIH model for review.</a:t>
            </a:r>
          </a:p>
          <a:p>
            <a:pPr marL="800100" lvl="1" indent="-342900">
              <a:buFont typeface="Arial" panose="020B0604020202020204" pitchFamily="34" charset="0"/>
              <a:buChar char="•"/>
            </a:pPr>
            <a:endParaRPr lang="en-US" sz="2400" dirty="0"/>
          </a:p>
          <a:p>
            <a:endParaRPr lang="en-US" dirty="0"/>
          </a:p>
        </p:txBody>
      </p:sp>
      <p:sp>
        <p:nvSpPr>
          <p:cNvPr id="3" name="Rectangle 2">
            <a:extLst>
              <a:ext uri="{FF2B5EF4-FFF2-40B4-BE49-F238E27FC236}">
                <a16:creationId xmlns:a16="http://schemas.microsoft.com/office/drawing/2014/main" id="{03F235A8-E470-4095-AB28-C6F337FD8D9D}"/>
              </a:ext>
            </a:extLst>
          </p:cNvPr>
          <p:cNvSpPr/>
          <p:nvPr/>
        </p:nvSpPr>
        <p:spPr>
          <a:xfrm>
            <a:off x="685200" y="3429000"/>
            <a:ext cx="4724400" cy="2123658"/>
          </a:xfrm>
          <a:prstGeom prst="rect">
            <a:avLst/>
          </a:prstGeom>
          <a:noFill/>
        </p:spPr>
        <p:txBody>
          <a:bodyPr wrap="squar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PPP</a:t>
            </a:r>
          </a:p>
          <a:p>
            <a:pPr lvl="1"/>
            <a:endParaRPr lang="en-US" sz="2400" dirty="0"/>
          </a:p>
          <a:p>
            <a:pPr algn="ct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Rectangle 7">
            <a:extLst>
              <a:ext uri="{FF2B5EF4-FFF2-40B4-BE49-F238E27FC236}">
                <a16:creationId xmlns:a16="http://schemas.microsoft.com/office/drawing/2014/main" id="{A2E8F6A9-72FB-49F6-B236-B21FF90C7790}"/>
              </a:ext>
            </a:extLst>
          </p:cNvPr>
          <p:cNvSpPr/>
          <p:nvPr/>
        </p:nvSpPr>
        <p:spPr>
          <a:xfrm>
            <a:off x="762000" y="1828800"/>
            <a:ext cx="4587840" cy="4229783"/>
          </a:xfrm>
          <a:prstGeom prst="rect">
            <a:avLst/>
          </a:prstGeom>
          <a:solidFill>
            <a:srgbClr val="5C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9" name="Rectangle 8">
            <a:extLst>
              <a:ext uri="{FF2B5EF4-FFF2-40B4-BE49-F238E27FC236}">
                <a16:creationId xmlns:a16="http://schemas.microsoft.com/office/drawing/2014/main" id="{F207288F-7A0C-4165-8A2B-BB1F05897F8F}"/>
              </a:ext>
            </a:extLst>
          </p:cNvPr>
          <p:cNvSpPr/>
          <p:nvPr/>
        </p:nvSpPr>
        <p:spPr>
          <a:xfrm>
            <a:off x="762001" y="3343364"/>
            <a:ext cx="4587840" cy="923330"/>
          </a:xfrm>
          <a:prstGeom prst="rect">
            <a:avLst/>
          </a:prstGeom>
          <a:noFill/>
        </p:spPr>
        <p:txBody>
          <a:bodyPr wrap="squar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PPP</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17340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580F00-2216-4F0A-8E58-8ACFB206D3E6}"/>
              </a:ext>
            </a:extLst>
          </p:cNvPr>
          <p:cNvSpPr/>
          <p:nvPr/>
        </p:nvSpPr>
        <p:spPr>
          <a:xfrm>
            <a:off x="762000" y="1828800"/>
            <a:ext cx="4587840" cy="4229783"/>
          </a:xfrm>
          <a:prstGeom prst="rect">
            <a:avLst/>
          </a:prstGeom>
          <a:solidFill>
            <a:srgbClr val="5C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6" name="TextBox 5"/>
          <p:cNvSpPr txBox="1"/>
          <p:nvPr/>
        </p:nvSpPr>
        <p:spPr>
          <a:xfrm>
            <a:off x="175718" y="1571920"/>
            <a:ext cx="11541195" cy="830997"/>
          </a:xfrm>
          <a:prstGeom prst="rect">
            <a:avLst/>
          </a:prstGeom>
          <a:noFill/>
        </p:spPr>
        <p:txBody>
          <a:bodyPr wrap="square" rtlCol="0">
            <a:spAutoFit/>
          </a:bodyPr>
          <a:lstStyle/>
          <a:p>
            <a:pPr algn="ctr"/>
            <a:br>
              <a:rPr lang="en-US" sz="2400" b="1" dirty="0"/>
            </a:br>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
        <p:nvSpPr>
          <p:cNvPr id="7" name="TextBox 6">
            <a:extLst>
              <a:ext uri="{FF2B5EF4-FFF2-40B4-BE49-F238E27FC236}">
                <a16:creationId xmlns:a16="http://schemas.microsoft.com/office/drawing/2014/main" id="{0DE90ACE-04B0-4C33-A82C-3AD24F6F1CBD}"/>
              </a:ext>
            </a:extLst>
          </p:cNvPr>
          <p:cNvSpPr txBox="1"/>
          <p:nvPr/>
        </p:nvSpPr>
        <p:spPr>
          <a:xfrm>
            <a:off x="5851110" y="1447800"/>
            <a:ext cx="6019800" cy="5262979"/>
          </a:xfrm>
          <a:prstGeom prst="rect">
            <a:avLst/>
          </a:prstGeom>
          <a:noFill/>
        </p:spPr>
        <p:txBody>
          <a:bodyPr wrap="square" rtlCol="0">
            <a:spAutoFit/>
          </a:bodyPr>
          <a:lstStyle/>
          <a:p>
            <a:pPr algn="ctr"/>
            <a:r>
              <a:rPr lang="en-US" sz="2400" b="1" dirty="0"/>
              <a:t>Resources</a:t>
            </a:r>
          </a:p>
          <a:p>
            <a:pPr marL="285750" indent="-285750">
              <a:buFont typeface="Arial" panose="020B0604020202020204" pitchFamily="34" charset="0"/>
              <a:buChar char="•"/>
            </a:pPr>
            <a:r>
              <a:rPr lang="en-US" sz="2400" b="1" dirty="0"/>
              <a:t>JIN</a:t>
            </a:r>
            <a:r>
              <a:rPr lang="en-US" sz="2400" dirty="0"/>
              <a:t>: peer research network which holds </a:t>
            </a:r>
            <a:r>
              <a:rPr lang="en-US" sz="2400" dirty="0">
                <a:cs typeface="Arial" panose="020B0604020202020204" pitchFamily="34" charset="0"/>
              </a:rPr>
              <a:t>JIN Touch Base Computer-Accessible Conference Calls  every Thursday at 9:00AM for &lt;20 minutes. </a:t>
            </a:r>
            <a:r>
              <a:rPr lang="en-US" dirty="0">
                <a:solidFill>
                  <a:srgbClr val="FF0000"/>
                </a:solidFill>
                <a:cs typeface="Arial" panose="020B0604020202020204" pitchFamily="34" charset="0"/>
              </a:rPr>
              <a:t>(opportunity to present your project)</a:t>
            </a:r>
            <a:endParaRPr lang="en-US" dirty="0">
              <a:solidFill>
                <a:srgbClr val="FF0000"/>
              </a:solidFill>
            </a:endParaRPr>
          </a:p>
          <a:p>
            <a:pPr marL="285750" indent="-285750">
              <a:buFont typeface="Arial" panose="020B0604020202020204" pitchFamily="34" charset="0"/>
              <a:buChar char="•"/>
            </a:pPr>
            <a:r>
              <a:rPr lang="en-US" sz="2400" b="1" dirty="0"/>
              <a:t>Mentoring and Advisory Council (MAC) sessions- </a:t>
            </a:r>
            <a:r>
              <a:rPr lang="en-US" sz="2400" dirty="0">
                <a:ea typeface="Calibri" panose="020F0502020204030204" pitchFamily="34" charset="0"/>
              </a:rPr>
              <a:t>MAC sessions comprise a team who review grant proposals</a:t>
            </a:r>
            <a:endParaRPr lang="en-US" sz="2400" dirty="0"/>
          </a:p>
          <a:p>
            <a:pPr marL="285750" indent="-285750">
              <a:buFont typeface="Arial" panose="020B0604020202020204" pitchFamily="34" charset="0"/>
              <a:buChar char="•"/>
            </a:pPr>
            <a:r>
              <a:rPr lang="en-US" sz="2400" b="1" dirty="0"/>
              <a:t>Skills Development Mini-Retreats - </a:t>
            </a:r>
            <a:r>
              <a:rPr lang="en-US" sz="2400" dirty="0"/>
              <a:t>3-4 hour mini-retreats are run by an expert facilitator.</a:t>
            </a:r>
          </a:p>
          <a:p>
            <a:pPr marL="285750" indent="-285750">
              <a:buFont typeface="Arial" panose="020B0604020202020204" pitchFamily="34" charset="0"/>
              <a:buChar char="•"/>
            </a:pPr>
            <a:r>
              <a:rPr lang="en-US" sz="2400" b="1" dirty="0"/>
              <a:t>Specific Aims Peer Reviews-</a:t>
            </a:r>
            <a:r>
              <a:rPr lang="en-US" sz="2000" b="1" dirty="0"/>
              <a:t> </a:t>
            </a:r>
            <a:r>
              <a:rPr lang="en-US" sz="2400" dirty="0"/>
              <a:t>one-hour sessions</a:t>
            </a:r>
          </a:p>
          <a:p>
            <a:pPr marL="285750" indent="-285750">
              <a:buFont typeface="Arial" panose="020B0604020202020204" pitchFamily="34" charset="0"/>
              <a:buChar char="•"/>
            </a:pPr>
            <a:r>
              <a:rPr lang="en-US" sz="2400" b="1" dirty="0"/>
              <a:t>Grant Writing courses, Flight School, </a:t>
            </a:r>
            <a:r>
              <a:rPr lang="en-US" sz="2400" b="1" dirty="0" err="1"/>
              <a:t>Youtube</a:t>
            </a:r>
            <a:r>
              <a:rPr lang="en-US" sz="2400" b="1" dirty="0"/>
              <a:t> Library of project presentations</a:t>
            </a:r>
            <a:endParaRPr lang="en-US" sz="2800" b="1" dirty="0"/>
          </a:p>
        </p:txBody>
      </p:sp>
      <p:sp>
        <p:nvSpPr>
          <p:cNvPr id="3" name="Rectangle 2">
            <a:extLst>
              <a:ext uri="{FF2B5EF4-FFF2-40B4-BE49-F238E27FC236}">
                <a16:creationId xmlns:a16="http://schemas.microsoft.com/office/drawing/2014/main" id="{03F235A8-E470-4095-AB28-C6F337FD8D9D}"/>
              </a:ext>
            </a:extLst>
          </p:cNvPr>
          <p:cNvSpPr/>
          <p:nvPr/>
        </p:nvSpPr>
        <p:spPr>
          <a:xfrm>
            <a:off x="762000" y="1987418"/>
            <a:ext cx="4419600" cy="3693319"/>
          </a:xfrm>
          <a:prstGeom prst="rect">
            <a:avLst/>
          </a:prstGeom>
          <a:noFill/>
        </p:spPr>
        <p:txBody>
          <a:bodyPr wrap="square" lIns="91440" tIns="45720" rIns="91440" bIns="45720">
            <a:spAutoFit/>
          </a:bodyPr>
          <a:lstStyle/>
          <a:p>
            <a:pPr algn="ct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PDC</a:t>
            </a:r>
          </a:p>
          <a:p>
            <a:pPr algn="ct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rPr>
              <a:t>*Mentored Research Development Awards </a:t>
            </a:r>
            <a:endParaRPr 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87180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97F8A3-51C7-4F29-937E-19447B3328BF}"/>
              </a:ext>
            </a:extLst>
          </p:cNvPr>
          <p:cNvSpPr/>
          <p:nvPr/>
        </p:nvSpPr>
        <p:spPr>
          <a:xfrm>
            <a:off x="762000" y="1828800"/>
            <a:ext cx="4587840" cy="4229783"/>
          </a:xfrm>
          <a:prstGeom prst="rect">
            <a:avLst/>
          </a:prstGeom>
          <a:solidFill>
            <a:srgbClr val="5C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6" name="TextBox 5"/>
          <p:cNvSpPr txBox="1"/>
          <p:nvPr/>
        </p:nvSpPr>
        <p:spPr>
          <a:xfrm>
            <a:off x="325402" y="1524000"/>
            <a:ext cx="11541195" cy="830997"/>
          </a:xfrm>
          <a:prstGeom prst="rect">
            <a:avLst/>
          </a:prstGeom>
          <a:noFill/>
        </p:spPr>
        <p:txBody>
          <a:bodyPr wrap="square" rtlCol="0">
            <a:spAutoFit/>
          </a:bodyPr>
          <a:lstStyle/>
          <a:p>
            <a:pPr algn="ctr"/>
            <a:br>
              <a:rPr lang="en-US" sz="2400" b="1" dirty="0"/>
            </a:br>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
        <p:nvSpPr>
          <p:cNvPr id="7" name="TextBox 6">
            <a:extLst>
              <a:ext uri="{FF2B5EF4-FFF2-40B4-BE49-F238E27FC236}">
                <a16:creationId xmlns:a16="http://schemas.microsoft.com/office/drawing/2014/main" id="{0DE90ACE-04B0-4C33-A82C-3AD24F6F1CBD}"/>
              </a:ext>
            </a:extLst>
          </p:cNvPr>
          <p:cNvSpPr txBox="1"/>
          <p:nvPr/>
        </p:nvSpPr>
        <p:spPr>
          <a:xfrm>
            <a:off x="5905499" y="1720840"/>
            <a:ext cx="5961098" cy="4339650"/>
          </a:xfrm>
          <a:prstGeom prst="rect">
            <a:avLst/>
          </a:prstGeom>
          <a:noFill/>
        </p:spPr>
        <p:txBody>
          <a:bodyPr wrap="square" rtlCol="0">
            <a:spAutoFit/>
          </a:bodyPr>
          <a:lstStyle/>
          <a:p>
            <a:pPr algn="ctr"/>
            <a:r>
              <a:rPr lang="en-US" sz="2400" b="1" dirty="0"/>
              <a:t>Resources/Services</a:t>
            </a:r>
          </a:p>
          <a:p>
            <a:pPr marL="742950" lvl="1" indent="-285750">
              <a:buFont typeface="Arial" panose="020B0604020202020204" pitchFamily="34" charset="0"/>
              <a:buChar char="•"/>
            </a:pPr>
            <a:r>
              <a:rPr lang="en-US" sz="2400" dirty="0">
                <a:solidFill>
                  <a:prstClr val="black"/>
                </a:solidFill>
              </a:rPr>
              <a:t>Statistical Analytical plan for grant submission</a:t>
            </a:r>
          </a:p>
          <a:p>
            <a:pPr marL="742950" lvl="1" indent="-285750">
              <a:buFont typeface="Arial" panose="020B0604020202020204" pitchFamily="34" charset="0"/>
              <a:buChar char="•"/>
            </a:pPr>
            <a:r>
              <a:rPr lang="en-US" sz="2400" dirty="0">
                <a:solidFill>
                  <a:prstClr val="black"/>
                </a:solidFill>
              </a:rPr>
              <a:t>Data analysis to complete a paper, write an abstract or scientific presentation</a:t>
            </a:r>
          </a:p>
          <a:p>
            <a:pPr marL="742950" lvl="1" indent="-285750">
              <a:buFont typeface="Arial" panose="020B0604020202020204" pitchFamily="34" charset="0"/>
              <a:buChar char="•"/>
            </a:pPr>
            <a:r>
              <a:rPr lang="en-US" sz="2400" dirty="0">
                <a:solidFill>
                  <a:prstClr val="black"/>
                </a:solidFill>
              </a:rPr>
              <a:t>Study design/methodology</a:t>
            </a:r>
          </a:p>
          <a:p>
            <a:pPr marL="742950" lvl="1" indent="-285750">
              <a:buFont typeface="Arial" panose="020B0604020202020204" pitchFamily="34" charset="0"/>
              <a:buChar char="•"/>
            </a:pPr>
            <a:r>
              <a:rPr lang="en-US" sz="2400" dirty="0">
                <a:solidFill>
                  <a:prstClr val="black"/>
                </a:solidFill>
              </a:rPr>
              <a:t>Genomics Analysis/Bioinformatics </a:t>
            </a:r>
          </a:p>
          <a:p>
            <a:pPr marL="742950" lvl="1" indent="-285750">
              <a:buFont typeface="Arial" panose="020B0604020202020204" pitchFamily="34" charset="0"/>
              <a:buChar char="•"/>
            </a:pPr>
            <a:r>
              <a:rPr lang="en-US" sz="2400" dirty="0">
                <a:solidFill>
                  <a:prstClr val="black"/>
                </a:solidFill>
              </a:rPr>
              <a:t>Data capture/</a:t>
            </a:r>
            <a:r>
              <a:rPr lang="en-US" sz="2400" dirty="0" err="1">
                <a:solidFill>
                  <a:prstClr val="black"/>
                </a:solidFill>
              </a:rPr>
              <a:t>REDCap</a:t>
            </a:r>
            <a:endParaRPr lang="en-US" sz="2400" dirty="0">
              <a:solidFill>
                <a:prstClr val="black"/>
              </a:solidFill>
            </a:endParaRPr>
          </a:p>
          <a:p>
            <a:pPr marL="742950" lvl="1" indent="-285750">
              <a:buFont typeface="Arial" panose="020B0604020202020204" pitchFamily="34" charset="0"/>
              <a:buChar char="•"/>
            </a:pPr>
            <a:r>
              <a:rPr lang="en-US" sz="2400" dirty="0">
                <a:solidFill>
                  <a:prstClr val="black"/>
                </a:solidFill>
              </a:rPr>
              <a:t>Assistance to access the National COVID Cohort Collaborative (N3C) Data enclave</a:t>
            </a:r>
          </a:p>
          <a:p>
            <a:pPr marL="285750" indent="-285750">
              <a:buFont typeface="Arial" panose="020B0604020202020204" pitchFamily="34" charset="0"/>
              <a:buChar char="•"/>
            </a:pPr>
            <a:endParaRPr lang="en-US" dirty="0"/>
          </a:p>
          <a:p>
            <a:endParaRPr lang="en-US" dirty="0"/>
          </a:p>
        </p:txBody>
      </p:sp>
      <p:sp>
        <p:nvSpPr>
          <p:cNvPr id="3" name="Rectangle 2">
            <a:extLst>
              <a:ext uri="{FF2B5EF4-FFF2-40B4-BE49-F238E27FC236}">
                <a16:creationId xmlns:a16="http://schemas.microsoft.com/office/drawing/2014/main" id="{03F235A8-E470-4095-AB28-C6F337FD8D9D}"/>
              </a:ext>
            </a:extLst>
          </p:cNvPr>
          <p:cNvSpPr/>
          <p:nvPr/>
        </p:nvSpPr>
        <p:spPr>
          <a:xfrm>
            <a:off x="646042" y="3429000"/>
            <a:ext cx="4724400" cy="923330"/>
          </a:xfrm>
          <a:prstGeom prst="rect">
            <a:avLst/>
          </a:prstGeom>
          <a:noFill/>
        </p:spPr>
        <p:txBody>
          <a:bodyPr wrap="squar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BERD</a:t>
            </a:r>
          </a:p>
        </p:txBody>
      </p:sp>
    </p:spTree>
    <p:extLst>
      <p:ext uri="{BB962C8B-B14F-4D97-AF65-F5344CB8AC3E}">
        <p14:creationId xmlns:p14="http://schemas.microsoft.com/office/powerpoint/2010/main" val="347095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514F20-5107-47D7-8CE1-1C25E3CAAA33}"/>
              </a:ext>
            </a:extLst>
          </p:cNvPr>
          <p:cNvSpPr/>
          <p:nvPr/>
        </p:nvSpPr>
        <p:spPr>
          <a:xfrm>
            <a:off x="714322" y="1982578"/>
            <a:ext cx="4587840" cy="4229783"/>
          </a:xfrm>
          <a:prstGeom prst="rect">
            <a:avLst/>
          </a:prstGeom>
          <a:solidFill>
            <a:srgbClr val="5C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6" name="TextBox 5"/>
          <p:cNvSpPr txBox="1"/>
          <p:nvPr/>
        </p:nvSpPr>
        <p:spPr>
          <a:xfrm>
            <a:off x="5965861" y="1143000"/>
            <a:ext cx="6149939" cy="6924973"/>
          </a:xfrm>
          <a:prstGeom prst="rect">
            <a:avLst/>
          </a:prstGeom>
          <a:noFill/>
        </p:spPr>
        <p:txBody>
          <a:bodyPr wrap="square" rtlCol="0">
            <a:spAutoFit/>
          </a:bodyPr>
          <a:lstStyle/>
          <a:p>
            <a:pPr algn="ctr"/>
            <a:br>
              <a:rPr lang="en-US" sz="2400" b="1" dirty="0"/>
            </a:br>
            <a:r>
              <a:rPr lang="en-US" sz="2400" b="1" dirty="0"/>
              <a:t>Resources</a:t>
            </a:r>
          </a:p>
          <a:p>
            <a:pPr marL="342900" indent="-342900">
              <a:buFont typeface="Arial" panose="020B0604020202020204" pitchFamily="34" charset="0"/>
              <a:buChar char="•"/>
            </a:pPr>
            <a:r>
              <a:rPr lang="en-US" sz="2000" dirty="0"/>
              <a:t>Provide free consultation to investigators:</a:t>
            </a:r>
          </a:p>
          <a:p>
            <a:pPr lvl="1"/>
            <a:r>
              <a:rPr lang="en-US" sz="2000" dirty="0"/>
              <a:t>-Identifying communities impacted by the research, and how to include them</a:t>
            </a:r>
          </a:p>
          <a:p>
            <a:pPr lvl="1"/>
            <a:r>
              <a:rPr lang="en-US" sz="2000" dirty="0"/>
              <a:t>-Developing outcomes that matter to end users</a:t>
            </a:r>
          </a:p>
          <a:p>
            <a:pPr lvl="1"/>
            <a:r>
              <a:rPr lang="en-US" sz="2000" dirty="0"/>
              <a:t>-Community advisory councils</a:t>
            </a:r>
          </a:p>
          <a:p>
            <a:pPr lvl="1"/>
            <a:r>
              <a:rPr lang="en-US" sz="2000" dirty="0"/>
              <a:t>-Conceptualizing social determinants of health</a:t>
            </a:r>
          </a:p>
          <a:p>
            <a:pPr lvl="1"/>
            <a:r>
              <a:rPr lang="en-US" sz="2000" dirty="0"/>
              <a:t>-Lay abstracts (plain language summaries)</a:t>
            </a:r>
          </a:p>
          <a:p>
            <a:pPr lvl="1"/>
            <a:r>
              <a:rPr lang="en-US" sz="2000" dirty="0"/>
              <a:t>-Dissemination strategies</a:t>
            </a:r>
          </a:p>
          <a:p>
            <a:pPr marL="342900" indent="-342900">
              <a:buFont typeface="Arial" panose="020B0604020202020204" pitchFamily="34" charset="0"/>
              <a:buChar char="•"/>
            </a:pPr>
            <a:r>
              <a:rPr lang="en-US" sz="2000" dirty="0"/>
              <a:t>On-line Community Engaged Research curriculum (ACE)</a:t>
            </a:r>
          </a:p>
          <a:p>
            <a:pPr marL="342900" indent="-342900">
              <a:buFont typeface="Arial" panose="020B0604020202020204" pitchFamily="34" charset="0"/>
              <a:buChar char="•"/>
            </a:pPr>
            <a:r>
              <a:rPr lang="en-US" sz="2000" dirty="0"/>
              <a:t>Annual Community Research Exchange conference</a:t>
            </a:r>
          </a:p>
          <a:p>
            <a:pPr marL="342900" indent="-342900">
              <a:buFont typeface="Arial" panose="020B0604020202020204" pitchFamily="34" charset="0"/>
              <a:buChar char="•"/>
            </a:pPr>
            <a:r>
              <a:rPr lang="en-US" sz="2000" dirty="0"/>
              <a:t>Coming Soon: Practice Based Research Network grants working with Primary Care physicians and health centers in Delaware to answer pressing health questions affecting all Delawareans.</a:t>
            </a:r>
          </a:p>
          <a:p>
            <a:endParaRPr lang="en-US" sz="2400" b="1" dirty="0"/>
          </a:p>
          <a:p>
            <a:pPr algn="ctr"/>
            <a:endParaRPr lang="en-US" sz="2400" b="1" dirty="0"/>
          </a:p>
          <a:p>
            <a:pPr algn="ctr"/>
            <a:endParaRPr lang="en-US" sz="2400" b="1" dirty="0"/>
          </a:p>
          <a:p>
            <a:pPr algn="ctr"/>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
        <p:nvSpPr>
          <p:cNvPr id="7" name="TextBox 6">
            <a:extLst>
              <a:ext uri="{FF2B5EF4-FFF2-40B4-BE49-F238E27FC236}">
                <a16:creationId xmlns:a16="http://schemas.microsoft.com/office/drawing/2014/main" id="{0DE90ACE-04B0-4C33-A82C-3AD24F6F1CBD}"/>
              </a:ext>
            </a:extLst>
          </p:cNvPr>
          <p:cNvSpPr txBox="1"/>
          <p:nvPr/>
        </p:nvSpPr>
        <p:spPr>
          <a:xfrm>
            <a:off x="836542" y="4653245"/>
            <a:ext cx="4345058" cy="1323439"/>
          </a:xfrm>
          <a:prstGeom prst="rect">
            <a:avLst/>
          </a:prstGeom>
          <a:noFill/>
        </p:spPr>
        <p:txBody>
          <a:bodyPr wrap="square" rtlCol="0">
            <a:spAutoFit/>
          </a:bodyPr>
          <a:lstStyle/>
          <a:p>
            <a:r>
              <a:rPr lang="en-US" sz="2000" dirty="0">
                <a:solidFill>
                  <a:schemeClr val="bg1"/>
                </a:solidFill>
              </a:rPr>
              <a:t>We encourage all investigators to reach out to CEO for assistance with engaging the community in their research (i.e. recruitment). </a:t>
            </a:r>
          </a:p>
        </p:txBody>
      </p:sp>
      <p:sp>
        <p:nvSpPr>
          <p:cNvPr id="3" name="Rectangle 2">
            <a:extLst>
              <a:ext uri="{FF2B5EF4-FFF2-40B4-BE49-F238E27FC236}">
                <a16:creationId xmlns:a16="http://schemas.microsoft.com/office/drawing/2014/main" id="{03F235A8-E470-4095-AB28-C6F337FD8D9D}"/>
              </a:ext>
            </a:extLst>
          </p:cNvPr>
          <p:cNvSpPr/>
          <p:nvPr/>
        </p:nvSpPr>
        <p:spPr>
          <a:xfrm>
            <a:off x="577762" y="3276600"/>
            <a:ext cx="4724400" cy="923330"/>
          </a:xfrm>
          <a:prstGeom prst="rect">
            <a:avLst/>
          </a:prstGeom>
          <a:noFill/>
        </p:spPr>
        <p:txBody>
          <a:bodyPr wrap="squar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CEO</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52023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ACCEL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51f67af-0f6b-4a4e-ab6e-405551cf896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7F8DFC4C98104EBD054A15FC0FA17B" ma:contentTypeVersion="17" ma:contentTypeDescription="Create a new document." ma:contentTypeScope="" ma:versionID="ee7a8a3085613238b275865fdf223611">
  <xsd:schema xmlns:xsd="http://www.w3.org/2001/XMLSchema" xmlns:xs="http://www.w3.org/2001/XMLSchema" xmlns:p="http://schemas.microsoft.com/office/2006/metadata/properties" xmlns:ns3="c51f67af-0f6b-4a4e-ab6e-405551cf896f" xmlns:ns4="b66db144-d4cb-4809-80c3-439b14f5b07d" targetNamespace="http://schemas.microsoft.com/office/2006/metadata/properties" ma:root="true" ma:fieldsID="7921c4ef686f33acab7344e3fb72ceca" ns3:_="" ns4:_="">
    <xsd:import namespace="c51f67af-0f6b-4a4e-ab6e-405551cf896f"/>
    <xsd:import namespace="b66db144-d4cb-4809-80c3-439b14f5b07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1f67af-0f6b-4a4e-ab6e-405551cf89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6db144-d4cb-4809-80c3-439b14f5b07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F9FB48-5C48-4C31-892F-1A92A640F21F}">
  <ds:schemaRefs>
    <ds:schemaRef ds:uri="http://schemas.microsoft.com/office/2006/metadata/properties"/>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c51f67af-0f6b-4a4e-ab6e-405551cf896f"/>
    <ds:schemaRef ds:uri="b66db144-d4cb-4809-80c3-439b14f5b07d"/>
    <ds:schemaRef ds:uri="http://www.w3.org/XML/1998/namespace"/>
    <ds:schemaRef ds:uri="http://purl.org/dc/dcmitype/"/>
  </ds:schemaRefs>
</ds:datastoreItem>
</file>

<file path=customXml/itemProps2.xml><?xml version="1.0" encoding="utf-8"?>
<ds:datastoreItem xmlns:ds="http://schemas.openxmlformats.org/officeDocument/2006/customXml" ds:itemID="{8EC48990-3E37-4901-A4BC-A7EF9F6202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1f67af-0f6b-4a4e-ab6e-405551cf896f"/>
    <ds:schemaRef ds:uri="b66db144-d4cb-4809-80c3-439b14f5b0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D6442B-DF97-4370-8255-ED9404EC65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5650</TotalTime>
  <Words>5273</Words>
  <Application>Microsoft Office PowerPoint</Application>
  <PresentationFormat>Widescreen</PresentationFormat>
  <Paragraphs>488</Paragraphs>
  <Slides>47</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Courier New</vt:lpstr>
      <vt:lpstr>Wingdings</vt:lpstr>
      <vt:lpstr>ACCEL PowerPoint Template</vt:lpstr>
      <vt:lpstr>PowerPoint Presentation</vt:lpstr>
      <vt:lpstr> Purpose of the DE-CTR ACCEL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CONSORTIUM/CONTRACTUAL ARRANGEMENTS OR MULTI-PROJECT AWARDS  When providing Other Support under a consortium/contractual arrangement or that is part of a multi-project award:   Indicate the project number, Name of PD/PI, and source of Support for the overall project.  Provide all other information (e.g. total award amount) for the subproject only.  NIH/NIGMS U54GM104941 (Hicks), Subproject Role: PI Title of subproject Total award amount of subproject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want to share your accomplishments, publications, awards, and funding announcements!</vt:lpstr>
      <vt:lpstr>PowerPoint Presentation</vt:lpstr>
      <vt:lpstr>PowerPoint Presentation</vt:lpstr>
    </vt:vector>
  </TitlesOfParts>
  <Company>Nemours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spurfiel</dc:creator>
  <cp:lastModifiedBy>Hough, Karen</cp:lastModifiedBy>
  <cp:revision>268</cp:revision>
  <dcterms:created xsi:type="dcterms:W3CDTF">2016-08-04T15:23:35Z</dcterms:created>
  <dcterms:modified xsi:type="dcterms:W3CDTF">2024-04-03T20:09:22Z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0x0101000D7F8DFC4C98104EBD054A15FC0FA17B</vt:lpwstr>
  </property>
  <property fmtid="{D5CDD505-2E9C-101B-9397-08002B2CF9AE}" pid="3" name="MediaServiceImageTags">
    <vt:lpwstr/>
  </property>
</Properties>
</file>