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24" r:id="rId5"/>
  </p:sldMasterIdLst>
  <p:notesMasterIdLst>
    <p:notesMasterId r:id="rId74"/>
  </p:notesMasterIdLst>
  <p:sldIdLst>
    <p:sldId id="257"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259" r:id="rId23"/>
    <p:sldId id="260" r:id="rId24"/>
    <p:sldId id="261" r:id="rId25"/>
    <p:sldId id="262" r:id="rId26"/>
    <p:sldId id="263" r:id="rId27"/>
    <p:sldId id="264" r:id="rId28"/>
    <p:sldId id="265"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288" r:id="rId54"/>
    <p:sldId id="289" r:id="rId55"/>
    <p:sldId id="290" r:id="rId56"/>
    <p:sldId id="291" r:id="rId57"/>
    <p:sldId id="292" r:id="rId58"/>
    <p:sldId id="293" r:id="rId59"/>
    <p:sldId id="294" r:id="rId60"/>
    <p:sldId id="295" r:id="rId61"/>
    <p:sldId id="296" r:id="rId62"/>
    <p:sldId id="297" r:id="rId63"/>
    <p:sldId id="298" r:id="rId64"/>
    <p:sldId id="299" r:id="rId65"/>
    <p:sldId id="300" r:id="rId66"/>
    <p:sldId id="301" r:id="rId67"/>
    <p:sldId id="302" r:id="rId68"/>
    <p:sldId id="303" r:id="rId69"/>
    <p:sldId id="304" r:id="rId70"/>
    <p:sldId id="305" r:id="rId71"/>
    <p:sldId id="306" r:id="rId72"/>
    <p:sldId id="30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51" autoAdjust="0"/>
  </p:normalViewPr>
  <p:slideViewPr>
    <p:cSldViewPr>
      <p:cViewPr varScale="1">
        <p:scale>
          <a:sx n="53" d="100"/>
          <a:sy n="53" d="100"/>
        </p:scale>
        <p:origin x="-10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64D3E"/>
              </a:solidFill>
              <a:ln w="19050">
                <a:solidFill>
                  <a:schemeClr val="lt1"/>
                </a:solidFill>
              </a:ln>
              <a:effectLst/>
            </c:spPr>
          </c:dPt>
          <c:dPt>
            <c:idx val="1"/>
            <c:bubble3D val="0"/>
            <c:spPr>
              <a:solidFill>
                <a:srgbClr val="5E375E"/>
              </a:solidFill>
              <a:ln w="19050">
                <a:solidFill>
                  <a:schemeClr val="lt1"/>
                </a:solidFill>
              </a:ln>
              <a:effectLst/>
            </c:spPr>
          </c:dPt>
          <c:dPt>
            <c:idx val="2"/>
            <c:bubble3D val="0"/>
            <c:spPr>
              <a:solidFill>
                <a:srgbClr val="2BAC60"/>
              </a:solidFill>
              <a:ln w="19050">
                <a:solidFill>
                  <a:schemeClr val="lt1"/>
                </a:solidFill>
              </a:ln>
              <a:effectLst/>
            </c:spPr>
          </c:dPt>
          <c:dPt>
            <c:idx val="3"/>
            <c:bubble3D val="0"/>
            <c:spPr>
              <a:solidFill>
                <a:srgbClr val="EE7079"/>
              </a:solidFill>
              <a:ln w="19050">
                <a:solidFill>
                  <a:schemeClr val="lt1"/>
                </a:solidFill>
              </a:ln>
              <a:effectLst/>
            </c:spPr>
          </c:dPt>
          <c:dLbls>
            <c:dLbl>
              <c:idx val="0"/>
              <c:layout>
                <c:manualLayout>
                  <c:x val="2.0312500000000001E-2"/>
                  <c:y val="-6.5624995963029301E-2"/>
                </c:manualLayout>
              </c:layout>
              <c:tx>
                <c:rich>
                  <a:bodyPr/>
                  <a:lstStyle/>
                  <a:p>
                    <a:r>
                      <a:rPr lang="en-US" sz="1200" b="1" dirty="0">
                        <a:solidFill>
                          <a:schemeClr val="bg1"/>
                        </a:solidFill>
                        <a:latin typeface="Calibri" panose="020F0502020204030204" pitchFamily="34" charset="0"/>
                      </a:rPr>
                      <a:t>55 years </a:t>
                    </a:r>
                    <a:endParaRPr lang="en-US" sz="1200" b="1" dirty="0" smtClean="0">
                      <a:solidFill>
                        <a:schemeClr val="bg1"/>
                      </a:solidFill>
                      <a:latin typeface="Calibri" panose="020F0502020204030204" pitchFamily="34" charset="0"/>
                    </a:endParaRPr>
                  </a:p>
                  <a:p>
                    <a:r>
                      <a:rPr lang="en-US" sz="1200" b="1" dirty="0" smtClean="0">
                        <a:solidFill>
                          <a:schemeClr val="bg1"/>
                        </a:solidFill>
                        <a:latin typeface="Calibri" panose="020F0502020204030204" pitchFamily="34" charset="0"/>
                      </a:rPr>
                      <a:t>and </a:t>
                    </a:r>
                    <a:r>
                      <a:rPr lang="en-US" sz="1200" b="1" dirty="0">
                        <a:solidFill>
                          <a:schemeClr val="bg1"/>
                        </a:solidFill>
                        <a:latin typeface="Calibri" panose="020F0502020204030204" pitchFamily="34" charset="0"/>
                      </a:rPr>
                      <a:t>under
</a:t>
                    </a:r>
                    <a:r>
                      <a:rPr lang="en-US" sz="1200" b="1" dirty="0" smtClean="0">
                        <a:solidFill>
                          <a:schemeClr val="bg1"/>
                        </a:solidFill>
                        <a:latin typeface="Calibri" panose="020F0502020204030204" pitchFamily="34" charset="0"/>
                      </a:rPr>
                      <a:t>5 (10%)</a:t>
                    </a:r>
                    <a:endParaRPr lang="en-US" sz="1200" dirty="0"/>
                  </a:p>
                </c:rich>
              </c:tx>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7.8125E-3"/>
                  <c:y val="7.0312495674674201E-3"/>
                </c:manualLayout>
              </c:layout>
              <c:tx>
                <c:rich>
                  <a:bodyPr/>
                  <a:lstStyle/>
                  <a:p>
                    <a:r>
                      <a:rPr lang="en-US" b="1" dirty="0"/>
                      <a:t>56-65 </a:t>
                    </a:r>
                    <a:r>
                      <a:rPr lang="en-US" b="1" dirty="0" smtClean="0"/>
                      <a:t>years</a:t>
                    </a:r>
                    <a:r>
                      <a:rPr lang="en-US" b="1" baseline="0" dirty="0" smtClean="0"/>
                      <a:t>        </a:t>
                    </a:r>
                    <a:r>
                      <a:rPr lang="en-US" b="1" dirty="0" smtClean="0"/>
                      <a:t>17</a:t>
                    </a:r>
                    <a:r>
                      <a:rPr lang="en-US" b="1" baseline="0" dirty="0" smtClean="0"/>
                      <a:t> (</a:t>
                    </a:r>
                    <a:r>
                      <a:rPr lang="en-US" b="1" dirty="0" smtClean="0"/>
                      <a:t>34%)</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3.4375000000000003E-2"/>
                  <c:y val="-3.2812497981514699E-2"/>
                </c:manualLayout>
              </c:layout>
              <c:tx>
                <c:rich>
                  <a:bodyPr/>
                  <a:lstStyle/>
                  <a:p>
                    <a:r>
                      <a:rPr lang="en-US" b="1" dirty="0" smtClean="0"/>
                      <a:t>66-75 years</a:t>
                    </a:r>
                    <a:r>
                      <a:rPr lang="en-US" b="1" baseline="0" dirty="0" smtClean="0"/>
                      <a:t>        </a:t>
                    </a:r>
                    <a:r>
                      <a:rPr lang="en-US" b="1" dirty="0" smtClean="0"/>
                      <a:t>12</a:t>
                    </a:r>
                    <a:r>
                      <a:rPr lang="en-US" b="1" baseline="0" dirty="0" smtClean="0"/>
                      <a:t> (</a:t>
                    </a:r>
                    <a:r>
                      <a:rPr lang="en-US" b="1" dirty="0" smtClean="0"/>
                      <a:t>24%)</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6874999999999998E-3"/>
                  <c:y val="-4.4531247260627002E-2"/>
                </c:manualLayout>
              </c:layout>
              <c:tx>
                <c:rich>
                  <a:bodyPr/>
                  <a:lstStyle/>
                  <a:p>
                    <a:r>
                      <a:rPr lang="en-US" b="1" dirty="0" smtClean="0"/>
                      <a:t>76-85 years        14</a:t>
                    </a:r>
                    <a:r>
                      <a:rPr lang="en-US" b="1" baseline="0" dirty="0" smtClean="0"/>
                      <a:t> (</a:t>
                    </a:r>
                    <a:r>
                      <a:rPr lang="en-US" b="1" dirty="0" smtClean="0"/>
                      <a:t>28%)</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1.5534912192176293E-4"/>
                  <c:y val="-8.5283553112025456E-2"/>
                </c:manualLayout>
              </c:layout>
              <c:tx>
                <c:rich>
                  <a:bodyPr/>
                  <a:lstStyle/>
                  <a:p>
                    <a:r>
                      <a:rPr lang="en-US" sz="1050" b="1" dirty="0" smtClean="0">
                        <a:solidFill>
                          <a:schemeClr val="bg1"/>
                        </a:solidFill>
                        <a:latin typeface="Calibri" panose="020F0502020204030204" pitchFamily="34" charset="0"/>
                      </a:rPr>
                      <a:t>86</a:t>
                    </a:r>
                    <a:r>
                      <a:rPr lang="en-US" sz="1050" b="1" dirty="0">
                        <a:solidFill>
                          <a:schemeClr val="bg1"/>
                        </a:solidFill>
                        <a:latin typeface="Calibri" panose="020F0502020204030204" pitchFamily="34" charset="0"/>
                      </a:rPr>
                      <a:t>+ </a:t>
                    </a:r>
                    <a:endParaRPr lang="en-US" sz="1050" b="1" dirty="0" smtClean="0">
                      <a:solidFill>
                        <a:schemeClr val="bg1"/>
                      </a:solidFill>
                      <a:latin typeface="Calibri" panose="020F0502020204030204" pitchFamily="34" charset="0"/>
                    </a:endParaRPr>
                  </a:p>
                  <a:p>
                    <a:r>
                      <a:rPr lang="en-US" sz="1050" b="1" dirty="0" smtClean="0">
                        <a:solidFill>
                          <a:schemeClr val="bg1"/>
                        </a:solidFill>
                        <a:latin typeface="Calibri" panose="020F0502020204030204" pitchFamily="34" charset="0"/>
                      </a:rPr>
                      <a:t>years</a:t>
                    </a:r>
                    <a:r>
                      <a:rPr lang="en-US" sz="1050" b="1" dirty="0">
                        <a:solidFill>
                          <a:schemeClr val="bg1"/>
                        </a:solidFill>
                        <a:latin typeface="Calibri" panose="020F0502020204030204" pitchFamily="34" charset="0"/>
                      </a:rPr>
                      <a:t>
</a:t>
                    </a:r>
                    <a:r>
                      <a:rPr lang="en-US" sz="1050" b="1" dirty="0" smtClean="0">
                        <a:solidFill>
                          <a:schemeClr val="bg1"/>
                        </a:solidFill>
                        <a:latin typeface="Calibri" panose="020F0502020204030204" pitchFamily="34" charset="0"/>
                      </a:rPr>
                      <a:t>2 (4%)</a:t>
                    </a:r>
                    <a:endParaRPr lang="en-US" sz="1050" dirty="0">
                      <a:solidFill>
                        <a:schemeClr val="tx1"/>
                      </a:solidFill>
                    </a:endParaRPr>
                  </a:p>
                </c:rich>
              </c:tx>
              <c:showLegendKey val="0"/>
              <c:showVal val="1"/>
              <c:showCatName val="1"/>
              <c:showSerName val="0"/>
              <c:showPercent val="1"/>
              <c:showBubbleSize val="0"/>
            </c:dLbl>
            <c:spPr>
              <a:noFill/>
              <a:ln>
                <a:noFill/>
              </a:ln>
              <a:effectLst/>
            </c:spPr>
            <c:txPr>
              <a:bodyPr rot="0" spcFirstLastPara="1" vertOverflow="ellipsis" vert="horz" wrap="square" lIns="38100" tIns="91440" rIns="38100" bIns="19050" anchor="t" anchorCtr="0">
                <a:spAutoFit/>
              </a:bodyPr>
              <a:lstStyle/>
              <a:p>
                <a:pPr>
                  <a:defRPr sz="12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Sheet1!$A$2:$A$6</c:f>
              <c:strCache>
                <c:ptCount val="5"/>
                <c:pt idx="0">
                  <c:v>55 years and under</c:v>
                </c:pt>
                <c:pt idx="1">
                  <c:v>56-65 years</c:v>
                </c:pt>
                <c:pt idx="2">
                  <c:v>66-75 years</c:v>
                </c:pt>
                <c:pt idx="3">
                  <c:v>76-85 years</c:v>
                </c:pt>
                <c:pt idx="4">
                  <c:v>86+ years</c:v>
                </c:pt>
              </c:strCache>
            </c:strRef>
          </c:cat>
          <c:val>
            <c:numRef>
              <c:f>Sheet1!$B$2:$B$6</c:f>
              <c:numCache>
                <c:formatCode>0</c:formatCode>
                <c:ptCount val="5"/>
                <c:pt idx="0">
                  <c:v>5</c:v>
                </c:pt>
                <c:pt idx="1">
                  <c:v>17</c:v>
                </c:pt>
                <c:pt idx="2">
                  <c:v>12</c:v>
                </c:pt>
                <c:pt idx="3">
                  <c:v>14</c:v>
                </c:pt>
                <c:pt idx="4">
                  <c:v>2</c:v>
                </c:pt>
              </c:numCache>
            </c:numRef>
          </c:val>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4">
                <a:lumMod val="75000"/>
              </a:schemeClr>
            </a:solidFill>
            <a:ln>
              <a:noFill/>
            </a:ln>
            <a:effectLst/>
          </c:spPr>
          <c:invertIfNegative val="0"/>
          <c:dLbls>
            <c:dLbl>
              <c:idx val="0"/>
              <c:layout/>
              <c:tx>
                <c:rich>
                  <a:bodyPr/>
                  <a:lstStyle/>
                  <a:p>
                    <a:r>
                      <a:rPr lang="en-US" smtClean="0"/>
                      <a:t>33</a:t>
                    </a:r>
                  </a:p>
                  <a:p>
                    <a:r>
                      <a:rPr lang="en-US" sz="1200" smtClean="0"/>
                      <a:t>(66%)</a:t>
                    </a:r>
                    <a:endParaRPr lang="en-US"/>
                  </a:p>
                </c:rich>
              </c:tx>
              <c:dLblPos val="inBase"/>
              <c:showLegendKey val="0"/>
              <c:showVal val="1"/>
              <c:showCatName val="0"/>
              <c:showSerName val="0"/>
              <c:showPercent val="0"/>
              <c:showBubbleSize val="0"/>
            </c:dLbl>
            <c:dLbl>
              <c:idx val="1"/>
              <c:layout/>
              <c:tx>
                <c:rich>
                  <a:bodyPr/>
                  <a:lstStyle/>
                  <a:p>
                    <a:r>
                      <a:rPr lang="en-US" smtClean="0"/>
                      <a:t>17 </a:t>
                    </a:r>
                    <a:r>
                      <a:rPr lang="en-US" sz="1200" smtClean="0"/>
                      <a:t>(34%)</a:t>
                    </a:r>
                    <a:endParaRPr lang="en-US"/>
                  </a:p>
                </c:rich>
              </c:tx>
              <c:dLblPos val="inBase"/>
              <c:showLegendKey val="0"/>
              <c:showVal val="1"/>
              <c:showCatName val="0"/>
              <c:showSerName val="0"/>
              <c:showPercent val="0"/>
              <c:showBubbleSize val="0"/>
            </c:dLbl>
            <c:txPr>
              <a:bodyPr/>
              <a:lstStyle/>
              <a:p>
                <a:pPr>
                  <a:defRPr sz="2000" b="1">
                    <a:solidFill>
                      <a:schemeClr val="bg1"/>
                    </a:solidFill>
                    <a:latin typeface="Calibri" panose="020F0502020204030204" pitchFamily="34" charset="0"/>
                  </a:defRPr>
                </a:pPr>
                <a:endParaRPr lang="en-US"/>
              </a:p>
            </c:txPr>
            <c:dLblPos val="inBase"/>
            <c:showLegendKey val="0"/>
            <c:showVal val="1"/>
            <c:showCatName val="0"/>
            <c:showSerName val="0"/>
            <c:showPercent val="0"/>
            <c:showBubbleSize val="0"/>
            <c:showLeaderLines val="0"/>
          </c:dLbls>
          <c:cat>
            <c:strRef>
              <c:f>Sheet1!$A$2:$A$3</c:f>
              <c:strCache>
                <c:ptCount val="2"/>
                <c:pt idx="0">
                  <c:v>Non-Hispanic White</c:v>
                </c:pt>
                <c:pt idx="1">
                  <c:v>Non-Hispanic Black</c:v>
                </c:pt>
              </c:strCache>
            </c:strRef>
          </c:cat>
          <c:val>
            <c:numRef>
              <c:f>Sheet1!$B$2:$B$3</c:f>
              <c:numCache>
                <c:formatCode>General</c:formatCode>
                <c:ptCount val="2"/>
                <c:pt idx="0">
                  <c:v>33</c:v>
                </c:pt>
                <c:pt idx="1">
                  <c:v>17</c:v>
                </c:pt>
              </c:numCache>
            </c:numRef>
          </c:val>
        </c:ser>
        <c:dLbls>
          <c:showLegendKey val="0"/>
          <c:showVal val="0"/>
          <c:showCatName val="0"/>
          <c:showSerName val="0"/>
          <c:showPercent val="0"/>
          <c:showBubbleSize val="0"/>
        </c:dLbls>
        <c:gapWidth val="40"/>
        <c:overlap val="100"/>
        <c:axId val="127861888"/>
        <c:axId val="127863424"/>
      </c:barChart>
      <c:catAx>
        <c:axId val="127861888"/>
        <c:scaling>
          <c:orientation val="minMax"/>
        </c:scaling>
        <c:delete val="1"/>
        <c:axPos val="l"/>
        <c:numFmt formatCode="General" sourceLinked="1"/>
        <c:majorTickMark val="none"/>
        <c:minorTickMark val="none"/>
        <c:tickLblPos val="nextTo"/>
        <c:crossAx val="127863424"/>
        <c:crosses val="autoZero"/>
        <c:auto val="1"/>
        <c:lblAlgn val="ctr"/>
        <c:lblOffset val="100"/>
        <c:noMultiLvlLbl val="0"/>
      </c:catAx>
      <c:valAx>
        <c:axId val="127863424"/>
        <c:scaling>
          <c:orientation val="minMax"/>
        </c:scaling>
        <c:delete val="1"/>
        <c:axPos val="b"/>
        <c:numFmt formatCode="General" sourceLinked="1"/>
        <c:majorTickMark val="none"/>
        <c:minorTickMark val="none"/>
        <c:tickLblPos val="nextTo"/>
        <c:crossAx val="12786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B050"/>
              </a:solidFill>
            </c:spPr>
          </c:dPt>
          <c:dPt>
            <c:idx val="1"/>
            <c:bubble3D val="0"/>
            <c:spPr>
              <a:solidFill>
                <a:srgbClr val="800080"/>
              </a:solidFill>
            </c:spPr>
          </c:dPt>
          <c:dPt>
            <c:idx val="3"/>
            <c:bubble3D val="0"/>
            <c:spPr>
              <a:solidFill>
                <a:srgbClr val="0070C0"/>
              </a:solidFill>
            </c:spPr>
          </c:dPt>
          <c:dPt>
            <c:idx val="4"/>
            <c:bubble3D val="0"/>
            <c:spPr>
              <a:solidFill>
                <a:srgbClr val="E64D3E"/>
              </a:solidFill>
            </c:spPr>
          </c:dPt>
          <c:dLbls>
            <c:dLbl>
              <c:idx val="0"/>
              <c:layout>
                <c:manualLayout>
                  <c:x val="-1.5871437122991206E-2"/>
                  <c:y val="3.9087279583009872E-2"/>
                </c:manualLayout>
              </c:layout>
              <c:tx>
                <c:rich>
                  <a:bodyPr/>
                  <a:lstStyle/>
                  <a:p>
                    <a:pPr>
                      <a:defRPr sz="1200" b="1">
                        <a:solidFill>
                          <a:schemeClr val="bg1"/>
                        </a:solidFill>
                        <a:latin typeface="Calibri" panose="020F0502020204030204" pitchFamily="34" charset="0"/>
                      </a:defRPr>
                    </a:pPr>
                    <a:r>
                      <a:rPr lang="en-US" sz="1200" b="1" dirty="0" smtClean="0">
                        <a:solidFill>
                          <a:schemeClr val="bg1"/>
                        </a:solidFill>
                        <a:latin typeface="Calibri" panose="020F0502020204030204" pitchFamily="34" charset="0"/>
                      </a:rPr>
                      <a:t>1</a:t>
                    </a:r>
                    <a:r>
                      <a:rPr lang="en-US" sz="1200" b="1" dirty="0">
                        <a:solidFill>
                          <a:schemeClr val="bg1"/>
                        </a:solidFill>
                        <a:latin typeface="Calibri" panose="020F0502020204030204" pitchFamily="34" charset="0"/>
                      </a:rPr>
                      <a:t>
</a:t>
                    </a:r>
                    <a:r>
                      <a:rPr lang="en-US" sz="1200" b="1" dirty="0" smtClean="0">
                        <a:solidFill>
                          <a:schemeClr val="bg1"/>
                        </a:solidFill>
                        <a:latin typeface="Calibri" panose="020F0502020204030204" pitchFamily="34" charset="0"/>
                      </a:rPr>
                      <a:t>(2%)</a:t>
                    </a:r>
                    <a:endParaRPr lang="en-US" sz="1200" dirty="0"/>
                  </a:p>
                </c:rich>
              </c:tx>
              <c:spPr/>
              <c:dLblPos val="bestFit"/>
              <c:showLegendKey val="0"/>
              <c:showVal val="1"/>
              <c:showCatName val="0"/>
              <c:showSerName val="0"/>
              <c:showPercent val="1"/>
              <c:showBubbleSize val="0"/>
              <c:separator>
</c:separator>
            </c:dLbl>
            <c:dLbl>
              <c:idx val="1"/>
              <c:layout/>
              <c:tx>
                <c:rich>
                  <a:bodyPr/>
                  <a:lstStyle/>
                  <a:p>
                    <a:r>
                      <a:rPr lang="en-US" b="1">
                        <a:solidFill>
                          <a:schemeClr val="bg1"/>
                        </a:solidFill>
                        <a:latin typeface="Calibri" panose="020F0502020204030204" pitchFamily="34" charset="0"/>
                      </a:rPr>
                      <a:t>4
</a:t>
                    </a:r>
                    <a:r>
                      <a:rPr lang="en-US" b="1" smtClean="0">
                        <a:solidFill>
                          <a:schemeClr val="bg1"/>
                        </a:solidFill>
                        <a:latin typeface="Calibri" panose="020F0502020204030204" pitchFamily="34" charset="0"/>
                      </a:rPr>
                      <a:t>(8%)</a:t>
                    </a:r>
                    <a:endParaRPr lang="en-US"/>
                  </a:p>
                </c:rich>
              </c:tx>
              <c:dLblPos val="inEnd"/>
              <c:showLegendKey val="0"/>
              <c:showVal val="1"/>
              <c:showCatName val="0"/>
              <c:showSerName val="0"/>
              <c:showPercent val="1"/>
              <c:showBubbleSize val="0"/>
              <c:separator>
</c:separator>
            </c:dLbl>
            <c:dLbl>
              <c:idx val="2"/>
              <c:layout/>
              <c:tx>
                <c:rich>
                  <a:bodyPr/>
                  <a:lstStyle/>
                  <a:p>
                    <a:r>
                      <a:rPr lang="en-US" b="1">
                        <a:solidFill>
                          <a:schemeClr val="bg1"/>
                        </a:solidFill>
                        <a:latin typeface="Calibri" panose="020F0502020204030204" pitchFamily="34" charset="0"/>
                      </a:rPr>
                      <a:t>12
</a:t>
                    </a:r>
                    <a:r>
                      <a:rPr lang="en-US" b="1" smtClean="0">
                        <a:solidFill>
                          <a:schemeClr val="bg1"/>
                        </a:solidFill>
                        <a:latin typeface="Calibri" panose="020F0502020204030204" pitchFamily="34" charset="0"/>
                      </a:rPr>
                      <a:t>(24%)</a:t>
                    </a:r>
                    <a:endParaRPr lang="en-US"/>
                  </a:p>
                </c:rich>
              </c:tx>
              <c:dLblPos val="inEnd"/>
              <c:showLegendKey val="0"/>
              <c:showVal val="1"/>
              <c:showCatName val="0"/>
              <c:showSerName val="0"/>
              <c:showPercent val="1"/>
              <c:showBubbleSize val="0"/>
              <c:separator>
</c:separator>
            </c:dLbl>
            <c:dLbl>
              <c:idx val="3"/>
              <c:layout/>
              <c:tx>
                <c:rich>
                  <a:bodyPr/>
                  <a:lstStyle/>
                  <a:p>
                    <a:r>
                      <a:rPr lang="en-US" b="1">
                        <a:solidFill>
                          <a:schemeClr val="bg1"/>
                        </a:solidFill>
                        <a:latin typeface="Calibri" panose="020F0502020204030204" pitchFamily="34" charset="0"/>
                      </a:rPr>
                      <a:t>20
</a:t>
                    </a:r>
                    <a:r>
                      <a:rPr lang="en-US" b="1" smtClean="0">
                        <a:solidFill>
                          <a:schemeClr val="bg1"/>
                        </a:solidFill>
                        <a:latin typeface="Calibri" panose="020F0502020204030204" pitchFamily="34" charset="0"/>
                      </a:rPr>
                      <a:t>(40%)</a:t>
                    </a:r>
                    <a:endParaRPr lang="en-US"/>
                  </a:p>
                </c:rich>
              </c:tx>
              <c:dLblPos val="inEnd"/>
              <c:showLegendKey val="0"/>
              <c:showVal val="1"/>
              <c:showCatName val="0"/>
              <c:showSerName val="0"/>
              <c:showPercent val="1"/>
              <c:showBubbleSize val="0"/>
              <c:separator>
</c:separator>
            </c:dLbl>
            <c:dLbl>
              <c:idx val="4"/>
              <c:layout/>
              <c:tx>
                <c:rich>
                  <a:bodyPr/>
                  <a:lstStyle/>
                  <a:p>
                    <a:r>
                      <a:rPr lang="en-US" b="1">
                        <a:solidFill>
                          <a:schemeClr val="bg1"/>
                        </a:solidFill>
                        <a:latin typeface="Calibri" panose="020F0502020204030204" pitchFamily="34" charset="0"/>
                      </a:rPr>
                      <a:t>13
</a:t>
                    </a:r>
                    <a:r>
                      <a:rPr lang="en-US" b="1" smtClean="0">
                        <a:solidFill>
                          <a:schemeClr val="bg1"/>
                        </a:solidFill>
                        <a:latin typeface="Calibri" panose="020F0502020204030204" pitchFamily="34" charset="0"/>
                      </a:rPr>
                      <a:t>(26%)</a:t>
                    </a:r>
                    <a:endParaRPr lang="en-US"/>
                  </a:p>
                </c:rich>
              </c:tx>
              <c:dLblPos val="inEnd"/>
              <c:showLegendKey val="0"/>
              <c:showVal val="1"/>
              <c:showCatName val="0"/>
              <c:showSerName val="0"/>
              <c:showPercent val="1"/>
              <c:showBubbleSize val="0"/>
              <c:separator>
</c:separator>
            </c:dLbl>
            <c:txPr>
              <a:bodyPr/>
              <a:lstStyle/>
              <a:p>
                <a:pPr>
                  <a:defRPr b="1">
                    <a:solidFill>
                      <a:schemeClr val="bg1"/>
                    </a:solidFill>
                    <a:latin typeface="Calibri" panose="020F0502020204030204" pitchFamily="34" charset="0"/>
                  </a:defRPr>
                </a:pPr>
                <a:endParaRPr lang="en-US"/>
              </a:p>
            </c:txPr>
            <c:dLblPos val="inEnd"/>
            <c:showLegendKey val="0"/>
            <c:showVal val="1"/>
            <c:showCatName val="0"/>
            <c:showSerName val="0"/>
            <c:showPercent val="1"/>
            <c:showBubbleSize val="0"/>
            <c:separator>
</c:separator>
            <c:showLeaderLines val="1"/>
          </c:dLbls>
          <c:cat>
            <c:strRef>
              <c:f>Sheet1!$A$2:$A$6</c:f>
              <c:strCache>
                <c:ptCount val="5"/>
                <c:pt idx="0">
                  <c:v>WorstPossible</c:v>
                </c:pt>
                <c:pt idx="1">
                  <c:v>Poor</c:v>
                </c:pt>
                <c:pt idx="2">
                  <c:v>Fair</c:v>
                </c:pt>
                <c:pt idx="3">
                  <c:v>Good</c:v>
                </c:pt>
                <c:pt idx="4">
                  <c:v>Best Possible</c:v>
                </c:pt>
              </c:strCache>
            </c:strRef>
          </c:cat>
          <c:val>
            <c:numRef>
              <c:f>Sheet1!$B$2:$B$6</c:f>
              <c:numCache>
                <c:formatCode>General</c:formatCode>
                <c:ptCount val="5"/>
                <c:pt idx="0">
                  <c:v>1</c:v>
                </c:pt>
                <c:pt idx="1">
                  <c:v>4</c:v>
                </c:pt>
                <c:pt idx="2">
                  <c:v>12</c:v>
                </c:pt>
                <c:pt idx="3">
                  <c:v>20</c:v>
                </c:pt>
                <c:pt idx="4">
                  <c:v>13</c:v>
                </c:pt>
              </c:numCache>
            </c:numRef>
          </c:val>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VNA</c:v>
                </c:pt>
              </c:strCache>
            </c:strRef>
          </c:tx>
          <c:spPr>
            <a:solidFill>
              <a:schemeClr val="tx1">
                <a:lumMod val="75000"/>
                <a:lumOff val="25000"/>
              </a:schemeClr>
            </a:solidFill>
          </c:spPr>
          <c:invertIfNegative val="0"/>
          <c:dLbls>
            <c:txPr>
              <a:bodyPr/>
              <a:lstStyle/>
              <a:p>
                <a:pPr>
                  <a:defRPr sz="140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Most Interested</c:v>
                </c:pt>
                <c:pt idx="1">
                  <c:v>Middle Interest</c:v>
                </c:pt>
                <c:pt idx="2">
                  <c:v>Least Interested</c:v>
                </c:pt>
              </c:strCache>
            </c:strRef>
          </c:cat>
          <c:val>
            <c:numRef>
              <c:f>Sheet1!$B$2:$B$4</c:f>
              <c:numCache>
                <c:formatCode>General</c:formatCode>
                <c:ptCount val="3"/>
                <c:pt idx="0">
                  <c:v>28</c:v>
                </c:pt>
                <c:pt idx="1">
                  <c:v>20</c:v>
                </c:pt>
                <c:pt idx="2">
                  <c:v>2</c:v>
                </c:pt>
              </c:numCache>
            </c:numRef>
          </c:val>
        </c:ser>
        <c:ser>
          <c:idx val="1"/>
          <c:order val="1"/>
          <c:tx>
            <c:strRef>
              <c:f>Sheet1!$C$1</c:f>
              <c:strCache>
                <c:ptCount val="1"/>
                <c:pt idx="0">
                  <c:v>PC</c:v>
                </c:pt>
              </c:strCache>
            </c:strRef>
          </c:tx>
          <c:spPr>
            <a:solidFill>
              <a:srgbClr val="00B050"/>
            </a:solidFill>
          </c:spPr>
          <c:invertIfNegative val="0"/>
          <c:dLbls>
            <c:txPr>
              <a:bodyPr/>
              <a:lstStyle/>
              <a:p>
                <a:pPr>
                  <a:defRPr sz="140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Most Interested</c:v>
                </c:pt>
                <c:pt idx="1">
                  <c:v>Middle Interest</c:v>
                </c:pt>
                <c:pt idx="2">
                  <c:v>Least Interested</c:v>
                </c:pt>
              </c:strCache>
            </c:strRef>
          </c:cat>
          <c:val>
            <c:numRef>
              <c:f>Sheet1!$C$2:$C$4</c:f>
              <c:numCache>
                <c:formatCode>General</c:formatCode>
                <c:ptCount val="3"/>
                <c:pt idx="0">
                  <c:v>20</c:v>
                </c:pt>
                <c:pt idx="1">
                  <c:v>25</c:v>
                </c:pt>
                <c:pt idx="2">
                  <c:v>5</c:v>
                </c:pt>
              </c:numCache>
            </c:numRef>
          </c:val>
        </c:ser>
        <c:ser>
          <c:idx val="2"/>
          <c:order val="2"/>
          <c:tx>
            <c:strRef>
              <c:f>Sheet1!$D$1</c:f>
              <c:strCache>
                <c:ptCount val="1"/>
                <c:pt idx="0">
                  <c:v>Hospice</c:v>
                </c:pt>
              </c:strCache>
            </c:strRef>
          </c:tx>
          <c:spPr>
            <a:solidFill>
              <a:srgbClr val="E64D3E"/>
            </a:solidFill>
          </c:spPr>
          <c:invertIfNegative val="0"/>
          <c:dLbls>
            <c:txPr>
              <a:bodyPr/>
              <a:lstStyle/>
              <a:p>
                <a:pPr>
                  <a:defRPr sz="1400">
                    <a:latin typeface="Calibri" panose="020F0502020204030204"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Most Interested</c:v>
                </c:pt>
                <c:pt idx="1">
                  <c:v>Middle Interest</c:v>
                </c:pt>
                <c:pt idx="2">
                  <c:v>Least Interested</c:v>
                </c:pt>
              </c:strCache>
            </c:strRef>
          </c:cat>
          <c:val>
            <c:numRef>
              <c:f>Sheet1!$D$2:$D$4</c:f>
              <c:numCache>
                <c:formatCode>General</c:formatCode>
                <c:ptCount val="3"/>
                <c:pt idx="0">
                  <c:v>2</c:v>
                </c:pt>
                <c:pt idx="1">
                  <c:v>5</c:v>
                </c:pt>
                <c:pt idx="2">
                  <c:v>43</c:v>
                </c:pt>
              </c:numCache>
            </c:numRef>
          </c:val>
        </c:ser>
        <c:dLbls>
          <c:dLblPos val="outEnd"/>
          <c:showLegendKey val="0"/>
          <c:showVal val="1"/>
          <c:showCatName val="0"/>
          <c:showSerName val="0"/>
          <c:showPercent val="0"/>
          <c:showBubbleSize val="0"/>
        </c:dLbls>
        <c:gapWidth val="150"/>
        <c:axId val="127279872"/>
        <c:axId val="127281408"/>
      </c:barChart>
      <c:catAx>
        <c:axId val="12727987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n-US"/>
          </a:p>
        </c:txPr>
        <c:crossAx val="127281408"/>
        <c:crosses val="autoZero"/>
        <c:auto val="1"/>
        <c:lblAlgn val="ctr"/>
        <c:lblOffset val="100"/>
        <c:noMultiLvlLbl val="0"/>
      </c:catAx>
      <c:valAx>
        <c:axId val="127281408"/>
        <c:scaling>
          <c:orientation val="minMax"/>
        </c:scaling>
        <c:delete val="0"/>
        <c:axPos val="l"/>
        <c:majorGridlines/>
        <c:title>
          <c:tx>
            <c:rich>
              <a:bodyPr rot="-5400000" vert="horz"/>
              <a:lstStyle/>
              <a:p>
                <a:pPr>
                  <a:defRPr sz="1200">
                    <a:latin typeface="Calibri" panose="020F0502020204030204" pitchFamily="34" charset="0"/>
                  </a:defRPr>
                </a:pPr>
                <a:r>
                  <a:rPr lang="en-US" sz="1200" dirty="0" smtClean="0">
                    <a:latin typeface="Calibri" panose="020F0502020204030204" pitchFamily="34" charset="0"/>
                  </a:rPr>
                  <a:t>Number of participants</a:t>
                </a:r>
                <a:endParaRPr lang="en-US" sz="1200" dirty="0">
                  <a:latin typeface="Calibri" panose="020F0502020204030204" pitchFamily="34" charset="0"/>
                </a:endParaRPr>
              </a:p>
            </c:rich>
          </c:tx>
          <c:layout/>
          <c:overlay val="0"/>
        </c:title>
        <c:numFmt formatCode="General" sourceLinked="1"/>
        <c:majorTickMark val="out"/>
        <c:minorTickMark val="none"/>
        <c:tickLblPos val="nextTo"/>
        <c:txPr>
          <a:bodyPr/>
          <a:lstStyle/>
          <a:p>
            <a:pPr>
              <a:defRPr sz="1400">
                <a:latin typeface="Calibri" panose="020F0502020204030204" pitchFamily="34" charset="0"/>
              </a:defRPr>
            </a:pPr>
            <a:endParaRPr lang="en-US"/>
          </a:p>
        </c:txPr>
        <c:crossAx val="127279872"/>
        <c:crosses val="autoZero"/>
        <c:crossBetween val="between"/>
      </c:valAx>
    </c:plotArea>
    <c:legend>
      <c:legendPos val="r"/>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64D3E"/>
              </a:solidFill>
              <a:ln w="19050">
                <a:solidFill>
                  <a:schemeClr val="lt1"/>
                </a:solidFill>
              </a:ln>
              <a:effectLst/>
            </c:spPr>
          </c:dPt>
          <c:dPt>
            <c:idx val="1"/>
            <c:bubble3D val="0"/>
            <c:spPr>
              <a:solidFill>
                <a:srgbClr val="5E375E"/>
              </a:solidFill>
              <a:ln w="19050">
                <a:solidFill>
                  <a:schemeClr val="lt1"/>
                </a:solidFill>
              </a:ln>
              <a:effectLst/>
            </c:spPr>
          </c:dPt>
          <c:dPt>
            <c:idx val="2"/>
            <c:bubble3D val="0"/>
            <c:spPr>
              <a:solidFill>
                <a:srgbClr val="2BAC60"/>
              </a:solidFill>
              <a:ln w="19050">
                <a:solidFill>
                  <a:schemeClr val="lt1"/>
                </a:solidFill>
              </a:ln>
              <a:effectLst/>
            </c:spPr>
          </c:dPt>
          <c:dPt>
            <c:idx val="3"/>
            <c:bubble3D val="0"/>
            <c:spPr>
              <a:solidFill>
                <a:srgbClr val="EE7079"/>
              </a:solidFill>
              <a:ln w="19050">
                <a:solidFill>
                  <a:schemeClr val="lt1"/>
                </a:solidFill>
              </a:ln>
              <a:effectLst/>
            </c:spPr>
          </c:dPt>
          <c:dLbls>
            <c:dLbl>
              <c:idx val="0"/>
              <c:layout>
                <c:manualLayout>
                  <c:x val="9.3267411341031302E-4"/>
                  <c:y val="-1.40376202974628E-2"/>
                </c:manualLayout>
              </c:layout>
              <c:tx>
                <c:rich>
                  <a:bodyPr/>
                  <a:lstStyle/>
                  <a:p>
                    <a:r>
                      <a:rPr lang="en-US" dirty="0"/>
                      <a:t>No
15
</a:t>
                    </a:r>
                    <a:r>
                      <a:rPr lang="en-US" sz="1100" dirty="0" smtClean="0"/>
                      <a:t>(30%)</a:t>
                    </a:r>
                    <a:endParaRPr lang="en-US" dirty="0"/>
                  </a:p>
                </c:rich>
              </c:tx>
              <c:showLegendKey val="0"/>
              <c:showVal val="1"/>
              <c:showCatName val="1"/>
              <c:showSerName val="0"/>
              <c:showPercent val="1"/>
              <c:showBubbleSize val="0"/>
              <c:separator>
</c:separator>
            </c:dLbl>
            <c:dLbl>
              <c:idx val="1"/>
              <c:layout>
                <c:manualLayout>
                  <c:x val="7.8125E-3"/>
                  <c:y val="7.0312495674674201E-3"/>
                </c:manualLayout>
              </c:layout>
              <c:tx>
                <c:rich>
                  <a:bodyPr/>
                  <a:lstStyle/>
                  <a:p>
                    <a:r>
                      <a:rPr lang="en-US" dirty="0"/>
                      <a:t>Yes
35
</a:t>
                    </a:r>
                    <a:r>
                      <a:rPr lang="en-US" sz="1100" dirty="0" smtClean="0"/>
                      <a:t>(70%)</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3.4375000000000003E-2"/>
                  <c:y val="-3.2812497981514699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3"/>
              <c:layout>
                <c:manualLayout>
                  <c:x val="-4.6874999999999998E-3"/>
                  <c:y val="-4.4531247260627002E-2"/>
                </c:manualLayout>
              </c:layout>
              <c:showLegendKey val="0"/>
              <c:showVal val="1"/>
              <c:showCatName val="1"/>
              <c:showSerName val="0"/>
              <c:showPercent val="1"/>
              <c:showBubbleSize val="0"/>
              <c:separator>
</c:separator>
              <c:extLst>
                <c:ext xmlns:c15="http://schemas.microsoft.com/office/drawing/2012/chart" uri="{CE6537A1-D6FC-4f65-9D91-7224C49458BB}">
                  <c15:layout/>
                </c:ext>
              </c:extLst>
            </c:dLbl>
            <c:dLbl>
              <c:idx val="4"/>
              <c:layout>
                <c:manualLayout>
                  <c:x val="-8.5597112860892402E-3"/>
                  <c:y val="-7.1197079849801198E-2"/>
                </c:manualLayout>
              </c:layout>
              <c:tx>
                <c:rich>
                  <a:bodyPr/>
                  <a:lstStyle/>
                  <a:p>
                    <a:r>
                      <a:rPr lang="en-US" sz="1400" dirty="0" smtClean="0">
                        <a:solidFill>
                          <a:schemeClr val="bg1"/>
                        </a:solidFill>
                        <a:latin typeface="Calibri" panose="020F0502020204030204" pitchFamily="34" charset="0"/>
                      </a:rPr>
                      <a:t>86</a:t>
                    </a:r>
                    <a:r>
                      <a:rPr lang="en-US" sz="1400" dirty="0">
                        <a:solidFill>
                          <a:schemeClr val="bg1"/>
                        </a:solidFill>
                        <a:latin typeface="Calibri" panose="020F0502020204030204" pitchFamily="34" charset="0"/>
                      </a:rPr>
                      <a:t>+ </a:t>
                    </a:r>
                    <a:endParaRPr lang="en-US" sz="1400" dirty="0" smtClean="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years</a:t>
                    </a:r>
                    <a:r>
                      <a:rPr lang="en-US" sz="1400" dirty="0">
                        <a:solidFill>
                          <a:schemeClr val="bg1"/>
                        </a:solidFill>
                        <a:latin typeface="Calibri" panose="020F0502020204030204" pitchFamily="34" charset="0"/>
                      </a:rPr>
                      <a:t>
4%</a:t>
                    </a:r>
                    <a:endParaRPr lang="en-US" sz="1400" dirty="0">
                      <a:solidFill>
                        <a:schemeClr val="tx1"/>
                      </a:solidFill>
                    </a:endParaRPr>
                  </a:p>
                </c:rich>
              </c:tx>
              <c:showLegendKey val="0"/>
              <c:showVal val="1"/>
              <c:showCatName val="1"/>
              <c:showSerName val="0"/>
              <c:showPercent val="1"/>
              <c:showBubbleSize val="0"/>
              <c:separator>
</c:separator>
            </c:dLbl>
            <c:spPr>
              <a:noFill/>
              <a:ln>
                <a:noFill/>
              </a:ln>
              <a:effectLst/>
            </c:spPr>
            <c:txPr>
              <a:bodyPr rot="0" spcFirstLastPara="1" vertOverflow="ellipsis" vert="horz" wrap="square" lIns="38100" tIns="91440" rIns="38100" bIns="19050" anchor="t" anchorCtr="0">
                <a:spAutoFit/>
              </a:bodyPr>
              <a:lstStyle/>
              <a:p>
                <a:pPr>
                  <a:defRPr sz="1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No</c:v>
                </c:pt>
                <c:pt idx="1">
                  <c:v>Yes</c:v>
                </c:pt>
              </c:strCache>
            </c:strRef>
          </c:cat>
          <c:val>
            <c:numRef>
              <c:f>Sheet1!$B$2:$B$3</c:f>
              <c:numCache>
                <c:formatCode>General</c:formatCode>
                <c:ptCount val="2"/>
                <c:pt idx="0">
                  <c:v>15</c:v>
                </c:pt>
                <c:pt idx="1">
                  <c:v>35</c:v>
                </c:pt>
              </c:numCache>
            </c:numRef>
          </c:val>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64D3E"/>
              </a:solidFill>
              <a:ln w="19050">
                <a:solidFill>
                  <a:schemeClr val="lt1"/>
                </a:solidFill>
              </a:ln>
              <a:effectLst/>
            </c:spPr>
          </c:dPt>
          <c:dPt>
            <c:idx val="1"/>
            <c:bubble3D val="0"/>
            <c:spPr>
              <a:solidFill>
                <a:srgbClr val="5E375E"/>
              </a:solidFill>
              <a:ln w="19050">
                <a:solidFill>
                  <a:schemeClr val="lt1"/>
                </a:solidFill>
              </a:ln>
              <a:effectLst/>
            </c:spPr>
          </c:dPt>
          <c:dPt>
            <c:idx val="2"/>
            <c:bubble3D val="0"/>
            <c:spPr>
              <a:solidFill>
                <a:srgbClr val="2BAC60"/>
              </a:solidFill>
              <a:ln w="19050">
                <a:solidFill>
                  <a:schemeClr val="lt1"/>
                </a:solidFill>
              </a:ln>
              <a:effectLst/>
            </c:spPr>
          </c:dPt>
          <c:dPt>
            <c:idx val="3"/>
            <c:bubble3D val="0"/>
            <c:spPr>
              <a:solidFill>
                <a:srgbClr val="EE7079"/>
              </a:solidFill>
              <a:ln w="19050">
                <a:solidFill>
                  <a:schemeClr val="lt1"/>
                </a:solidFill>
              </a:ln>
              <a:effectLst/>
            </c:spPr>
          </c:dPt>
          <c:dLbls>
            <c:dLbl>
              <c:idx val="0"/>
              <c:layout>
                <c:manualLayout>
                  <c:x val="9.3267411341031302E-4"/>
                  <c:y val="-1.40376202974628E-2"/>
                </c:manualLayout>
              </c:layout>
              <c:tx>
                <c:rich>
                  <a:bodyPr/>
                  <a:lstStyle/>
                  <a:p>
                    <a:r>
                      <a:rPr lang="en-US" dirty="0" smtClean="0"/>
                      <a:t>No</a:t>
                    </a:r>
                    <a:r>
                      <a:rPr lang="en-US" dirty="0"/>
                      <a:t>
12
</a:t>
                    </a:r>
                    <a:r>
                      <a:rPr lang="en-US" sz="1100" dirty="0" smtClean="0"/>
                      <a:t>(24%)</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7.8125E-3"/>
                  <c:y val="7.0312495674674201E-3"/>
                </c:manualLayout>
              </c:layout>
              <c:tx>
                <c:rich>
                  <a:bodyPr/>
                  <a:lstStyle/>
                  <a:p>
                    <a:r>
                      <a:rPr lang="en-US" dirty="0"/>
                      <a:t>Yes
38
</a:t>
                    </a:r>
                    <a:r>
                      <a:rPr lang="en-US" sz="1100" dirty="0" smtClean="0"/>
                      <a:t>(76%)</a:t>
                    </a:r>
                    <a:endParaRPr lang="en-US" dirty="0"/>
                  </a:p>
                </c:rich>
              </c:tx>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3.4375000000000003E-2"/>
                  <c:y val="-3.2812497981514699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6874999999999998E-3"/>
                  <c:y val="-4.453124726062700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5597112860892402E-3"/>
                  <c:y val="-7.1197079849801198E-2"/>
                </c:manualLayout>
              </c:layout>
              <c:tx>
                <c:rich>
                  <a:bodyPr/>
                  <a:lstStyle/>
                  <a:p>
                    <a:r>
                      <a:rPr lang="en-US" sz="1400" dirty="0" smtClean="0">
                        <a:solidFill>
                          <a:schemeClr val="bg1"/>
                        </a:solidFill>
                        <a:latin typeface="Calibri" panose="020F0502020204030204" pitchFamily="34" charset="0"/>
                      </a:rPr>
                      <a:t>86</a:t>
                    </a:r>
                    <a:r>
                      <a:rPr lang="en-US" sz="1400" dirty="0">
                        <a:solidFill>
                          <a:schemeClr val="bg1"/>
                        </a:solidFill>
                        <a:latin typeface="Calibri" panose="020F0502020204030204" pitchFamily="34" charset="0"/>
                      </a:rPr>
                      <a:t>+ </a:t>
                    </a:r>
                    <a:endParaRPr lang="en-US" sz="1400" dirty="0" smtClean="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years</a:t>
                    </a:r>
                    <a:r>
                      <a:rPr lang="en-US" sz="1400" dirty="0">
                        <a:solidFill>
                          <a:schemeClr val="bg1"/>
                        </a:solidFill>
                        <a:latin typeface="Calibri" panose="020F0502020204030204" pitchFamily="34" charset="0"/>
                      </a:rPr>
                      <a:t>
4%</a:t>
                    </a:r>
                    <a:endParaRPr lang="en-US" sz="1400" dirty="0">
                      <a:solidFill>
                        <a:schemeClr val="tx1"/>
                      </a:solidFill>
                    </a:endParaRPr>
                  </a:p>
                </c:rich>
              </c:tx>
              <c:showLegendKey val="0"/>
              <c:showVal val="0"/>
              <c:showCatName val="1"/>
              <c:showSerName val="0"/>
              <c:showPercent val="1"/>
              <c:showBubbleSize val="0"/>
            </c:dLbl>
            <c:spPr>
              <a:noFill/>
              <a:ln>
                <a:noFill/>
              </a:ln>
              <a:effectLst/>
            </c:spPr>
            <c:txPr>
              <a:bodyPr rot="0" spcFirstLastPara="1" vertOverflow="ellipsis" vert="horz" wrap="square" lIns="38100" tIns="91440" rIns="38100" bIns="19050" anchor="t" anchorCtr="0">
                <a:spAutoFit/>
              </a:bodyPr>
              <a:lstStyle/>
              <a:p>
                <a:pPr>
                  <a:defRPr sz="1400" b="1" i="0" u="none" strike="noStrike" kern="1200" baseline="0">
                    <a:solidFill>
                      <a:schemeClr val="bg1"/>
                    </a:solidFill>
                    <a:latin typeface="Calibri" panose="020F050202020403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No</c:v>
                </c:pt>
                <c:pt idx="1">
                  <c:v>Yes</c:v>
                </c:pt>
              </c:strCache>
            </c:strRef>
          </c:cat>
          <c:val>
            <c:numRef>
              <c:f>Sheet1!$B$2:$B$3</c:f>
              <c:numCache>
                <c:formatCode>General</c:formatCode>
                <c:ptCount val="2"/>
                <c:pt idx="0">
                  <c:v>12</c:v>
                </c:pt>
                <c:pt idx="1">
                  <c:v>38</c:v>
                </c:pt>
              </c:numCache>
            </c:numRef>
          </c:val>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E64D3E"/>
              </a:solidFill>
              <a:ln w="19050">
                <a:solidFill>
                  <a:schemeClr val="lt1"/>
                </a:solidFill>
              </a:ln>
              <a:effectLst/>
            </c:spPr>
          </c:dPt>
          <c:dPt>
            <c:idx val="1"/>
            <c:bubble3D val="0"/>
            <c:spPr>
              <a:solidFill>
                <a:srgbClr val="5E375E"/>
              </a:solidFill>
              <a:ln w="19050">
                <a:solidFill>
                  <a:schemeClr val="lt1"/>
                </a:solidFill>
              </a:ln>
              <a:effectLst/>
            </c:spPr>
          </c:dPt>
          <c:dPt>
            <c:idx val="2"/>
            <c:bubble3D val="0"/>
            <c:spPr>
              <a:solidFill>
                <a:srgbClr val="2BAC60"/>
              </a:solidFill>
              <a:ln w="19050">
                <a:solidFill>
                  <a:schemeClr val="lt1"/>
                </a:solidFill>
              </a:ln>
              <a:effectLst/>
            </c:spPr>
          </c:dPt>
          <c:dPt>
            <c:idx val="3"/>
            <c:bubble3D val="0"/>
            <c:spPr>
              <a:solidFill>
                <a:srgbClr val="EE7079"/>
              </a:solidFill>
              <a:ln w="19050">
                <a:solidFill>
                  <a:schemeClr val="lt1"/>
                </a:solidFill>
              </a:ln>
              <a:effectLst/>
            </c:spPr>
          </c:dPt>
          <c:dLbls>
            <c:dLbl>
              <c:idx val="0"/>
              <c:layout>
                <c:manualLayout>
                  <c:x val="9.3267411341031302E-4"/>
                  <c:y val="-1.40376202974628E-2"/>
                </c:manualLayout>
              </c:layout>
              <c:tx>
                <c:rich>
                  <a:bodyPr/>
                  <a:lstStyle/>
                  <a:p>
                    <a:r>
                      <a:rPr lang="en-US" dirty="0"/>
                      <a:t>No
23
</a:t>
                    </a:r>
                    <a:r>
                      <a:rPr lang="en-US" sz="1100" dirty="0" smtClean="0"/>
                      <a:t>(46%)</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1"/>
              <c:layout>
                <c:manualLayout>
                  <c:x val="7.8125E-3"/>
                  <c:y val="7.0312495674674201E-3"/>
                </c:manualLayout>
              </c:layout>
              <c:tx>
                <c:rich>
                  <a:bodyPr/>
                  <a:lstStyle/>
                  <a:p>
                    <a:r>
                      <a:rPr lang="en-US" dirty="0"/>
                      <a:t>Yes
27
</a:t>
                    </a:r>
                    <a:r>
                      <a:rPr lang="en-US" sz="1100" dirty="0" smtClean="0"/>
                      <a:t>(54%)</a:t>
                    </a:r>
                    <a:endParaRPr lang="en-US" dirty="0"/>
                  </a:p>
                </c:rich>
              </c:tx>
              <c:showLegendKey val="0"/>
              <c:showVal val="1"/>
              <c:showCatName val="1"/>
              <c:showSerName val="0"/>
              <c:showPercent val="1"/>
              <c:showBubbleSize val="0"/>
              <c:separator>
</c:separator>
              <c:extLst>
                <c:ext xmlns:c15="http://schemas.microsoft.com/office/drawing/2012/chart" uri="{CE6537A1-D6FC-4f65-9D91-7224C49458BB}">
                  <c15:layout/>
                </c:ext>
              </c:extLst>
            </c:dLbl>
            <c:dLbl>
              <c:idx val="2"/>
              <c:layout>
                <c:manualLayout>
                  <c:x val="-3.4375000000000003E-2"/>
                  <c:y val="-3.2812497981514699E-2"/>
                </c:manualLayout>
              </c:layou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4.6874999999999998E-3"/>
                  <c:y val="-4.4531247260627002E-2"/>
                </c:manualLayout>
              </c:layou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8.5597112860892402E-3"/>
                  <c:y val="-7.1197079849801198E-2"/>
                </c:manualLayout>
              </c:layout>
              <c:tx>
                <c:rich>
                  <a:bodyPr/>
                  <a:lstStyle/>
                  <a:p>
                    <a:r>
                      <a:rPr lang="en-US" sz="1400" dirty="0" smtClean="0">
                        <a:solidFill>
                          <a:schemeClr val="bg1"/>
                        </a:solidFill>
                        <a:latin typeface="Calibri" panose="020F0502020204030204" pitchFamily="34" charset="0"/>
                      </a:rPr>
                      <a:t>86</a:t>
                    </a:r>
                    <a:r>
                      <a:rPr lang="en-US" sz="1400" dirty="0">
                        <a:solidFill>
                          <a:schemeClr val="bg1"/>
                        </a:solidFill>
                        <a:latin typeface="Calibri" panose="020F0502020204030204" pitchFamily="34" charset="0"/>
                      </a:rPr>
                      <a:t>+ </a:t>
                    </a:r>
                    <a:endParaRPr lang="en-US" sz="1400" dirty="0" smtClean="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years</a:t>
                    </a:r>
                    <a:r>
                      <a:rPr lang="en-US" sz="1400" dirty="0">
                        <a:solidFill>
                          <a:schemeClr val="bg1"/>
                        </a:solidFill>
                        <a:latin typeface="Calibri" panose="020F0502020204030204" pitchFamily="34" charset="0"/>
                      </a:rPr>
                      <a:t>
4%</a:t>
                    </a:r>
                    <a:endParaRPr lang="en-US" sz="1400" dirty="0">
                      <a:solidFill>
                        <a:schemeClr val="tx1"/>
                      </a:solidFill>
                    </a:endParaRPr>
                  </a:p>
                </c:rich>
              </c:tx>
              <c:showLegendKey val="0"/>
              <c:showVal val="1"/>
              <c:showCatName val="1"/>
              <c:showSerName val="0"/>
              <c:showPercent val="1"/>
              <c:showBubbleSize val="0"/>
            </c:dLbl>
            <c:spPr>
              <a:noFill/>
              <a:ln>
                <a:noFill/>
              </a:ln>
              <a:effectLst/>
            </c:spPr>
            <c:txPr>
              <a:bodyPr rot="0" spcFirstLastPara="1" vertOverflow="ellipsis" vert="horz" wrap="square" lIns="38100" tIns="91440" rIns="38100" bIns="19050" anchor="t" anchorCtr="0">
                <a:spAutoFit/>
              </a:bodyPr>
              <a:lstStyle/>
              <a:p>
                <a:pPr>
                  <a:defRPr sz="1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No</c:v>
                </c:pt>
                <c:pt idx="1">
                  <c:v>Yes</c:v>
                </c:pt>
              </c:strCache>
            </c:strRef>
          </c:cat>
          <c:val>
            <c:numRef>
              <c:f>Sheet1!$B$2:$B$3</c:f>
              <c:numCache>
                <c:formatCode>General</c:formatCode>
                <c:ptCount val="2"/>
                <c:pt idx="0">
                  <c:v>23</c:v>
                </c:pt>
                <c:pt idx="1">
                  <c:v>27</c:v>
                </c:pt>
              </c:numCache>
            </c:numRef>
          </c:val>
        </c:ser>
        <c:dLbls>
          <c:showLegendKey val="0"/>
          <c:showVal val="0"/>
          <c:showCatName val="0"/>
          <c:showSerName val="0"/>
          <c:showPercent val="1"/>
          <c:showBubbleSize val="0"/>
          <c:showLeaderLines val="1"/>
        </c:dLbls>
        <c:firstSliceAng val="0"/>
        <c:holeSize val="2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8B667-0D0E-49EE-91B7-BCA703264408}"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65B64968-DA50-48C8-8FDD-28C08DB1808C}">
      <dgm:prSet phldrT="[Text]" custT="1"/>
      <dgm:spPr/>
      <dgm:t>
        <a:bodyPr/>
        <a:lstStyle/>
        <a:p>
          <a:r>
            <a:rPr lang="en-US" sz="1400" b="1" dirty="0" smtClean="0"/>
            <a:t>Choosing Birth Control</a:t>
          </a:r>
          <a:endParaRPr lang="en-US" sz="1400" b="1" dirty="0"/>
        </a:p>
      </dgm:t>
    </dgm:pt>
    <dgm:pt modelId="{7DC5FF83-F641-4607-9A54-D0DA28DC9B66}" type="parTrans" cxnId="{755D4B3B-426F-4071-A32C-1A58E6257597}">
      <dgm:prSet/>
      <dgm:spPr/>
      <dgm:t>
        <a:bodyPr/>
        <a:lstStyle/>
        <a:p>
          <a:endParaRPr lang="en-US"/>
        </a:p>
      </dgm:t>
    </dgm:pt>
    <dgm:pt modelId="{E2D32CCE-EC12-4A62-841C-47B581ACF785}" type="sibTrans" cxnId="{755D4B3B-426F-4071-A32C-1A58E6257597}">
      <dgm:prSet/>
      <dgm:spPr/>
      <dgm:t>
        <a:bodyPr/>
        <a:lstStyle/>
        <a:p>
          <a:endParaRPr lang="en-US"/>
        </a:p>
      </dgm:t>
    </dgm:pt>
    <dgm:pt modelId="{F49BDCC7-D99F-4F49-98AD-52D3A3B1F3A5}">
      <dgm:prSet phldrT="[Text]" custT="1"/>
      <dgm:spPr/>
      <dgm:t>
        <a:bodyPr/>
        <a:lstStyle/>
        <a:p>
          <a:r>
            <a:rPr lang="en-US" sz="1800" b="1" dirty="0" smtClean="0"/>
            <a:t>Safety</a:t>
          </a:r>
          <a:r>
            <a:rPr lang="en-US" sz="1800" b="1" baseline="0" dirty="0" smtClean="0"/>
            <a:t> and Side effects</a:t>
          </a:r>
          <a:endParaRPr lang="en-US" sz="1800" b="1" dirty="0"/>
        </a:p>
      </dgm:t>
    </dgm:pt>
    <dgm:pt modelId="{2821901B-946C-446D-B61C-1FCB8A509DAA}" type="parTrans" cxnId="{F25A15B6-CE88-4F00-9122-F32BB11E1CE5}">
      <dgm:prSet/>
      <dgm:spPr/>
      <dgm:t>
        <a:bodyPr/>
        <a:lstStyle/>
        <a:p>
          <a:endParaRPr lang="en-US" dirty="0"/>
        </a:p>
      </dgm:t>
    </dgm:pt>
    <dgm:pt modelId="{9B031F0F-68EC-4467-A3C3-E3FBA8A39BBA}" type="sibTrans" cxnId="{F25A15B6-CE88-4F00-9122-F32BB11E1CE5}">
      <dgm:prSet/>
      <dgm:spPr/>
      <dgm:t>
        <a:bodyPr/>
        <a:lstStyle/>
        <a:p>
          <a:endParaRPr lang="en-US"/>
        </a:p>
      </dgm:t>
    </dgm:pt>
    <dgm:pt modelId="{51EC3F56-D45A-4762-B717-4E70D7A5E07F}">
      <dgm:prSet custT="1"/>
      <dgm:spPr/>
      <dgm:t>
        <a:bodyPr/>
        <a:lstStyle/>
        <a:p>
          <a:r>
            <a:rPr lang="en-US" sz="1400" dirty="0" smtClean="0"/>
            <a:t>Opinion of health care provider </a:t>
          </a:r>
          <a:endParaRPr lang="en-US" sz="1400" dirty="0"/>
        </a:p>
      </dgm:t>
    </dgm:pt>
    <dgm:pt modelId="{71CA598B-8EF9-464A-ABD0-BE8EC2088ABC}" type="sibTrans" cxnId="{E028CF22-DBC7-422D-96AA-CEF5364C68F2}">
      <dgm:prSet/>
      <dgm:spPr/>
      <dgm:t>
        <a:bodyPr/>
        <a:lstStyle/>
        <a:p>
          <a:endParaRPr lang="en-US"/>
        </a:p>
      </dgm:t>
    </dgm:pt>
    <dgm:pt modelId="{E0C51558-0DAD-469F-895A-3E25E1756E07}" type="parTrans" cxnId="{E028CF22-DBC7-422D-96AA-CEF5364C68F2}">
      <dgm:prSet/>
      <dgm:spPr/>
      <dgm:t>
        <a:bodyPr/>
        <a:lstStyle/>
        <a:p>
          <a:endParaRPr lang="en-US" dirty="0"/>
        </a:p>
      </dgm:t>
    </dgm:pt>
    <dgm:pt modelId="{C197C465-BF2B-44CB-8F8A-34F157DCD9B3}">
      <dgm:prSet custT="1"/>
      <dgm:spPr/>
      <dgm:t>
        <a:bodyPr/>
        <a:lstStyle/>
        <a:p>
          <a:r>
            <a:rPr lang="en-US" sz="1600" dirty="0" smtClean="0"/>
            <a:t>Ease of Use</a:t>
          </a:r>
          <a:endParaRPr lang="en-US" sz="1600" dirty="0"/>
        </a:p>
      </dgm:t>
    </dgm:pt>
    <dgm:pt modelId="{1DE244C2-7FA8-45BC-B652-7C09E765F132}" type="sibTrans" cxnId="{B7D22735-A2BF-44F6-924E-A2366CD08DA0}">
      <dgm:prSet/>
      <dgm:spPr/>
      <dgm:t>
        <a:bodyPr/>
        <a:lstStyle/>
        <a:p>
          <a:endParaRPr lang="en-US"/>
        </a:p>
      </dgm:t>
    </dgm:pt>
    <dgm:pt modelId="{0B65999D-F817-49A4-9338-B45A09D6B292}" type="parTrans" cxnId="{B7D22735-A2BF-44F6-924E-A2366CD08DA0}">
      <dgm:prSet/>
      <dgm:spPr/>
      <dgm:t>
        <a:bodyPr/>
        <a:lstStyle/>
        <a:p>
          <a:endParaRPr lang="en-US" dirty="0"/>
        </a:p>
      </dgm:t>
    </dgm:pt>
    <dgm:pt modelId="{BC5B4015-7D09-4FF5-A75D-4AF39CCC1F4C}">
      <dgm:prSet/>
      <dgm:spPr/>
      <dgm:t>
        <a:bodyPr/>
        <a:lstStyle/>
        <a:p>
          <a:r>
            <a:rPr lang="en-US" dirty="0" smtClean="0"/>
            <a:t>Future fertility</a:t>
          </a:r>
          <a:endParaRPr lang="en-US" dirty="0"/>
        </a:p>
      </dgm:t>
    </dgm:pt>
    <dgm:pt modelId="{15E9D50A-4CE6-4B01-9A5A-F9E6ADE91876}" type="parTrans" cxnId="{15A62CE4-A239-4F31-AF8A-0F205BE3C9A2}">
      <dgm:prSet/>
      <dgm:spPr/>
      <dgm:t>
        <a:bodyPr/>
        <a:lstStyle/>
        <a:p>
          <a:endParaRPr lang="en-US" dirty="0"/>
        </a:p>
      </dgm:t>
    </dgm:pt>
    <dgm:pt modelId="{6366EB5C-A10D-47E4-AA5E-38F8D582A84B}" type="sibTrans" cxnId="{15A62CE4-A239-4F31-AF8A-0F205BE3C9A2}">
      <dgm:prSet/>
      <dgm:spPr/>
      <dgm:t>
        <a:bodyPr/>
        <a:lstStyle/>
        <a:p>
          <a:endParaRPr lang="en-US"/>
        </a:p>
      </dgm:t>
    </dgm:pt>
    <dgm:pt modelId="{BCDD6EE1-A88F-4D9F-9E96-AF056D6C66FA}">
      <dgm:prSet/>
      <dgm:spPr/>
      <dgm:t>
        <a:bodyPr/>
        <a:lstStyle/>
        <a:p>
          <a:r>
            <a:rPr lang="en-US" dirty="0" smtClean="0"/>
            <a:t>Stopping Cycles</a:t>
          </a:r>
          <a:endParaRPr lang="en-US" dirty="0"/>
        </a:p>
      </dgm:t>
    </dgm:pt>
    <dgm:pt modelId="{4553ACB2-48C3-4B63-AD94-291A7D8568B5}" type="parTrans" cxnId="{7BFBF555-8C8F-43BD-BA71-4BD7B4ED8E49}">
      <dgm:prSet/>
      <dgm:spPr/>
      <dgm:t>
        <a:bodyPr/>
        <a:lstStyle/>
        <a:p>
          <a:endParaRPr lang="en-US" dirty="0"/>
        </a:p>
      </dgm:t>
    </dgm:pt>
    <dgm:pt modelId="{9BEF7E58-4F23-4722-A1C2-70FC8A90ACD7}" type="sibTrans" cxnId="{7BFBF555-8C8F-43BD-BA71-4BD7B4ED8E49}">
      <dgm:prSet/>
      <dgm:spPr/>
      <dgm:t>
        <a:bodyPr/>
        <a:lstStyle/>
        <a:p>
          <a:endParaRPr lang="en-US"/>
        </a:p>
      </dgm:t>
    </dgm:pt>
    <dgm:pt modelId="{D7155CAE-D9AE-485B-9849-8E1E4F44BB59}">
      <dgm:prSet/>
      <dgm:spPr/>
      <dgm:t>
        <a:bodyPr/>
        <a:lstStyle/>
        <a:p>
          <a:r>
            <a:rPr lang="en-US" dirty="0" smtClean="0"/>
            <a:t>Weight gain </a:t>
          </a:r>
          <a:endParaRPr lang="en-US" dirty="0"/>
        </a:p>
      </dgm:t>
    </dgm:pt>
    <dgm:pt modelId="{669FC7AB-CC50-4016-9005-5EBA1A1F8706}" type="parTrans" cxnId="{DCCBC1BB-C58E-4ABE-BC0A-3FA6D35D1B89}">
      <dgm:prSet/>
      <dgm:spPr/>
      <dgm:t>
        <a:bodyPr/>
        <a:lstStyle/>
        <a:p>
          <a:endParaRPr lang="en-US" dirty="0"/>
        </a:p>
      </dgm:t>
    </dgm:pt>
    <dgm:pt modelId="{42508A83-8ED9-409C-ADA1-36BFB5A2105A}" type="sibTrans" cxnId="{DCCBC1BB-C58E-4ABE-BC0A-3FA6D35D1B89}">
      <dgm:prSet/>
      <dgm:spPr/>
      <dgm:t>
        <a:bodyPr/>
        <a:lstStyle/>
        <a:p>
          <a:endParaRPr lang="en-US"/>
        </a:p>
      </dgm:t>
    </dgm:pt>
    <dgm:pt modelId="{7CFC5B5D-002D-DF4D-BB1F-68EC7B8F0CD1}">
      <dgm:prSet custT="1"/>
      <dgm:spPr/>
      <dgm:t>
        <a:bodyPr/>
        <a:lstStyle/>
        <a:p>
          <a:r>
            <a:rPr lang="en-US" sz="1600" dirty="0" smtClean="0"/>
            <a:t>STD prevention</a:t>
          </a:r>
          <a:endParaRPr lang="en-US" sz="1600" dirty="0"/>
        </a:p>
      </dgm:t>
    </dgm:pt>
    <dgm:pt modelId="{C4FDDE1E-81ED-2449-AF4A-A6D3FE257078}" type="parTrans" cxnId="{5880FFAB-A753-A94F-BCBE-42999B82DA11}">
      <dgm:prSet/>
      <dgm:spPr/>
      <dgm:t>
        <a:bodyPr/>
        <a:lstStyle/>
        <a:p>
          <a:endParaRPr lang="en-US"/>
        </a:p>
      </dgm:t>
    </dgm:pt>
    <dgm:pt modelId="{FF470347-D918-FF42-A5F4-93088404E5AE}" type="sibTrans" cxnId="{5880FFAB-A753-A94F-BCBE-42999B82DA11}">
      <dgm:prSet/>
      <dgm:spPr/>
      <dgm:t>
        <a:bodyPr/>
        <a:lstStyle/>
        <a:p>
          <a:endParaRPr lang="en-US"/>
        </a:p>
      </dgm:t>
    </dgm:pt>
    <dgm:pt modelId="{ECB566EF-5598-D74C-A1F5-E152A7CFC6D4}">
      <dgm:prSet custT="1"/>
      <dgm:spPr/>
      <dgm:t>
        <a:bodyPr/>
        <a:lstStyle/>
        <a:p>
          <a:r>
            <a:rPr lang="en-US" sz="1400" dirty="0" smtClean="0"/>
            <a:t>Familiarity</a:t>
          </a:r>
          <a:endParaRPr lang="en-US" sz="1100" dirty="0"/>
        </a:p>
      </dgm:t>
    </dgm:pt>
    <dgm:pt modelId="{3942C690-238B-6948-92E9-D065B9ECD4C5}" type="parTrans" cxnId="{F8E61BF0-5D34-1742-BA6E-6268C2621A2E}">
      <dgm:prSet/>
      <dgm:spPr/>
      <dgm:t>
        <a:bodyPr/>
        <a:lstStyle/>
        <a:p>
          <a:endParaRPr lang="en-US"/>
        </a:p>
      </dgm:t>
    </dgm:pt>
    <dgm:pt modelId="{48F9C1CC-525C-8845-A9D6-36B50F799892}" type="sibTrans" cxnId="{F8E61BF0-5D34-1742-BA6E-6268C2621A2E}">
      <dgm:prSet/>
      <dgm:spPr/>
      <dgm:t>
        <a:bodyPr/>
        <a:lstStyle/>
        <a:p>
          <a:endParaRPr lang="en-US"/>
        </a:p>
      </dgm:t>
    </dgm:pt>
    <dgm:pt modelId="{A3BA69A9-3ACC-4586-B4CE-BDA92080EC83}" type="pres">
      <dgm:prSet presAssocID="{EAB8B667-0D0E-49EE-91B7-BCA703264408}" presName="mainComposite" presStyleCnt="0">
        <dgm:presLayoutVars>
          <dgm:chPref val="1"/>
          <dgm:dir/>
          <dgm:animOne val="branch"/>
          <dgm:animLvl val="lvl"/>
          <dgm:resizeHandles val="exact"/>
        </dgm:presLayoutVars>
      </dgm:prSet>
      <dgm:spPr/>
      <dgm:t>
        <a:bodyPr/>
        <a:lstStyle/>
        <a:p>
          <a:endParaRPr lang="en-US"/>
        </a:p>
      </dgm:t>
    </dgm:pt>
    <dgm:pt modelId="{961ED45C-B305-4A4B-A275-DDC84BDA9C3C}" type="pres">
      <dgm:prSet presAssocID="{EAB8B667-0D0E-49EE-91B7-BCA703264408}" presName="hierFlow" presStyleCnt="0"/>
      <dgm:spPr/>
    </dgm:pt>
    <dgm:pt modelId="{AE54EC17-2DE8-468B-90F0-E3DAF1225816}" type="pres">
      <dgm:prSet presAssocID="{EAB8B667-0D0E-49EE-91B7-BCA703264408}" presName="hierChild1" presStyleCnt="0">
        <dgm:presLayoutVars>
          <dgm:chPref val="1"/>
          <dgm:animOne val="branch"/>
          <dgm:animLvl val="lvl"/>
        </dgm:presLayoutVars>
      </dgm:prSet>
      <dgm:spPr/>
    </dgm:pt>
    <dgm:pt modelId="{301E07E5-5294-4EAD-A8A8-9514F77FE548}" type="pres">
      <dgm:prSet presAssocID="{65B64968-DA50-48C8-8FDD-28C08DB1808C}" presName="Name14" presStyleCnt="0"/>
      <dgm:spPr/>
    </dgm:pt>
    <dgm:pt modelId="{D66CA0DF-3EB7-450F-AA24-F5419632185D}" type="pres">
      <dgm:prSet presAssocID="{65B64968-DA50-48C8-8FDD-28C08DB1808C}" presName="level1Shape" presStyleLbl="node0" presStyleIdx="0" presStyleCnt="1" custScaleX="210906">
        <dgm:presLayoutVars>
          <dgm:chPref val="3"/>
        </dgm:presLayoutVars>
      </dgm:prSet>
      <dgm:spPr/>
      <dgm:t>
        <a:bodyPr/>
        <a:lstStyle/>
        <a:p>
          <a:endParaRPr lang="en-US"/>
        </a:p>
      </dgm:t>
    </dgm:pt>
    <dgm:pt modelId="{D9DE17C6-243F-41FF-A82B-426EB7AD7BBE}" type="pres">
      <dgm:prSet presAssocID="{65B64968-DA50-48C8-8FDD-28C08DB1808C}" presName="hierChild2" presStyleCnt="0"/>
      <dgm:spPr/>
    </dgm:pt>
    <dgm:pt modelId="{F8575637-4782-491E-B51F-83518DB9993A}" type="pres">
      <dgm:prSet presAssocID="{2821901B-946C-446D-B61C-1FCB8A509DAA}" presName="Name19" presStyleLbl="parChTrans1D2" presStyleIdx="0" presStyleCnt="5"/>
      <dgm:spPr/>
      <dgm:t>
        <a:bodyPr/>
        <a:lstStyle/>
        <a:p>
          <a:endParaRPr lang="en-US"/>
        </a:p>
      </dgm:t>
    </dgm:pt>
    <dgm:pt modelId="{D468D95D-66CE-439E-9BAC-9453D8399469}" type="pres">
      <dgm:prSet presAssocID="{F49BDCC7-D99F-4F49-98AD-52D3A3B1F3A5}" presName="Name21" presStyleCnt="0"/>
      <dgm:spPr/>
    </dgm:pt>
    <dgm:pt modelId="{6902E293-0A23-4AEF-9E41-758068660C6F}" type="pres">
      <dgm:prSet presAssocID="{F49BDCC7-D99F-4F49-98AD-52D3A3B1F3A5}" presName="level2Shape" presStyleLbl="node2" presStyleIdx="0" presStyleCnt="5" custScaleX="265213" custScaleY="266515"/>
      <dgm:spPr/>
      <dgm:t>
        <a:bodyPr/>
        <a:lstStyle/>
        <a:p>
          <a:endParaRPr lang="en-US"/>
        </a:p>
      </dgm:t>
    </dgm:pt>
    <dgm:pt modelId="{D0ADE729-C1EF-4DA0-ABFD-97FD316C6604}" type="pres">
      <dgm:prSet presAssocID="{F49BDCC7-D99F-4F49-98AD-52D3A3B1F3A5}" presName="hierChild3" presStyleCnt="0"/>
      <dgm:spPr/>
    </dgm:pt>
    <dgm:pt modelId="{183ACFD4-C447-41F4-9E18-09E5D5826C81}" type="pres">
      <dgm:prSet presAssocID="{15E9D50A-4CE6-4B01-9A5A-F9E6ADE91876}" presName="Name19" presStyleLbl="parChTrans1D3" presStyleIdx="0" presStyleCnt="3"/>
      <dgm:spPr/>
      <dgm:t>
        <a:bodyPr/>
        <a:lstStyle/>
        <a:p>
          <a:endParaRPr lang="en-US"/>
        </a:p>
      </dgm:t>
    </dgm:pt>
    <dgm:pt modelId="{7BCC0B3B-91EF-4117-8301-35A75C6A96E8}" type="pres">
      <dgm:prSet presAssocID="{BC5B4015-7D09-4FF5-A75D-4AF39CCC1F4C}" presName="Name21" presStyleCnt="0"/>
      <dgm:spPr/>
    </dgm:pt>
    <dgm:pt modelId="{09A49F65-5A2C-4418-A230-573CECEE6EE8}" type="pres">
      <dgm:prSet presAssocID="{BC5B4015-7D09-4FF5-A75D-4AF39CCC1F4C}" presName="level2Shape" presStyleLbl="node3" presStyleIdx="0" presStyleCnt="3"/>
      <dgm:spPr/>
      <dgm:t>
        <a:bodyPr/>
        <a:lstStyle/>
        <a:p>
          <a:endParaRPr lang="en-US"/>
        </a:p>
      </dgm:t>
    </dgm:pt>
    <dgm:pt modelId="{0E54F215-14E4-4AD1-9140-762E26F8E3ED}" type="pres">
      <dgm:prSet presAssocID="{BC5B4015-7D09-4FF5-A75D-4AF39CCC1F4C}" presName="hierChild3" presStyleCnt="0"/>
      <dgm:spPr/>
    </dgm:pt>
    <dgm:pt modelId="{78DD3AF5-42E1-4456-BBD5-4C6A51A9C839}" type="pres">
      <dgm:prSet presAssocID="{4553ACB2-48C3-4B63-AD94-291A7D8568B5}" presName="Name19" presStyleLbl="parChTrans1D3" presStyleIdx="1" presStyleCnt="3"/>
      <dgm:spPr/>
      <dgm:t>
        <a:bodyPr/>
        <a:lstStyle/>
        <a:p>
          <a:endParaRPr lang="en-US"/>
        </a:p>
      </dgm:t>
    </dgm:pt>
    <dgm:pt modelId="{B0CD30DB-F3E2-4CAA-B1C1-574DF9C3BF52}" type="pres">
      <dgm:prSet presAssocID="{BCDD6EE1-A88F-4D9F-9E96-AF056D6C66FA}" presName="Name21" presStyleCnt="0"/>
      <dgm:spPr/>
    </dgm:pt>
    <dgm:pt modelId="{3F14AE31-6993-4914-9A91-8B1B0B61027E}" type="pres">
      <dgm:prSet presAssocID="{BCDD6EE1-A88F-4D9F-9E96-AF056D6C66FA}" presName="level2Shape" presStyleLbl="node3" presStyleIdx="1" presStyleCnt="3"/>
      <dgm:spPr/>
      <dgm:t>
        <a:bodyPr/>
        <a:lstStyle/>
        <a:p>
          <a:endParaRPr lang="en-US"/>
        </a:p>
      </dgm:t>
    </dgm:pt>
    <dgm:pt modelId="{13E2C97F-957A-4AB3-A946-48C420572340}" type="pres">
      <dgm:prSet presAssocID="{BCDD6EE1-A88F-4D9F-9E96-AF056D6C66FA}" presName="hierChild3" presStyleCnt="0"/>
      <dgm:spPr/>
    </dgm:pt>
    <dgm:pt modelId="{17674EF8-5AFF-4EEC-A774-F202D78B1C4F}" type="pres">
      <dgm:prSet presAssocID="{669FC7AB-CC50-4016-9005-5EBA1A1F8706}" presName="Name19" presStyleLbl="parChTrans1D3" presStyleIdx="2" presStyleCnt="3"/>
      <dgm:spPr/>
      <dgm:t>
        <a:bodyPr/>
        <a:lstStyle/>
        <a:p>
          <a:endParaRPr lang="en-US"/>
        </a:p>
      </dgm:t>
    </dgm:pt>
    <dgm:pt modelId="{82F39189-7C07-4DF7-936B-9269A0ED9CF0}" type="pres">
      <dgm:prSet presAssocID="{D7155CAE-D9AE-485B-9849-8E1E4F44BB59}" presName="Name21" presStyleCnt="0"/>
      <dgm:spPr/>
    </dgm:pt>
    <dgm:pt modelId="{66698989-C6A7-40A2-B85A-FA1E60D5E76B}" type="pres">
      <dgm:prSet presAssocID="{D7155CAE-D9AE-485B-9849-8E1E4F44BB59}" presName="level2Shape" presStyleLbl="node3" presStyleIdx="2" presStyleCnt="3"/>
      <dgm:spPr/>
      <dgm:t>
        <a:bodyPr/>
        <a:lstStyle/>
        <a:p>
          <a:endParaRPr lang="en-US"/>
        </a:p>
      </dgm:t>
    </dgm:pt>
    <dgm:pt modelId="{813BA241-61AD-409D-9954-93AC4B2628A8}" type="pres">
      <dgm:prSet presAssocID="{D7155CAE-D9AE-485B-9849-8E1E4F44BB59}" presName="hierChild3" presStyleCnt="0"/>
      <dgm:spPr/>
    </dgm:pt>
    <dgm:pt modelId="{4E95E855-79D0-4A3C-B8FD-8A751180422D}" type="pres">
      <dgm:prSet presAssocID="{E0C51558-0DAD-469F-895A-3E25E1756E07}" presName="Name19" presStyleLbl="parChTrans1D2" presStyleIdx="1" presStyleCnt="5"/>
      <dgm:spPr/>
      <dgm:t>
        <a:bodyPr/>
        <a:lstStyle/>
        <a:p>
          <a:endParaRPr lang="en-US"/>
        </a:p>
      </dgm:t>
    </dgm:pt>
    <dgm:pt modelId="{CCB5594C-9353-4F67-9CC4-07B538B9EE0E}" type="pres">
      <dgm:prSet presAssocID="{51EC3F56-D45A-4762-B717-4E70D7A5E07F}" presName="Name21" presStyleCnt="0"/>
      <dgm:spPr/>
    </dgm:pt>
    <dgm:pt modelId="{4898BA13-BA35-4900-A605-1311BB1C75E4}" type="pres">
      <dgm:prSet presAssocID="{51EC3F56-D45A-4762-B717-4E70D7A5E07F}" presName="level2Shape" presStyleLbl="node2" presStyleIdx="1" presStyleCnt="5" custScaleY="156022" custLinFactNeighborX="-1099" custLinFactNeighborY="-1648"/>
      <dgm:spPr/>
      <dgm:t>
        <a:bodyPr/>
        <a:lstStyle/>
        <a:p>
          <a:endParaRPr lang="en-US"/>
        </a:p>
      </dgm:t>
    </dgm:pt>
    <dgm:pt modelId="{41C16A53-C8F8-4676-93A1-F345BAA0EFDF}" type="pres">
      <dgm:prSet presAssocID="{51EC3F56-D45A-4762-B717-4E70D7A5E07F}" presName="hierChild3" presStyleCnt="0"/>
      <dgm:spPr/>
    </dgm:pt>
    <dgm:pt modelId="{31EF1D43-2A78-4C70-8928-812194686003}" type="pres">
      <dgm:prSet presAssocID="{0B65999D-F817-49A4-9338-B45A09D6B292}" presName="Name19" presStyleLbl="parChTrans1D2" presStyleIdx="2" presStyleCnt="5"/>
      <dgm:spPr/>
      <dgm:t>
        <a:bodyPr/>
        <a:lstStyle/>
        <a:p>
          <a:endParaRPr lang="en-US"/>
        </a:p>
      </dgm:t>
    </dgm:pt>
    <dgm:pt modelId="{28A7A673-8359-4CDC-9E68-8CAFFC5E8485}" type="pres">
      <dgm:prSet presAssocID="{C197C465-BF2B-44CB-8F8A-34F157DCD9B3}" presName="Name21" presStyleCnt="0"/>
      <dgm:spPr/>
    </dgm:pt>
    <dgm:pt modelId="{B8B9693E-93B3-4ECC-90E9-E965330D0031}" type="pres">
      <dgm:prSet presAssocID="{C197C465-BF2B-44CB-8F8A-34F157DCD9B3}" presName="level2Shape" presStyleLbl="node2" presStyleIdx="2" presStyleCnt="5" custScaleX="126077" custScaleY="143035" custLinFactNeighborX="0" custLinFactNeighborY="0"/>
      <dgm:spPr/>
      <dgm:t>
        <a:bodyPr/>
        <a:lstStyle/>
        <a:p>
          <a:endParaRPr lang="en-US"/>
        </a:p>
      </dgm:t>
    </dgm:pt>
    <dgm:pt modelId="{3C1E5C0F-8F56-495A-8841-4E3921C46018}" type="pres">
      <dgm:prSet presAssocID="{C197C465-BF2B-44CB-8F8A-34F157DCD9B3}" presName="hierChild3" presStyleCnt="0"/>
      <dgm:spPr/>
    </dgm:pt>
    <dgm:pt modelId="{3DBEE759-EF55-6847-B665-89BE10853D81}" type="pres">
      <dgm:prSet presAssocID="{3942C690-238B-6948-92E9-D065B9ECD4C5}" presName="Name19" presStyleLbl="parChTrans1D2" presStyleIdx="3" presStyleCnt="5"/>
      <dgm:spPr/>
      <dgm:t>
        <a:bodyPr/>
        <a:lstStyle/>
        <a:p>
          <a:endParaRPr lang="en-US"/>
        </a:p>
      </dgm:t>
    </dgm:pt>
    <dgm:pt modelId="{6C458259-27D2-3D4E-9062-61A577A029BC}" type="pres">
      <dgm:prSet presAssocID="{ECB566EF-5598-D74C-A1F5-E152A7CFC6D4}" presName="Name21" presStyleCnt="0"/>
      <dgm:spPr/>
    </dgm:pt>
    <dgm:pt modelId="{EB6DA13C-A641-D64A-B0B1-6CADA73B5598}" type="pres">
      <dgm:prSet presAssocID="{ECB566EF-5598-D74C-A1F5-E152A7CFC6D4}" presName="level2Shape" presStyleLbl="node2" presStyleIdx="3" presStyleCnt="5"/>
      <dgm:spPr/>
      <dgm:t>
        <a:bodyPr/>
        <a:lstStyle/>
        <a:p>
          <a:endParaRPr lang="en-US"/>
        </a:p>
      </dgm:t>
    </dgm:pt>
    <dgm:pt modelId="{257967B3-D6D8-E340-8F54-DD09920656BA}" type="pres">
      <dgm:prSet presAssocID="{ECB566EF-5598-D74C-A1F5-E152A7CFC6D4}" presName="hierChild3" presStyleCnt="0"/>
      <dgm:spPr/>
    </dgm:pt>
    <dgm:pt modelId="{02952B2E-A33D-2A45-BD62-B7C2A5912974}" type="pres">
      <dgm:prSet presAssocID="{C4FDDE1E-81ED-2449-AF4A-A6D3FE257078}" presName="Name19" presStyleLbl="parChTrans1D2" presStyleIdx="4" presStyleCnt="5"/>
      <dgm:spPr/>
      <dgm:t>
        <a:bodyPr/>
        <a:lstStyle/>
        <a:p>
          <a:endParaRPr lang="en-US"/>
        </a:p>
      </dgm:t>
    </dgm:pt>
    <dgm:pt modelId="{DE748C88-B6C8-B84C-ABD6-EE4E7222142D}" type="pres">
      <dgm:prSet presAssocID="{7CFC5B5D-002D-DF4D-BB1F-68EC7B8F0CD1}" presName="Name21" presStyleCnt="0"/>
      <dgm:spPr/>
    </dgm:pt>
    <dgm:pt modelId="{13CECFFE-C5A6-6E4B-A271-C3F2C0B03FFA}" type="pres">
      <dgm:prSet presAssocID="{7CFC5B5D-002D-DF4D-BB1F-68EC7B8F0CD1}" presName="level2Shape" presStyleLbl="node2" presStyleIdx="4" presStyleCnt="5"/>
      <dgm:spPr/>
      <dgm:t>
        <a:bodyPr/>
        <a:lstStyle/>
        <a:p>
          <a:endParaRPr lang="en-US"/>
        </a:p>
      </dgm:t>
    </dgm:pt>
    <dgm:pt modelId="{06739520-F9AF-C047-8BF7-A69806894B39}" type="pres">
      <dgm:prSet presAssocID="{7CFC5B5D-002D-DF4D-BB1F-68EC7B8F0CD1}" presName="hierChild3" presStyleCnt="0"/>
      <dgm:spPr/>
    </dgm:pt>
    <dgm:pt modelId="{AB185DB6-61A7-437A-946B-BFFBA1E55B75}" type="pres">
      <dgm:prSet presAssocID="{EAB8B667-0D0E-49EE-91B7-BCA703264408}" presName="bgShapesFlow" presStyleCnt="0"/>
      <dgm:spPr/>
    </dgm:pt>
  </dgm:ptLst>
  <dgm:cxnLst>
    <dgm:cxn modelId="{F25A15B6-CE88-4F00-9122-F32BB11E1CE5}" srcId="{65B64968-DA50-48C8-8FDD-28C08DB1808C}" destId="{F49BDCC7-D99F-4F49-98AD-52D3A3B1F3A5}" srcOrd="0" destOrd="0" parTransId="{2821901B-946C-446D-B61C-1FCB8A509DAA}" sibTransId="{9B031F0F-68EC-4467-A3C3-E3FBA8A39BBA}"/>
    <dgm:cxn modelId="{69DC8657-4904-43E0-8E34-A2307186DCD3}" type="presOf" srcId="{F49BDCC7-D99F-4F49-98AD-52D3A3B1F3A5}" destId="{6902E293-0A23-4AEF-9E41-758068660C6F}" srcOrd="0" destOrd="0" presId="urn:microsoft.com/office/officeart/2005/8/layout/hierarchy6"/>
    <dgm:cxn modelId="{AE480D69-B83C-413B-BF86-10F0F2BC8988}" type="presOf" srcId="{0B65999D-F817-49A4-9338-B45A09D6B292}" destId="{31EF1D43-2A78-4C70-8928-812194686003}" srcOrd="0" destOrd="0" presId="urn:microsoft.com/office/officeart/2005/8/layout/hierarchy6"/>
    <dgm:cxn modelId="{B7D22735-A2BF-44F6-924E-A2366CD08DA0}" srcId="{65B64968-DA50-48C8-8FDD-28C08DB1808C}" destId="{C197C465-BF2B-44CB-8F8A-34F157DCD9B3}" srcOrd="2" destOrd="0" parTransId="{0B65999D-F817-49A4-9338-B45A09D6B292}" sibTransId="{1DE244C2-7FA8-45BC-B652-7C09E765F132}"/>
    <dgm:cxn modelId="{AE2DA312-C651-4B4F-8BC4-EBB33B1D73F5}" type="presOf" srcId="{BCDD6EE1-A88F-4D9F-9E96-AF056D6C66FA}" destId="{3F14AE31-6993-4914-9A91-8B1B0B61027E}" srcOrd="0" destOrd="0" presId="urn:microsoft.com/office/officeart/2005/8/layout/hierarchy6"/>
    <dgm:cxn modelId="{678DDEA9-AB8C-4B98-88D9-3E8808293FD9}" type="presOf" srcId="{3942C690-238B-6948-92E9-D065B9ECD4C5}" destId="{3DBEE759-EF55-6847-B665-89BE10853D81}" srcOrd="0" destOrd="0" presId="urn:microsoft.com/office/officeart/2005/8/layout/hierarchy6"/>
    <dgm:cxn modelId="{DCCBC1BB-C58E-4ABE-BC0A-3FA6D35D1B89}" srcId="{F49BDCC7-D99F-4F49-98AD-52D3A3B1F3A5}" destId="{D7155CAE-D9AE-485B-9849-8E1E4F44BB59}" srcOrd="2" destOrd="0" parTransId="{669FC7AB-CC50-4016-9005-5EBA1A1F8706}" sibTransId="{42508A83-8ED9-409C-ADA1-36BFB5A2105A}"/>
    <dgm:cxn modelId="{03A2E83C-C5BB-4006-A38D-1B011B436E2A}" type="presOf" srcId="{65B64968-DA50-48C8-8FDD-28C08DB1808C}" destId="{D66CA0DF-3EB7-450F-AA24-F5419632185D}" srcOrd="0" destOrd="0" presId="urn:microsoft.com/office/officeart/2005/8/layout/hierarchy6"/>
    <dgm:cxn modelId="{0CC17BF2-CC3F-4187-958F-3882B56295B3}" type="presOf" srcId="{2821901B-946C-446D-B61C-1FCB8A509DAA}" destId="{F8575637-4782-491E-B51F-83518DB9993A}" srcOrd="0" destOrd="0" presId="urn:microsoft.com/office/officeart/2005/8/layout/hierarchy6"/>
    <dgm:cxn modelId="{5880FFAB-A753-A94F-BCBE-42999B82DA11}" srcId="{65B64968-DA50-48C8-8FDD-28C08DB1808C}" destId="{7CFC5B5D-002D-DF4D-BB1F-68EC7B8F0CD1}" srcOrd="4" destOrd="0" parTransId="{C4FDDE1E-81ED-2449-AF4A-A6D3FE257078}" sibTransId="{FF470347-D918-FF42-A5F4-93088404E5AE}"/>
    <dgm:cxn modelId="{1429E6D4-32C9-4EDB-9AB8-48DEBC85B070}" type="presOf" srcId="{C4FDDE1E-81ED-2449-AF4A-A6D3FE257078}" destId="{02952B2E-A33D-2A45-BD62-B7C2A5912974}" srcOrd="0" destOrd="0" presId="urn:microsoft.com/office/officeart/2005/8/layout/hierarchy6"/>
    <dgm:cxn modelId="{ED6F8858-CDB3-4697-8BE4-7F70DB2EF777}" type="presOf" srcId="{E0C51558-0DAD-469F-895A-3E25E1756E07}" destId="{4E95E855-79D0-4A3C-B8FD-8A751180422D}" srcOrd="0" destOrd="0" presId="urn:microsoft.com/office/officeart/2005/8/layout/hierarchy6"/>
    <dgm:cxn modelId="{7BFBF555-8C8F-43BD-BA71-4BD7B4ED8E49}" srcId="{F49BDCC7-D99F-4F49-98AD-52D3A3B1F3A5}" destId="{BCDD6EE1-A88F-4D9F-9E96-AF056D6C66FA}" srcOrd="1" destOrd="0" parTransId="{4553ACB2-48C3-4B63-AD94-291A7D8568B5}" sibTransId="{9BEF7E58-4F23-4722-A1C2-70FC8A90ACD7}"/>
    <dgm:cxn modelId="{026D37CA-8028-4A20-94C4-97B591CF2629}" type="presOf" srcId="{669FC7AB-CC50-4016-9005-5EBA1A1F8706}" destId="{17674EF8-5AFF-4EEC-A774-F202D78B1C4F}" srcOrd="0" destOrd="0" presId="urn:microsoft.com/office/officeart/2005/8/layout/hierarchy6"/>
    <dgm:cxn modelId="{0888CD9A-8A08-426D-9925-7480CA630E07}" type="presOf" srcId="{4553ACB2-48C3-4B63-AD94-291A7D8568B5}" destId="{78DD3AF5-42E1-4456-BBD5-4C6A51A9C839}" srcOrd="0" destOrd="0" presId="urn:microsoft.com/office/officeart/2005/8/layout/hierarchy6"/>
    <dgm:cxn modelId="{15A62CE4-A239-4F31-AF8A-0F205BE3C9A2}" srcId="{F49BDCC7-D99F-4F49-98AD-52D3A3B1F3A5}" destId="{BC5B4015-7D09-4FF5-A75D-4AF39CCC1F4C}" srcOrd="0" destOrd="0" parTransId="{15E9D50A-4CE6-4B01-9A5A-F9E6ADE91876}" sibTransId="{6366EB5C-A10D-47E4-AA5E-38F8D582A84B}"/>
    <dgm:cxn modelId="{7466CDE6-D552-4113-8307-34D2418D0178}" type="presOf" srcId="{BC5B4015-7D09-4FF5-A75D-4AF39CCC1F4C}" destId="{09A49F65-5A2C-4418-A230-573CECEE6EE8}" srcOrd="0" destOrd="0" presId="urn:microsoft.com/office/officeart/2005/8/layout/hierarchy6"/>
    <dgm:cxn modelId="{5F323ED4-7D7C-4932-909E-B13FFDCA9862}" type="presOf" srcId="{C197C465-BF2B-44CB-8F8A-34F157DCD9B3}" destId="{B8B9693E-93B3-4ECC-90E9-E965330D0031}" srcOrd="0" destOrd="0" presId="urn:microsoft.com/office/officeart/2005/8/layout/hierarchy6"/>
    <dgm:cxn modelId="{18F03A94-AFEF-44DB-9EE8-6413A052F391}" type="presOf" srcId="{EAB8B667-0D0E-49EE-91B7-BCA703264408}" destId="{A3BA69A9-3ACC-4586-B4CE-BDA92080EC83}" srcOrd="0" destOrd="0" presId="urn:microsoft.com/office/officeart/2005/8/layout/hierarchy6"/>
    <dgm:cxn modelId="{05FCCE93-2418-4E80-86FE-DB17A6C6AA45}" type="presOf" srcId="{51EC3F56-D45A-4762-B717-4E70D7A5E07F}" destId="{4898BA13-BA35-4900-A605-1311BB1C75E4}" srcOrd="0" destOrd="0" presId="urn:microsoft.com/office/officeart/2005/8/layout/hierarchy6"/>
    <dgm:cxn modelId="{F8E61BF0-5D34-1742-BA6E-6268C2621A2E}" srcId="{65B64968-DA50-48C8-8FDD-28C08DB1808C}" destId="{ECB566EF-5598-D74C-A1F5-E152A7CFC6D4}" srcOrd="3" destOrd="0" parTransId="{3942C690-238B-6948-92E9-D065B9ECD4C5}" sibTransId="{48F9C1CC-525C-8845-A9D6-36B50F799892}"/>
    <dgm:cxn modelId="{4110DF88-A3DD-43A4-A3B1-54A9B7C96032}" type="presOf" srcId="{ECB566EF-5598-D74C-A1F5-E152A7CFC6D4}" destId="{EB6DA13C-A641-D64A-B0B1-6CADA73B5598}" srcOrd="0" destOrd="0" presId="urn:microsoft.com/office/officeart/2005/8/layout/hierarchy6"/>
    <dgm:cxn modelId="{53187555-4DBA-4325-9749-5C95AEADFC6E}" type="presOf" srcId="{D7155CAE-D9AE-485B-9849-8E1E4F44BB59}" destId="{66698989-C6A7-40A2-B85A-FA1E60D5E76B}" srcOrd="0" destOrd="0" presId="urn:microsoft.com/office/officeart/2005/8/layout/hierarchy6"/>
    <dgm:cxn modelId="{E6CE89E4-912C-4790-B328-92D432E0D75B}" type="presOf" srcId="{15E9D50A-4CE6-4B01-9A5A-F9E6ADE91876}" destId="{183ACFD4-C447-41F4-9E18-09E5D5826C81}" srcOrd="0" destOrd="0" presId="urn:microsoft.com/office/officeart/2005/8/layout/hierarchy6"/>
    <dgm:cxn modelId="{C4823C4D-0214-49F5-93AA-305F9F0D0B79}" type="presOf" srcId="{7CFC5B5D-002D-DF4D-BB1F-68EC7B8F0CD1}" destId="{13CECFFE-C5A6-6E4B-A271-C3F2C0B03FFA}" srcOrd="0" destOrd="0" presId="urn:microsoft.com/office/officeart/2005/8/layout/hierarchy6"/>
    <dgm:cxn modelId="{755D4B3B-426F-4071-A32C-1A58E6257597}" srcId="{EAB8B667-0D0E-49EE-91B7-BCA703264408}" destId="{65B64968-DA50-48C8-8FDD-28C08DB1808C}" srcOrd="0" destOrd="0" parTransId="{7DC5FF83-F641-4607-9A54-D0DA28DC9B66}" sibTransId="{E2D32CCE-EC12-4A62-841C-47B581ACF785}"/>
    <dgm:cxn modelId="{E028CF22-DBC7-422D-96AA-CEF5364C68F2}" srcId="{65B64968-DA50-48C8-8FDD-28C08DB1808C}" destId="{51EC3F56-D45A-4762-B717-4E70D7A5E07F}" srcOrd="1" destOrd="0" parTransId="{E0C51558-0DAD-469F-895A-3E25E1756E07}" sibTransId="{71CA598B-8EF9-464A-ABD0-BE8EC2088ABC}"/>
    <dgm:cxn modelId="{BD90075D-E611-4DDB-93FB-17DE1B3D6CF3}" type="presParOf" srcId="{A3BA69A9-3ACC-4586-B4CE-BDA92080EC83}" destId="{961ED45C-B305-4A4B-A275-DDC84BDA9C3C}" srcOrd="0" destOrd="0" presId="urn:microsoft.com/office/officeart/2005/8/layout/hierarchy6"/>
    <dgm:cxn modelId="{10EBD353-69E0-4080-B1C6-1B025213A227}" type="presParOf" srcId="{961ED45C-B305-4A4B-A275-DDC84BDA9C3C}" destId="{AE54EC17-2DE8-468B-90F0-E3DAF1225816}" srcOrd="0" destOrd="0" presId="urn:microsoft.com/office/officeart/2005/8/layout/hierarchy6"/>
    <dgm:cxn modelId="{8FD861E5-B731-4A75-B276-9312AC5649EE}" type="presParOf" srcId="{AE54EC17-2DE8-468B-90F0-E3DAF1225816}" destId="{301E07E5-5294-4EAD-A8A8-9514F77FE548}" srcOrd="0" destOrd="0" presId="urn:microsoft.com/office/officeart/2005/8/layout/hierarchy6"/>
    <dgm:cxn modelId="{B6724FCF-57CF-42DE-AEBB-CB58A64DD16F}" type="presParOf" srcId="{301E07E5-5294-4EAD-A8A8-9514F77FE548}" destId="{D66CA0DF-3EB7-450F-AA24-F5419632185D}" srcOrd="0" destOrd="0" presId="urn:microsoft.com/office/officeart/2005/8/layout/hierarchy6"/>
    <dgm:cxn modelId="{D7862846-84D0-4584-8942-3ED018ED9213}" type="presParOf" srcId="{301E07E5-5294-4EAD-A8A8-9514F77FE548}" destId="{D9DE17C6-243F-41FF-A82B-426EB7AD7BBE}" srcOrd="1" destOrd="0" presId="urn:microsoft.com/office/officeart/2005/8/layout/hierarchy6"/>
    <dgm:cxn modelId="{60F3233A-1E98-429F-AE20-186699DDF7AE}" type="presParOf" srcId="{D9DE17C6-243F-41FF-A82B-426EB7AD7BBE}" destId="{F8575637-4782-491E-B51F-83518DB9993A}" srcOrd="0" destOrd="0" presId="urn:microsoft.com/office/officeart/2005/8/layout/hierarchy6"/>
    <dgm:cxn modelId="{8C743AF0-F030-40D2-BF85-85231D014A11}" type="presParOf" srcId="{D9DE17C6-243F-41FF-A82B-426EB7AD7BBE}" destId="{D468D95D-66CE-439E-9BAC-9453D8399469}" srcOrd="1" destOrd="0" presId="urn:microsoft.com/office/officeart/2005/8/layout/hierarchy6"/>
    <dgm:cxn modelId="{951A9418-2787-4C0D-B82D-C912A724103D}" type="presParOf" srcId="{D468D95D-66CE-439E-9BAC-9453D8399469}" destId="{6902E293-0A23-4AEF-9E41-758068660C6F}" srcOrd="0" destOrd="0" presId="urn:microsoft.com/office/officeart/2005/8/layout/hierarchy6"/>
    <dgm:cxn modelId="{2EEA3381-11FE-49B3-8577-2BC4BB8D94D1}" type="presParOf" srcId="{D468D95D-66CE-439E-9BAC-9453D8399469}" destId="{D0ADE729-C1EF-4DA0-ABFD-97FD316C6604}" srcOrd="1" destOrd="0" presId="urn:microsoft.com/office/officeart/2005/8/layout/hierarchy6"/>
    <dgm:cxn modelId="{FD28566F-A601-4539-B28B-0FAFB7260041}" type="presParOf" srcId="{D0ADE729-C1EF-4DA0-ABFD-97FD316C6604}" destId="{183ACFD4-C447-41F4-9E18-09E5D5826C81}" srcOrd="0" destOrd="0" presId="urn:microsoft.com/office/officeart/2005/8/layout/hierarchy6"/>
    <dgm:cxn modelId="{FFB8FEB2-02C9-4640-8296-18FBD24DC80B}" type="presParOf" srcId="{D0ADE729-C1EF-4DA0-ABFD-97FD316C6604}" destId="{7BCC0B3B-91EF-4117-8301-35A75C6A96E8}" srcOrd="1" destOrd="0" presId="urn:microsoft.com/office/officeart/2005/8/layout/hierarchy6"/>
    <dgm:cxn modelId="{63DA956A-BDDD-4759-BC9E-6AE83A31984D}" type="presParOf" srcId="{7BCC0B3B-91EF-4117-8301-35A75C6A96E8}" destId="{09A49F65-5A2C-4418-A230-573CECEE6EE8}" srcOrd="0" destOrd="0" presId="urn:microsoft.com/office/officeart/2005/8/layout/hierarchy6"/>
    <dgm:cxn modelId="{7B7D5BC0-60D8-42C5-A528-52EA22D36E0B}" type="presParOf" srcId="{7BCC0B3B-91EF-4117-8301-35A75C6A96E8}" destId="{0E54F215-14E4-4AD1-9140-762E26F8E3ED}" srcOrd="1" destOrd="0" presId="urn:microsoft.com/office/officeart/2005/8/layout/hierarchy6"/>
    <dgm:cxn modelId="{2D9B967C-A542-4AE1-8999-046BCBB2216C}" type="presParOf" srcId="{D0ADE729-C1EF-4DA0-ABFD-97FD316C6604}" destId="{78DD3AF5-42E1-4456-BBD5-4C6A51A9C839}" srcOrd="2" destOrd="0" presId="urn:microsoft.com/office/officeart/2005/8/layout/hierarchy6"/>
    <dgm:cxn modelId="{037075B8-773E-4DC3-9D34-D13F1E2F155B}" type="presParOf" srcId="{D0ADE729-C1EF-4DA0-ABFD-97FD316C6604}" destId="{B0CD30DB-F3E2-4CAA-B1C1-574DF9C3BF52}" srcOrd="3" destOrd="0" presId="urn:microsoft.com/office/officeart/2005/8/layout/hierarchy6"/>
    <dgm:cxn modelId="{ED1A0A08-2843-44AD-A658-E2B4A4531B7F}" type="presParOf" srcId="{B0CD30DB-F3E2-4CAA-B1C1-574DF9C3BF52}" destId="{3F14AE31-6993-4914-9A91-8B1B0B61027E}" srcOrd="0" destOrd="0" presId="urn:microsoft.com/office/officeart/2005/8/layout/hierarchy6"/>
    <dgm:cxn modelId="{F82BFA26-2205-49A6-AA8D-C539AE80CB08}" type="presParOf" srcId="{B0CD30DB-F3E2-4CAA-B1C1-574DF9C3BF52}" destId="{13E2C97F-957A-4AB3-A946-48C420572340}" srcOrd="1" destOrd="0" presId="urn:microsoft.com/office/officeart/2005/8/layout/hierarchy6"/>
    <dgm:cxn modelId="{0869604E-F640-4BC1-BE2E-01937D122DDF}" type="presParOf" srcId="{D0ADE729-C1EF-4DA0-ABFD-97FD316C6604}" destId="{17674EF8-5AFF-4EEC-A774-F202D78B1C4F}" srcOrd="4" destOrd="0" presId="urn:microsoft.com/office/officeart/2005/8/layout/hierarchy6"/>
    <dgm:cxn modelId="{4F355EF6-42EB-4423-917C-8F61503B992B}" type="presParOf" srcId="{D0ADE729-C1EF-4DA0-ABFD-97FD316C6604}" destId="{82F39189-7C07-4DF7-936B-9269A0ED9CF0}" srcOrd="5" destOrd="0" presId="urn:microsoft.com/office/officeart/2005/8/layout/hierarchy6"/>
    <dgm:cxn modelId="{C6961C46-95D7-450B-A06A-AB514377D092}" type="presParOf" srcId="{82F39189-7C07-4DF7-936B-9269A0ED9CF0}" destId="{66698989-C6A7-40A2-B85A-FA1E60D5E76B}" srcOrd="0" destOrd="0" presId="urn:microsoft.com/office/officeart/2005/8/layout/hierarchy6"/>
    <dgm:cxn modelId="{46020AF2-D5AB-4516-A5DF-791B62B8B1FF}" type="presParOf" srcId="{82F39189-7C07-4DF7-936B-9269A0ED9CF0}" destId="{813BA241-61AD-409D-9954-93AC4B2628A8}" srcOrd="1" destOrd="0" presId="urn:microsoft.com/office/officeart/2005/8/layout/hierarchy6"/>
    <dgm:cxn modelId="{23206793-C5FD-4E55-A6B0-429C8C9B7D2F}" type="presParOf" srcId="{D9DE17C6-243F-41FF-A82B-426EB7AD7BBE}" destId="{4E95E855-79D0-4A3C-B8FD-8A751180422D}" srcOrd="2" destOrd="0" presId="urn:microsoft.com/office/officeart/2005/8/layout/hierarchy6"/>
    <dgm:cxn modelId="{B34ED65B-5561-44AA-A5BF-152956B149DA}" type="presParOf" srcId="{D9DE17C6-243F-41FF-A82B-426EB7AD7BBE}" destId="{CCB5594C-9353-4F67-9CC4-07B538B9EE0E}" srcOrd="3" destOrd="0" presId="urn:microsoft.com/office/officeart/2005/8/layout/hierarchy6"/>
    <dgm:cxn modelId="{3A728BF2-C1FE-4F92-A651-D2C7C60DB164}" type="presParOf" srcId="{CCB5594C-9353-4F67-9CC4-07B538B9EE0E}" destId="{4898BA13-BA35-4900-A605-1311BB1C75E4}" srcOrd="0" destOrd="0" presId="urn:microsoft.com/office/officeart/2005/8/layout/hierarchy6"/>
    <dgm:cxn modelId="{8AE9CD1E-34BC-49C5-ADEB-593651BCBC53}" type="presParOf" srcId="{CCB5594C-9353-4F67-9CC4-07B538B9EE0E}" destId="{41C16A53-C8F8-4676-93A1-F345BAA0EFDF}" srcOrd="1" destOrd="0" presId="urn:microsoft.com/office/officeart/2005/8/layout/hierarchy6"/>
    <dgm:cxn modelId="{0B532C73-246F-45A8-A48C-E2B7F117FB0A}" type="presParOf" srcId="{D9DE17C6-243F-41FF-A82B-426EB7AD7BBE}" destId="{31EF1D43-2A78-4C70-8928-812194686003}" srcOrd="4" destOrd="0" presId="urn:microsoft.com/office/officeart/2005/8/layout/hierarchy6"/>
    <dgm:cxn modelId="{F8BB7E4D-2543-48B7-857D-BBD667405C47}" type="presParOf" srcId="{D9DE17C6-243F-41FF-A82B-426EB7AD7BBE}" destId="{28A7A673-8359-4CDC-9E68-8CAFFC5E8485}" srcOrd="5" destOrd="0" presId="urn:microsoft.com/office/officeart/2005/8/layout/hierarchy6"/>
    <dgm:cxn modelId="{81AAE149-7368-4481-8FEC-43D8974936D9}" type="presParOf" srcId="{28A7A673-8359-4CDC-9E68-8CAFFC5E8485}" destId="{B8B9693E-93B3-4ECC-90E9-E965330D0031}" srcOrd="0" destOrd="0" presId="urn:microsoft.com/office/officeart/2005/8/layout/hierarchy6"/>
    <dgm:cxn modelId="{CFC745E4-EE72-4ECE-9B2C-E46D3C3E1AAA}" type="presParOf" srcId="{28A7A673-8359-4CDC-9E68-8CAFFC5E8485}" destId="{3C1E5C0F-8F56-495A-8841-4E3921C46018}" srcOrd="1" destOrd="0" presId="urn:microsoft.com/office/officeart/2005/8/layout/hierarchy6"/>
    <dgm:cxn modelId="{2627954E-B834-45E9-84B1-290B1BC82385}" type="presParOf" srcId="{D9DE17C6-243F-41FF-A82B-426EB7AD7BBE}" destId="{3DBEE759-EF55-6847-B665-89BE10853D81}" srcOrd="6" destOrd="0" presId="urn:microsoft.com/office/officeart/2005/8/layout/hierarchy6"/>
    <dgm:cxn modelId="{16997C50-4649-4691-ACF1-685322ADE82B}" type="presParOf" srcId="{D9DE17C6-243F-41FF-A82B-426EB7AD7BBE}" destId="{6C458259-27D2-3D4E-9062-61A577A029BC}" srcOrd="7" destOrd="0" presId="urn:microsoft.com/office/officeart/2005/8/layout/hierarchy6"/>
    <dgm:cxn modelId="{9A6884A5-EE9D-4EE8-BFCE-65DD2A4368CA}" type="presParOf" srcId="{6C458259-27D2-3D4E-9062-61A577A029BC}" destId="{EB6DA13C-A641-D64A-B0B1-6CADA73B5598}" srcOrd="0" destOrd="0" presId="urn:microsoft.com/office/officeart/2005/8/layout/hierarchy6"/>
    <dgm:cxn modelId="{892D11CB-47B6-4BA0-ABE7-60BDAD66C3A2}" type="presParOf" srcId="{6C458259-27D2-3D4E-9062-61A577A029BC}" destId="{257967B3-D6D8-E340-8F54-DD09920656BA}" srcOrd="1" destOrd="0" presId="urn:microsoft.com/office/officeart/2005/8/layout/hierarchy6"/>
    <dgm:cxn modelId="{34A7A65A-9BCB-48B4-85B2-015380D7BCB0}" type="presParOf" srcId="{D9DE17C6-243F-41FF-A82B-426EB7AD7BBE}" destId="{02952B2E-A33D-2A45-BD62-B7C2A5912974}" srcOrd="8" destOrd="0" presId="urn:microsoft.com/office/officeart/2005/8/layout/hierarchy6"/>
    <dgm:cxn modelId="{571D3980-A38E-4F6B-973F-3B4B9AF8BFA0}" type="presParOf" srcId="{D9DE17C6-243F-41FF-A82B-426EB7AD7BBE}" destId="{DE748C88-B6C8-B84C-ABD6-EE4E7222142D}" srcOrd="9" destOrd="0" presId="urn:microsoft.com/office/officeart/2005/8/layout/hierarchy6"/>
    <dgm:cxn modelId="{CEBF9C5C-36C5-4255-AB84-DB14B466DC13}" type="presParOf" srcId="{DE748C88-B6C8-B84C-ABD6-EE4E7222142D}" destId="{13CECFFE-C5A6-6E4B-A271-C3F2C0B03FFA}" srcOrd="0" destOrd="0" presId="urn:microsoft.com/office/officeart/2005/8/layout/hierarchy6"/>
    <dgm:cxn modelId="{E3054B07-7BB2-4C74-8895-41B4C6AE8DF7}" type="presParOf" srcId="{DE748C88-B6C8-B84C-ABD6-EE4E7222142D}" destId="{06739520-F9AF-C047-8BF7-A69806894B39}" srcOrd="1" destOrd="0" presId="urn:microsoft.com/office/officeart/2005/8/layout/hierarchy6"/>
    <dgm:cxn modelId="{FF2ECBF3-8AD8-435F-AF81-816117BDF70E}" type="presParOf" srcId="{A3BA69A9-3ACC-4586-B4CE-BDA92080EC83}" destId="{AB185DB6-61A7-437A-946B-BFFBA1E55B75}"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B5DBDB-904C-4657-8829-CFE23FBA136B}" type="doc">
      <dgm:prSet loTypeId="urn:microsoft.com/office/officeart/2005/8/layout/balance1" loCatId="relationship" qsTypeId="urn:microsoft.com/office/officeart/2005/8/quickstyle/simple1" qsCatId="simple" csTypeId="urn:microsoft.com/office/officeart/2005/8/colors/accent0_2" csCatId="mainScheme" phldr="1"/>
      <dgm:spPr/>
      <dgm:t>
        <a:bodyPr/>
        <a:lstStyle/>
        <a:p>
          <a:endParaRPr lang="en-US"/>
        </a:p>
      </dgm:t>
    </dgm:pt>
    <dgm:pt modelId="{54E8870C-848F-4581-8C3E-C914AF737BD8}">
      <dgm:prSet phldrT="[Text]" custT="1"/>
      <dgm:spPr/>
      <dgm:t>
        <a:bodyPr/>
        <a:lstStyle/>
        <a:p>
          <a:r>
            <a:rPr lang="en-US" sz="2000" dirty="0" smtClean="0"/>
            <a:t>No worries</a:t>
          </a:r>
          <a:endParaRPr lang="en-US" sz="2000" dirty="0"/>
        </a:p>
      </dgm:t>
    </dgm:pt>
    <dgm:pt modelId="{70E50196-733A-4C29-AA23-65C78258485A}" type="parTrans" cxnId="{34161EE6-97A3-42E9-BA02-0A5C4F4D1E63}">
      <dgm:prSet/>
      <dgm:spPr/>
      <dgm:t>
        <a:bodyPr/>
        <a:lstStyle/>
        <a:p>
          <a:endParaRPr lang="en-US"/>
        </a:p>
      </dgm:t>
    </dgm:pt>
    <dgm:pt modelId="{147891B8-9F3E-46F4-8568-3DC0F9775192}" type="sibTrans" cxnId="{34161EE6-97A3-42E9-BA02-0A5C4F4D1E63}">
      <dgm:prSet/>
      <dgm:spPr/>
      <dgm:t>
        <a:bodyPr/>
        <a:lstStyle/>
        <a:p>
          <a:endParaRPr lang="en-US"/>
        </a:p>
      </dgm:t>
    </dgm:pt>
    <dgm:pt modelId="{AFC15241-C112-470C-A6EA-F933C607057D}">
      <dgm:prSet phldrT="[Text]" custT="1"/>
      <dgm:spPr/>
      <dgm:t>
        <a:bodyPr/>
        <a:lstStyle/>
        <a:p>
          <a:r>
            <a:rPr lang="en-US" sz="2000" dirty="0" smtClean="0"/>
            <a:t>Hormonal/body changes</a:t>
          </a:r>
          <a:endParaRPr lang="en-US" sz="2000" dirty="0"/>
        </a:p>
      </dgm:t>
    </dgm:pt>
    <dgm:pt modelId="{4D511299-A3A5-4B46-8528-460907F8A5D3}" type="parTrans" cxnId="{73F236FA-5682-417E-8CF3-C9A38F9501AC}">
      <dgm:prSet/>
      <dgm:spPr/>
      <dgm:t>
        <a:bodyPr/>
        <a:lstStyle/>
        <a:p>
          <a:endParaRPr lang="en-US"/>
        </a:p>
      </dgm:t>
    </dgm:pt>
    <dgm:pt modelId="{E2C4BFE0-001F-4883-BC03-DEC6C32E0342}" type="sibTrans" cxnId="{73F236FA-5682-417E-8CF3-C9A38F9501AC}">
      <dgm:prSet/>
      <dgm:spPr/>
      <dgm:t>
        <a:bodyPr/>
        <a:lstStyle/>
        <a:p>
          <a:endParaRPr lang="en-US"/>
        </a:p>
      </dgm:t>
    </dgm:pt>
    <dgm:pt modelId="{F4AE69B9-9F85-4404-91B5-1B7A58EC12B4}">
      <dgm:prSet phldrT="[Text]" custT="1"/>
      <dgm:spPr/>
      <dgm:t>
        <a:bodyPr/>
        <a:lstStyle/>
        <a:p>
          <a:r>
            <a:rPr lang="en-US" sz="2000" dirty="0" smtClean="0"/>
            <a:t>Risky behavior</a:t>
          </a:r>
          <a:endParaRPr lang="en-US" sz="2000" dirty="0"/>
        </a:p>
      </dgm:t>
    </dgm:pt>
    <dgm:pt modelId="{24AE8346-0C11-4EB1-AB0A-A9906725BE6D}" type="parTrans" cxnId="{FB2871F3-2E02-4CCA-B248-E6B5386C1A94}">
      <dgm:prSet/>
      <dgm:spPr/>
      <dgm:t>
        <a:bodyPr/>
        <a:lstStyle/>
        <a:p>
          <a:endParaRPr lang="en-US"/>
        </a:p>
      </dgm:t>
    </dgm:pt>
    <dgm:pt modelId="{844E4F5B-5258-467B-82D1-02B599BCC90B}" type="sibTrans" cxnId="{FB2871F3-2E02-4CCA-B248-E6B5386C1A94}">
      <dgm:prSet/>
      <dgm:spPr/>
      <dgm:t>
        <a:bodyPr/>
        <a:lstStyle/>
        <a:p>
          <a:endParaRPr lang="en-US"/>
        </a:p>
      </dgm:t>
    </dgm:pt>
    <dgm:pt modelId="{76F53A00-CE3B-495C-8D15-AB3C4DD454E3}">
      <dgm:prSet phldrT="[Text]" custT="1"/>
      <dgm:spPr/>
      <dgm:t>
        <a:bodyPr/>
        <a:lstStyle/>
        <a:p>
          <a:r>
            <a:rPr lang="en-US" sz="2000" dirty="0" smtClean="0"/>
            <a:t>STIs</a:t>
          </a:r>
          <a:endParaRPr lang="en-US" sz="2000" dirty="0"/>
        </a:p>
      </dgm:t>
    </dgm:pt>
    <dgm:pt modelId="{A2D7E3B0-E362-40BC-A3AE-89194591A8D2}" type="parTrans" cxnId="{9540D2D8-E1CD-4851-A38B-7AF5FCE2EFEC}">
      <dgm:prSet/>
      <dgm:spPr/>
      <dgm:t>
        <a:bodyPr/>
        <a:lstStyle/>
        <a:p>
          <a:endParaRPr lang="en-US"/>
        </a:p>
      </dgm:t>
    </dgm:pt>
    <dgm:pt modelId="{05078C51-94DA-4DE4-BC89-26533BF6B129}" type="sibTrans" cxnId="{9540D2D8-E1CD-4851-A38B-7AF5FCE2EFEC}">
      <dgm:prSet/>
      <dgm:spPr/>
      <dgm:t>
        <a:bodyPr/>
        <a:lstStyle/>
        <a:p>
          <a:endParaRPr lang="en-US"/>
        </a:p>
      </dgm:t>
    </dgm:pt>
    <dgm:pt modelId="{21D83BB5-39DA-4450-BA24-77C6A4486D0D}">
      <dgm:prSet custT="1"/>
      <dgm:spPr/>
      <dgm:t>
        <a:bodyPr/>
        <a:lstStyle/>
        <a:p>
          <a:r>
            <a:rPr lang="en-US" sz="2000" dirty="0" smtClean="0"/>
            <a:t>Ease of Use</a:t>
          </a:r>
          <a:endParaRPr lang="en-US" sz="2000" dirty="0"/>
        </a:p>
      </dgm:t>
    </dgm:pt>
    <dgm:pt modelId="{25B743E7-B7B7-455D-9D68-F66F0FC1EF05}" type="parTrans" cxnId="{E753C6AC-8E58-4739-979B-CC421BE99BA8}">
      <dgm:prSet/>
      <dgm:spPr/>
      <dgm:t>
        <a:bodyPr/>
        <a:lstStyle/>
        <a:p>
          <a:endParaRPr lang="en-US"/>
        </a:p>
      </dgm:t>
    </dgm:pt>
    <dgm:pt modelId="{1A5ED4B3-8A7F-400F-9541-17C04190E2A8}" type="sibTrans" cxnId="{E753C6AC-8E58-4739-979B-CC421BE99BA8}">
      <dgm:prSet/>
      <dgm:spPr/>
      <dgm:t>
        <a:bodyPr/>
        <a:lstStyle/>
        <a:p>
          <a:endParaRPr lang="en-US"/>
        </a:p>
      </dgm:t>
    </dgm:pt>
    <dgm:pt modelId="{DDC5BB10-BCBB-401C-837D-9F168BE4E123}">
      <dgm:prSet custT="1"/>
      <dgm:spPr/>
      <dgm:t>
        <a:bodyPr/>
        <a:lstStyle/>
        <a:p>
          <a:r>
            <a:rPr lang="en-US" sz="2000" dirty="0" smtClean="0"/>
            <a:t>Side</a:t>
          </a:r>
          <a:r>
            <a:rPr lang="en-US" sz="2400" dirty="0" smtClean="0"/>
            <a:t> </a:t>
          </a:r>
          <a:r>
            <a:rPr lang="en-US" sz="2000" dirty="0" smtClean="0"/>
            <a:t>effects</a:t>
          </a:r>
          <a:endParaRPr lang="en-US" sz="2000" dirty="0"/>
        </a:p>
      </dgm:t>
    </dgm:pt>
    <dgm:pt modelId="{6BD89335-CDB4-4AAC-9017-EBEFE9B8D7ED}" type="parTrans" cxnId="{5D0FACD3-BC48-4FEB-9FCA-F7AB710044A0}">
      <dgm:prSet/>
      <dgm:spPr/>
      <dgm:t>
        <a:bodyPr/>
        <a:lstStyle/>
        <a:p>
          <a:endParaRPr lang="en-US"/>
        </a:p>
      </dgm:t>
    </dgm:pt>
    <dgm:pt modelId="{05E6C502-BE11-43B1-9491-4727EF02F8B4}" type="sibTrans" cxnId="{5D0FACD3-BC48-4FEB-9FCA-F7AB710044A0}">
      <dgm:prSet/>
      <dgm:spPr/>
      <dgm:t>
        <a:bodyPr/>
        <a:lstStyle/>
        <a:p>
          <a:endParaRPr lang="en-US"/>
        </a:p>
      </dgm:t>
    </dgm:pt>
    <dgm:pt modelId="{6262ED9F-D73E-47D1-BACB-B1CBAB04E452}">
      <dgm:prSet custT="1"/>
      <dgm:spPr/>
      <dgm:t>
        <a:bodyPr/>
        <a:lstStyle/>
        <a:p>
          <a:r>
            <a:rPr lang="en-US" sz="2000" dirty="0" smtClean="0"/>
            <a:t>Effective </a:t>
          </a:r>
          <a:endParaRPr lang="en-US" sz="2000" dirty="0"/>
        </a:p>
      </dgm:t>
    </dgm:pt>
    <dgm:pt modelId="{EC22845C-16ED-41C2-9873-EAE7E3331B15}" type="parTrans" cxnId="{D73F5709-192B-4710-B418-9F4A80125E98}">
      <dgm:prSet/>
      <dgm:spPr/>
      <dgm:t>
        <a:bodyPr/>
        <a:lstStyle/>
        <a:p>
          <a:endParaRPr lang="en-US"/>
        </a:p>
      </dgm:t>
    </dgm:pt>
    <dgm:pt modelId="{45ED6522-833C-4274-BE29-C722745AAE1E}" type="sibTrans" cxnId="{D73F5709-192B-4710-B418-9F4A80125E98}">
      <dgm:prSet/>
      <dgm:spPr/>
      <dgm:t>
        <a:bodyPr/>
        <a:lstStyle/>
        <a:p>
          <a:endParaRPr lang="en-US"/>
        </a:p>
      </dgm:t>
    </dgm:pt>
    <dgm:pt modelId="{9F171A1F-455B-4E46-B007-562EB83E0A80}">
      <dgm:prSet phldrT="[Text]" custT="1"/>
      <dgm:spPr/>
      <dgm:t>
        <a:bodyPr/>
        <a:lstStyle/>
        <a:p>
          <a:r>
            <a:rPr lang="en-US" sz="2000" b="1" dirty="0" smtClean="0"/>
            <a:t>LARC</a:t>
          </a:r>
        </a:p>
        <a:p>
          <a:r>
            <a:rPr lang="en-US" sz="2000" b="1" dirty="0" smtClean="0"/>
            <a:t>Disadvantages</a:t>
          </a:r>
        </a:p>
      </dgm:t>
    </dgm:pt>
    <dgm:pt modelId="{E2474E55-28CB-4A19-87D7-F7751A89FFF9}" type="sibTrans" cxnId="{89D25EA1-4103-45B9-8F75-A65CA83DD012}">
      <dgm:prSet/>
      <dgm:spPr/>
      <dgm:t>
        <a:bodyPr/>
        <a:lstStyle/>
        <a:p>
          <a:endParaRPr lang="en-US"/>
        </a:p>
      </dgm:t>
    </dgm:pt>
    <dgm:pt modelId="{B646F212-4DB7-4EA2-8564-15414E1A18F9}" type="parTrans" cxnId="{89D25EA1-4103-45B9-8F75-A65CA83DD012}">
      <dgm:prSet/>
      <dgm:spPr/>
      <dgm:t>
        <a:bodyPr/>
        <a:lstStyle/>
        <a:p>
          <a:endParaRPr lang="en-US"/>
        </a:p>
      </dgm:t>
    </dgm:pt>
    <dgm:pt modelId="{7A5F7195-4F33-47DF-8228-0B65DD64080C}">
      <dgm:prSet phldrT="[Text]" custT="1"/>
      <dgm:spPr/>
      <dgm:t>
        <a:bodyPr/>
        <a:lstStyle/>
        <a:p>
          <a:r>
            <a:rPr lang="en-US" sz="2000" b="1" dirty="0" smtClean="0"/>
            <a:t>LARC</a:t>
          </a:r>
        </a:p>
        <a:p>
          <a:r>
            <a:rPr lang="en-US" sz="2000" b="1" dirty="0" smtClean="0"/>
            <a:t>Advantages</a:t>
          </a:r>
        </a:p>
      </dgm:t>
    </dgm:pt>
    <dgm:pt modelId="{1208C2C2-4D98-462E-85A2-4CA4516D4F33}" type="sibTrans" cxnId="{F1AE1FB9-862E-45A3-BD1F-5F36C5013B56}">
      <dgm:prSet/>
      <dgm:spPr/>
      <dgm:t>
        <a:bodyPr/>
        <a:lstStyle/>
        <a:p>
          <a:endParaRPr lang="en-US"/>
        </a:p>
      </dgm:t>
    </dgm:pt>
    <dgm:pt modelId="{97FC2DEF-106E-4671-AEC2-4B0B0F04964A}" type="parTrans" cxnId="{F1AE1FB9-862E-45A3-BD1F-5F36C5013B56}">
      <dgm:prSet/>
      <dgm:spPr/>
      <dgm:t>
        <a:bodyPr/>
        <a:lstStyle/>
        <a:p>
          <a:endParaRPr lang="en-US"/>
        </a:p>
      </dgm:t>
    </dgm:pt>
    <dgm:pt modelId="{033093CA-11CF-4C35-8628-80C635820AA9}" type="pres">
      <dgm:prSet presAssocID="{65B5DBDB-904C-4657-8829-CFE23FBA136B}" presName="outerComposite" presStyleCnt="0">
        <dgm:presLayoutVars>
          <dgm:chMax val="2"/>
          <dgm:animLvl val="lvl"/>
          <dgm:resizeHandles val="exact"/>
        </dgm:presLayoutVars>
      </dgm:prSet>
      <dgm:spPr/>
      <dgm:t>
        <a:bodyPr/>
        <a:lstStyle/>
        <a:p>
          <a:endParaRPr lang="en-US"/>
        </a:p>
      </dgm:t>
    </dgm:pt>
    <dgm:pt modelId="{8FCD8D74-2A1E-428B-8A39-81578632C5FC}" type="pres">
      <dgm:prSet presAssocID="{65B5DBDB-904C-4657-8829-CFE23FBA136B}" presName="dummyMaxCanvas" presStyleCnt="0"/>
      <dgm:spPr/>
    </dgm:pt>
    <dgm:pt modelId="{070C1852-086D-43F6-A2B2-B374B13978F5}" type="pres">
      <dgm:prSet presAssocID="{65B5DBDB-904C-4657-8829-CFE23FBA136B}" presName="parentComposite" presStyleCnt="0"/>
      <dgm:spPr/>
    </dgm:pt>
    <dgm:pt modelId="{B4B07EAD-B5A5-4B76-BA6B-6D4CA3D440DD}" type="pres">
      <dgm:prSet presAssocID="{65B5DBDB-904C-4657-8829-CFE23FBA136B}" presName="parent1" presStyleLbl="alignAccFollowNode1" presStyleIdx="0" presStyleCnt="4" custScaleX="105269" custScaleY="87448" custLinFactNeighborY="5930">
        <dgm:presLayoutVars>
          <dgm:chMax val="4"/>
        </dgm:presLayoutVars>
      </dgm:prSet>
      <dgm:spPr/>
      <dgm:t>
        <a:bodyPr/>
        <a:lstStyle/>
        <a:p>
          <a:endParaRPr lang="en-US"/>
        </a:p>
      </dgm:t>
    </dgm:pt>
    <dgm:pt modelId="{EDD03E02-C2EE-40FC-A3BC-3E68EB0CE39A}" type="pres">
      <dgm:prSet presAssocID="{65B5DBDB-904C-4657-8829-CFE23FBA136B}" presName="parent2" presStyleLbl="alignAccFollowNode1" presStyleIdx="1" presStyleCnt="4" custScaleX="109532" custScaleY="82679" custLinFactNeighborX="5502" custLinFactNeighborY="5229">
        <dgm:presLayoutVars>
          <dgm:chMax val="4"/>
        </dgm:presLayoutVars>
      </dgm:prSet>
      <dgm:spPr/>
      <dgm:t>
        <a:bodyPr/>
        <a:lstStyle/>
        <a:p>
          <a:endParaRPr lang="en-US"/>
        </a:p>
      </dgm:t>
    </dgm:pt>
    <dgm:pt modelId="{C167562C-C0E7-45E5-9065-5431B8072055}" type="pres">
      <dgm:prSet presAssocID="{65B5DBDB-904C-4657-8829-CFE23FBA136B}" presName="childrenComposite" presStyleCnt="0"/>
      <dgm:spPr/>
    </dgm:pt>
    <dgm:pt modelId="{E6B08228-6A24-4CBB-839C-92F30050378C}" type="pres">
      <dgm:prSet presAssocID="{65B5DBDB-904C-4657-8829-CFE23FBA136B}" presName="dummyMaxCanvas_ChildArea" presStyleCnt="0"/>
      <dgm:spPr/>
    </dgm:pt>
    <dgm:pt modelId="{C7FF7AA2-319B-4306-B7D4-6F6DFEF655B9}" type="pres">
      <dgm:prSet presAssocID="{65B5DBDB-904C-4657-8829-CFE23FBA136B}" presName="fulcrum" presStyleLbl="alignAccFollowNode1" presStyleIdx="2" presStyleCnt="4"/>
      <dgm:spPr/>
    </dgm:pt>
    <dgm:pt modelId="{0EE46127-931B-4E71-B32D-23AB673DB931}" type="pres">
      <dgm:prSet presAssocID="{65B5DBDB-904C-4657-8829-CFE23FBA136B}" presName="balance_34" presStyleLbl="alignAccFollowNode1" presStyleIdx="3" presStyleCnt="4">
        <dgm:presLayoutVars>
          <dgm:bulletEnabled val="1"/>
        </dgm:presLayoutVars>
      </dgm:prSet>
      <dgm:spPr/>
    </dgm:pt>
    <dgm:pt modelId="{DD9820F5-6E5D-4882-BB30-89BABFA99131}" type="pres">
      <dgm:prSet presAssocID="{65B5DBDB-904C-4657-8829-CFE23FBA136B}" presName="right_34_1" presStyleLbl="node1" presStyleIdx="0" presStyleCnt="7">
        <dgm:presLayoutVars>
          <dgm:bulletEnabled val="1"/>
        </dgm:presLayoutVars>
      </dgm:prSet>
      <dgm:spPr/>
      <dgm:t>
        <a:bodyPr/>
        <a:lstStyle/>
        <a:p>
          <a:endParaRPr lang="en-US"/>
        </a:p>
      </dgm:t>
    </dgm:pt>
    <dgm:pt modelId="{CCE57ED1-6F4E-46AD-8F37-F2E0788DA582}" type="pres">
      <dgm:prSet presAssocID="{65B5DBDB-904C-4657-8829-CFE23FBA136B}" presName="right_34_2" presStyleLbl="node1" presStyleIdx="1" presStyleCnt="7">
        <dgm:presLayoutVars>
          <dgm:bulletEnabled val="1"/>
        </dgm:presLayoutVars>
      </dgm:prSet>
      <dgm:spPr/>
      <dgm:t>
        <a:bodyPr/>
        <a:lstStyle/>
        <a:p>
          <a:endParaRPr lang="en-US"/>
        </a:p>
      </dgm:t>
    </dgm:pt>
    <dgm:pt modelId="{4EC51C5A-F81E-4DE4-A557-6CEAD6303B9A}" type="pres">
      <dgm:prSet presAssocID="{65B5DBDB-904C-4657-8829-CFE23FBA136B}" presName="right_34_3" presStyleLbl="node1" presStyleIdx="2" presStyleCnt="7">
        <dgm:presLayoutVars>
          <dgm:bulletEnabled val="1"/>
        </dgm:presLayoutVars>
      </dgm:prSet>
      <dgm:spPr/>
      <dgm:t>
        <a:bodyPr/>
        <a:lstStyle/>
        <a:p>
          <a:endParaRPr lang="en-US"/>
        </a:p>
      </dgm:t>
    </dgm:pt>
    <dgm:pt modelId="{03232A5D-91AF-498B-BF66-E9A94C6B5CAA}" type="pres">
      <dgm:prSet presAssocID="{65B5DBDB-904C-4657-8829-CFE23FBA136B}" presName="right_34_4" presStyleLbl="node1" presStyleIdx="3" presStyleCnt="7">
        <dgm:presLayoutVars>
          <dgm:bulletEnabled val="1"/>
        </dgm:presLayoutVars>
      </dgm:prSet>
      <dgm:spPr/>
      <dgm:t>
        <a:bodyPr/>
        <a:lstStyle/>
        <a:p>
          <a:endParaRPr lang="en-US"/>
        </a:p>
      </dgm:t>
    </dgm:pt>
    <dgm:pt modelId="{94B4D0F9-69D6-4076-AA04-3FE9A62F7ACF}" type="pres">
      <dgm:prSet presAssocID="{65B5DBDB-904C-4657-8829-CFE23FBA136B}" presName="left_34_1" presStyleLbl="node1" presStyleIdx="4" presStyleCnt="7">
        <dgm:presLayoutVars>
          <dgm:bulletEnabled val="1"/>
        </dgm:presLayoutVars>
      </dgm:prSet>
      <dgm:spPr/>
      <dgm:t>
        <a:bodyPr/>
        <a:lstStyle/>
        <a:p>
          <a:endParaRPr lang="en-US"/>
        </a:p>
      </dgm:t>
    </dgm:pt>
    <dgm:pt modelId="{42B8C896-4D68-402C-B4D0-8011081BC551}" type="pres">
      <dgm:prSet presAssocID="{65B5DBDB-904C-4657-8829-CFE23FBA136B}" presName="left_34_2" presStyleLbl="node1" presStyleIdx="5" presStyleCnt="7">
        <dgm:presLayoutVars>
          <dgm:bulletEnabled val="1"/>
        </dgm:presLayoutVars>
      </dgm:prSet>
      <dgm:spPr/>
      <dgm:t>
        <a:bodyPr/>
        <a:lstStyle/>
        <a:p>
          <a:endParaRPr lang="en-US"/>
        </a:p>
      </dgm:t>
    </dgm:pt>
    <dgm:pt modelId="{5928F9E7-19D3-4DD9-8BB7-4CF813CA3743}" type="pres">
      <dgm:prSet presAssocID="{65B5DBDB-904C-4657-8829-CFE23FBA136B}" presName="left_34_3" presStyleLbl="node1" presStyleIdx="6" presStyleCnt="7">
        <dgm:presLayoutVars>
          <dgm:bulletEnabled val="1"/>
        </dgm:presLayoutVars>
      </dgm:prSet>
      <dgm:spPr/>
      <dgm:t>
        <a:bodyPr/>
        <a:lstStyle/>
        <a:p>
          <a:endParaRPr lang="en-US"/>
        </a:p>
      </dgm:t>
    </dgm:pt>
  </dgm:ptLst>
  <dgm:cxnLst>
    <dgm:cxn modelId="{5D0FACD3-BC48-4FEB-9FCA-F7AB710044A0}" srcId="{9F171A1F-455B-4E46-B007-562EB83E0A80}" destId="{DDC5BB10-BCBB-401C-837D-9F168BE4E123}" srcOrd="1" destOrd="0" parTransId="{6BD89335-CDB4-4AAC-9017-EBEFE9B8D7ED}" sibTransId="{05E6C502-BE11-43B1-9491-4727EF02F8B4}"/>
    <dgm:cxn modelId="{D73F5709-192B-4710-B418-9F4A80125E98}" srcId="{7A5F7195-4F33-47DF-8228-0B65DD64080C}" destId="{6262ED9F-D73E-47D1-BACB-B1CBAB04E452}" srcOrd="2" destOrd="0" parTransId="{EC22845C-16ED-41C2-9873-EAE7E3331B15}" sibTransId="{45ED6522-833C-4274-BE29-C722745AAE1E}"/>
    <dgm:cxn modelId="{E9F0C96B-59AD-4012-82EC-A66B580C485A}" type="presOf" srcId="{9F171A1F-455B-4E46-B007-562EB83E0A80}" destId="{EDD03E02-C2EE-40FC-A3BC-3E68EB0CE39A}" srcOrd="0" destOrd="0" presId="urn:microsoft.com/office/officeart/2005/8/layout/balance1"/>
    <dgm:cxn modelId="{76AD98DC-6BDC-4DFE-A7F4-BA5B91640EE0}" type="presOf" srcId="{54E8870C-848F-4581-8C3E-C914AF737BD8}" destId="{94B4D0F9-69D6-4076-AA04-3FE9A62F7ACF}" srcOrd="0" destOrd="0" presId="urn:microsoft.com/office/officeart/2005/8/layout/balance1"/>
    <dgm:cxn modelId="{F1AE1FB9-862E-45A3-BD1F-5F36C5013B56}" srcId="{65B5DBDB-904C-4657-8829-CFE23FBA136B}" destId="{7A5F7195-4F33-47DF-8228-0B65DD64080C}" srcOrd="0" destOrd="0" parTransId="{97FC2DEF-106E-4671-AEC2-4B0B0F04964A}" sibTransId="{1208C2C2-4D98-462E-85A2-4CA4516D4F33}"/>
    <dgm:cxn modelId="{B603C85A-5F1D-4E10-ADF1-7E80B4C29D16}" type="presOf" srcId="{65B5DBDB-904C-4657-8829-CFE23FBA136B}" destId="{033093CA-11CF-4C35-8628-80C635820AA9}" srcOrd="0" destOrd="0" presId="urn:microsoft.com/office/officeart/2005/8/layout/balance1"/>
    <dgm:cxn modelId="{34161EE6-97A3-42E9-BA02-0A5C4F4D1E63}" srcId="{7A5F7195-4F33-47DF-8228-0B65DD64080C}" destId="{54E8870C-848F-4581-8C3E-C914AF737BD8}" srcOrd="0" destOrd="0" parTransId="{70E50196-733A-4C29-AA23-65C78258485A}" sibTransId="{147891B8-9F3E-46F4-8568-3DC0F9775192}"/>
    <dgm:cxn modelId="{73F236FA-5682-417E-8CF3-C9A38F9501AC}" srcId="{9F171A1F-455B-4E46-B007-562EB83E0A80}" destId="{AFC15241-C112-470C-A6EA-F933C607057D}" srcOrd="0" destOrd="0" parTransId="{4D511299-A3A5-4B46-8528-460907F8A5D3}" sibTransId="{E2C4BFE0-001F-4883-BC03-DEC6C32E0342}"/>
    <dgm:cxn modelId="{89D25EA1-4103-45B9-8F75-A65CA83DD012}" srcId="{65B5DBDB-904C-4657-8829-CFE23FBA136B}" destId="{9F171A1F-455B-4E46-B007-562EB83E0A80}" srcOrd="1" destOrd="0" parTransId="{B646F212-4DB7-4EA2-8564-15414E1A18F9}" sibTransId="{E2474E55-28CB-4A19-87D7-F7751A89FFF9}"/>
    <dgm:cxn modelId="{FB2871F3-2E02-4CCA-B248-E6B5386C1A94}" srcId="{9F171A1F-455B-4E46-B007-562EB83E0A80}" destId="{F4AE69B9-9F85-4404-91B5-1B7A58EC12B4}" srcOrd="2" destOrd="0" parTransId="{24AE8346-0C11-4EB1-AB0A-A9906725BE6D}" sibTransId="{844E4F5B-5258-467B-82D1-02B599BCC90B}"/>
    <dgm:cxn modelId="{9540D2D8-E1CD-4851-A38B-7AF5FCE2EFEC}" srcId="{9F171A1F-455B-4E46-B007-562EB83E0A80}" destId="{76F53A00-CE3B-495C-8D15-AB3C4DD454E3}" srcOrd="3" destOrd="0" parTransId="{A2D7E3B0-E362-40BC-A3AE-89194591A8D2}" sibTransId="{05078C51-94DA-4DE4-BC89-26533BF6B129}"/>
    <dgm:cxn modelId="{0D2F4097-A13B-4B22-BFA0-E445E4CD20E7}" type="presOf" srcId="{DDC5BB10-BCBB-401C-837D-9F168BE4E123}" destId="{CCE57ED1-6F4E-46AD-8F37-F2E0788DA582}" srcOrd="0" destOrd="0" presId="urn:microsoft.com/office/officeart/2005/8/layout/balance1"/>
    <dgm:cxn modelId="{FB81A700-8A68-4B97-8D99-F4EBC5254FD6}" type="presOf" srcId="{AFC15241-C112-470C-A6EA-F933C607057D}" destId="{DD9820F5-6E5D-4882-BB30-89BABFA99131}" srcOrd="0" destOrd="0" presId="urn:microsoft.com/office/officeart/2005/8/layout/balance1"/>
    <dgm:cxn modelId="{E753C6AC-8E58-4739-979B-CC421BE99BA8}" srcId="{7A5F7195-4F33-47DF-8228-0B65DD64080C}" destId="{21D83BB5-39DA-4450-BA24-77C6A4486D0D}" srcOrd="1" destOrd="0" parTransId="{25B743E7-B7B7-455D-9D68-F66F0FC1EF05}" sibTransId="{1A5ED4B3-8A7F-400F-9541-17C04190E2A8}"/>
    <dgm:cxn modelId="{024A2AAE-4A02-4D34-8957-B87C2F61EDE2}" type="presOf" srcId="{7A5F7195-4F33-47DF-8228-0B65DD64080C}" destId="{B4B07EAD-B5A5-4B76-BA6B-6D4CA3D440DD}" srcOrd="0" destOrd="0" presId="urn:microsoft.com/office/officeart/2005/8/layout/balance1"/>
    <dgm:cxn modelId="{8B1AB720-3E13-42FD-9364-565367EB1700}" type="presOf" srcId="{F4AE69B9-9F85-4404-91B5-1B7A58EC12B4}" destId="{4EC51C5A-F81E-4DE4-A557-6CEAD6303B9A}" srcOrd="0" destOrd="0" presId="urn:microsoft.com/office/officeart/2005/8/layout/balance1"/>
    <dgm:cxn modelId="{4BAEAC9B-E6A5-4960-96F4-0B37B8AFEA4A}" type="presOf" srcId="{6262ED9F-D73E-47D1-BACB-B1CBAB04E452}" destId="{5928F9E7-19D3-4DD9-8BB7-4CF813CA3743}" srcOrd="0" destOrd="0" presId="urn:microsoft.com/office/officeart/2005/8/layout/balance1"/>
    <dgm:cxn modelId="{E604A079-3CB8-4C88-8368-8B50414202E8}" type="presOf" srcId="{76F53A00-CE3B-495C-8D15-AB3C4DD454E3}" destId="{03232A5D-91AF-498B-BF66-E9A94C6B5CAA}" srcOrd="0" destOrd="0" presId="urn:microsoft.com/office/officeart/2005/8/layout/balance1"/>
    <dgm:cxn modelId="{14841EF9-FF86-48AA-AF76-E048CE36AD9B}" type="presOf" srcId="{21D83BB5-39DA-4450-BA24-77C6A4486D0D}" destId="{42B8C896-4D68-402C-B4D0-8011081BC551}" srcOrd="0" destOrd="0" presId="urn:microsoft.com/office/officeart/2005/8/layout/balance1"/>
    <dgm:cxn modelId="{40AF0F4A-B730-4FAC-A9BD-0C6FEE12BC8D}" type="presParOf" srcId="{033093CA-11CF-4C35-8628-80C635820AA9}" destId="{8FCD8D74-2A1E-428B-8A39-81578632C5FC}" srcOrd="0" destOrd="0" presId="urn:microsoft.com/office/officeart/2005/8/layout/balance1"/>
    <dgm:cxn modelId="{5FA15020-8FBB-4E5E-9D65-A65B2930668F}" type="presParOf" srcId="{033093CA-11CF-4C35-8628-80C635820AA9}" destId="{070C1852-086D-43F6-A2B2-B374B13978F5}" srcOrd="1" destOrd="0" presId="urn:microsoft.com/office/officeart/2005/8/layout/balance1"/>
    <dgm:cxn modelId="{4A796FB5-A7EA-41AE-B019-CDA60A815819}" type="presParOf" srcId="{070C1852-086D-43F6-A2B2-B374B13978F5}" destId="{B4B07EAD-B5A5-4B76-BA6B-6D4CA3D440DD}" srcOrd="0" destOrd="0" presId="urn:microsoft.com/office/officeart/2005/8/layout/balance1"/>
    <dgm:cxn modelId="{2F58A5C9-B17D-4A26-B008-3C17616149FC}" type="presParOf" srcId="{070C1852-086D-43F6-A2B2-B374B13978F5}" destId="{EDD03E02-C2EE-40FC-A3BC-3E68EB0CE39A}" srcOrd="1" destOrd="0" presId="urn:microsoft.com/office/officeart/2005/8/layout/balance1"/>
    <dgm:cxn modelId="{379FAA91-F98C-434B-80CE-9791623C85E6}" type="presParOf" srcId="{033093CA-11CF-4C35-8628-80C635820AA9}" destId="{C167562C-C0E7-45E5-9065-5431B8072055}" srcOrd="2" destOrd="0" presId="urn:microsoft.com/office/officeart/2005/8/layout/balance1"/>
    <dgm:cxn modelId="{312399E4-72F4-480A-993E-A71FC77E857A}" type="presParOf" srcId="{C167562C-C0E7-45E5-9065-5431B8072055}" destId="{E6B08228-6A24-4CBB-839C-92F30050378C}" srcOrd="0" destOrd="0" presId="urn:microsoft.com/office/officeart/2005/8/layout/balance1"/>
    <dgm:cxn modelId="{98BA67C0-CE9A-481C-9AC5-212CAE1646F3}" type="presParOf" srcId="{C167562C-C0E7-45E5-9065-5431B8072055}" destId="{C7FF7AA2-319B-4306-B7D4-6F6DFEF655B9}" srcOrd="1" destOrd="0" presId="urn:microsoft.com/office/officeart/2005/8/layout/balance1"/>
    <dgm:cxn modelId="{454A76A1-2EDE-4A46-95C2-3464B9975AA5}" type="presParOf" srcId="{C167562C-C0E7-45E5-9065-5431B8072055}" destId="{0EE46127-931B-4E71-B32D-23AB673DB931}" srcOrd="2" destOrd="0" presId="urn:microsoft.com/office/officeart/2005/8/layout/balance1"/>
    <dgm:cxn modelId="{FB8DD6D9-2DCE-4CCB-97F7-7C333310314B}" type="presParOf" srcId="{C167562C-C0E7-45E5-9065-5431B8072055}" destId="{DD9820F5-6E5D-4882-BB30-89BABFA99131}" srcOrd="3" destOrd="0" presId="urn:microsoft.com/office/officeart/2005/8/layout/balance1"/>
    <dgm:cxn modelId="{C5DE87BB-FD2E-4CBF-9470-E1B2260637F1}" type="presParOf" srcId="{C167562C-C0E7-45E5-9065-5431B8072055}" destId="{CCE57ED1-6F4E-46AD-8F37-F2E0788DA582}" srcOrd="4" destOrd="0" presId="urn:microsoft.com/office/officeart/2005/8/layout/balance1"/>
    <dgm:cxn modelId="{85331FE1-3B74-4593-88FA-9E6D7D5F28F9}" type="presParOf" srcId="{C167562C-C0E7-45E5-9065-5431B8072055}" destId="{4EC51C5A-F81E-4DE4-A557-6CEAD6303B9A}" srcOrd="5" destOrd="0" presId="urn:microsoft.com/office/officeart/2005/8/layout/balance1"/>
    <dgm:cxn modelId="{14E36ABB-F807-4BE6-BA80-403021C4787D}" type="presParOf" srcId="{C167562C-C0E7-45E5-9065-5431B8072055}" destId="{03232A5D-91AF-498B-BF66-E9A94C6B5CAA}" srcOrd="6" destOrd="0" presId="urn:microsoft.com/office/officeart/2005/8/layout/balance1"/>
    <dgm:cxn modelId="{2134405E-B90D-4CD6-A44A-7A8A1A89550C}" type="presParOf" srcId="{C167562C-C0E7-45E5-9065-5431B8072055}" destId="{94B4D0F9-69D6-4076-AA04-3FE9A62F7ACF}" srcOrd="7" destOrd="0" presId="urn:microsoft.com/office/officeart/2005/8/layout/balance1"/>
    <dgm:cxn modelId="{DF81AE8B-A86F-4905-9BAE-7D81AF543025}" type="presParOf" srcId="{C167562C-C0E7-45E5-9065-5431B8072055}" destId="{42B8C896-4D68-402C-B4D0-8011081BC551}" srcOrd="8" destOrd="0" presId="urn:microsoft.com/office/officeart/2005/8/layout/balance1"/>
    <dgm:cxn modelId="{86188CA6-6D44-418E-8FE6-A059679E7348}" type="presParOf" srcId="{C167562C-C0E7-45E5-9065-5431B8072055}" destId="{5928F9E7-19D3-4DD9-8BB7-4CF813CA3743}"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6BAA9E-3AC3-7141-9C89-ED1DB51CC362}" type="doc">
      <dgm:prSet loTypeId="urn:microsoft.com/office/officeart/2005/8/layout/hierarchy2" loCatId="" qsTypeId="urn:microsoft.com/office/officeart/2005/8/quickstyle/simple1" qsCatId="simple" csTypeId="urn:microsoft.com/office/officeart/2005/8/colors/accent1_4" csCatId="accent1" phldr="1"/>
      <dgm:spPr/>
      <dgm:t>
        <a:bodyPr/>
        <a:lstStyle/>
        <a:p>
          <a:endParaRPr lang="en-US"/>
        </a:p>
      </dgm:t>
    </dgm:pt>
    <dgm:pt modelId="{6FAE4C84-7689-D340-8DB1-FBE09633E0E8}">
      <dgm:prSet phldrT="[Text]" custT="1"/>
      <dgm:spPr/>
      <dgm:t>
        <a:bodyPr/>
        <a:lstStyle/>
        <a:p>
          <a:r>
            <a:rPr lang="en-US" sz="2400" dirty="0" smtClean="0">
              <a:latin typeface="Calibri" panose="020F0502020204030204" pitchFamily="34" charset="0"/>
            </a:rPr>
            <a:t>Well-being </a:t>
          </a:r>
          <a:endParaRPr lang="en-US" sz="2400" dirty="0">
            <a:latin typeface="Calibri" panose="020F0502020204030204" pitchFamily="34" charset="0"/>
          </a:endParaRPr>
        </a:p>
      </dgm:t>
    </dgm:pt>
    <dgm:pt modelId="{073C8410-1F09-0F46-BC1D-282CA4E7A428}" type="parTrans" cxnId="{8E86DB29-417C-D849-AF43-8941BAC05D8C}">
      <dgm:prSet/>
      <dgm:spPr/>
      <dgm:t>
        <a:bodyPr/>
        <a:lstStyle/>
        <a:p>
          <a:endParaRPr lang="en-US">
            <a:latin typeface="Calibri" panose="020F0502020204030204" pitchFamily="34" charset="0"/>
          </a:endParaRPr>
        </a:p>
      </dgm:t>
    </dgm:pt>
    <dgm:pt modelId="{3C2583A1-32EE-C640-898A-55347048E56E}" type="sibTrans" cxnId="{8E86DB29-417C-D849-AF43-8941BAC05D8C}">
      <dgm:prSet/>
      <dgm:spPr/>
      <dgm:t>
        <a:bodyPr/>
        <a:lstStyle/>
        <a:p>
          <a:endParaRPr lang="en-US">
            <a:latin typeface="Calibri" panose="020F0502020204030204" pitchFamily="34" charset="0"/>
          </a:endParaRPr>
        </a:p>
      </dgm:t>
    </dgm:pt>
    <dgm:pt modelId="{68411504-D437-784A-81EA-2150E6948997}">
      <dgm:prSet phldrT="[Text]" custT="1"/>
      <dgm:spPr/>
      <dgm:t>
        <a:bodyPr/>
        <a:lstStyle/>
        <a:p>
          <a:r>
            <a:rPr lang="en-US" sz="2200" dirty="0" smtClean="0">
              <a:latin typeface="Calibri" panose="020F0502020204030204" pitchFamily="34" charset="0"/>
            </a:rPr>
            <a:t>My affairs are not in order; I am worried that many things are unresolved </a:t>
          </a:r>
          <a:endParaRPr lang="en-US" sz="2200" dirty="0">
            <a:latin typeface="Calibri" panose="020F0502020204030204" pitchFamily="34" charset="0"/>
          </a:endParaRPr>
        </a:p>
      </dgm:t>
    </dgm:pt>
    <dgm:pt modelId="{6CD91E45-D72F-0D48-8A00-2FC686CC3B05}" type="parTrans" cxnId="{1C4503CD-D696-FB41-B781-5D67A5998C10}">
      <dgm:prSet/>
      <dgm:spPr/>
      <dgm:t>
        <a:bodyPr/>
        <a:lstStyle/>
        <a:p>
          <a:endParaRPr lang="en-US">
            <a:latin typeface="Calibri" panose="020F0502020204030204" pitchFamily="34" charset="0"/>
          </a:endParaRPr>
        </a:p>
      </dgm:t>
    </dgm:pt>
    <dgm:pt modelId="{1AA7ED38-C6F7-B545-BC57-A8AC1C279094}" type="sibTrans" cxnId="{1C4503CD-D696-FB41-B781-5D67A5998C10}">
      <dgm:prSet/>
      <dgm:spPr/>
      <dgm:t>
        <a:bodyPr/>
        <a:lstStyle/>
        <a:p>
          <a:endParaRPr lang="en-US">
            <a:latin typeface="Calibri" panose="020F0502020204030204" pitchFamily="34" charset="0"/>
          </a:endParaRPr>
        </a:p>
      </dgm:t>
    </dgm:pt>
    <dgm:pt modelId="{91E53762-C0E8-A349-8D57-EE728C320982}">
      <dgm:prSet phldrT="[Text]"/>
      <dgm:spPr/>
      <dgm:t>
        <a:bodyPr/>
        <a:lstStyle/>
        <a:p>
          <a:r>
            <a:rPr lang="en-US" dirty="0" smtClean="0">
              <a:latin typeface="Calibri" panose="020F0502020204030204" pitchFamily="34" charset="0"/>
            </a:rPr>
            <a:t>I am more satisfied with myself now than I was before my illness </a:t>
          </a:r>
          <a:endParaRPr lang="en-US" dirty="0">
            <a:latin typeface="Calibri" panose="020F0502020204030204" pitchFamily="34" charset="0"/>
          </a:endParaRPr>
        </a:p>
      </dgm:t>
    </dgm:pt>
    <dgm:pt modelId="{BD30975E-BAC9-D44B-BC74-C77866E2B80C}" type="parTrans" cxnId="{CBB80C46-5A80-8440-A0E0-24CC8EE537C4}">
      <dgm:prSet/>
      <dgm:spPr/>
      <dgm:t>
        <a:bodyPr/>
        <a:lstStyle/>
        <a:p>
          <a:endParaRPr lang="en-US">
            <a:latin typeface="Calibri" panose="020F0502020204030204" pitchFamily="34" charset="0"/>
          </a:endParaRPr>
        </a:p>
      </dgm:t>
    </dgm:pt>
    <dgm:pt modelId="{843D2641-0A97-B948-A12F-57A89FE234E0}" type="sibTrans" cxnId="{CBB80C46-5A80-8440-A0E0-24CC8EE537C4}">
      <dgm:prSet/>
      <dgm:spPr/>
      <dgm:t>
        <a:bodyPr/>
        <a:lstStyle/>
        <a:p>
          <a:endParaRPr lang="en-US">
            <a:latin typeface="Calibri" panose="020F0502020204030204" pitchFamily="34" charset="0"/>
          </a:endParaRPr>
        </a:p>
      </dgm:t>
    </dgm:pt>
    <dgm:pt modelId="{4D3B147B-99B0-1D4D-AFE6-586C51F8F008}">
      <dgm:prSet phldrT="[Text]"/>
      <dgm:spPr/>
      <dgm:t>
        <a:bodyPr/>
        <a:lstStyle/>
        <a:p>
          <a:r>
            <a:rPr lang="en-US" dirty="0" smtClean="0">
              <a:latin typeface="Calibri" panose="020F0502020204030204" pitchFamily="34" charset="0"/>
            </a:rPr>
            <a:t>It is important to me to be at peace with myself </a:t>
          </a:r>
          <a:endParaRPr lang="en-US" dirty="0">
            <a:latin typeface="Calibri" panose="020F0502020204030204" pitchFamily="34" charset="0"/>
          </a:endParaRPr>
        </a:p>
      </dgm:t>
    </dgm:pt>
    <dgm:pt modelId="{22E978C3-29F8-DC4F-B67D-F71E3FB5B2A1}" type="parTrans" cxnId="{18FDB82F-1F2D-7649-B0CB-17AE7060A281}">
      <dgm:prSet/>
      <dgm:spPr/>
      <dgm:t>
        <a:bodyPr/>
        <a:lstStyle/>
        <a:p>
          <a:endParaRPr lang="en-US">
            <a:latin typeface="Calibri" panose="020F0502020204030204" pitchFamily="34" charset="0"/>
          </a:endParaRPr>
        </a:p>
      </dgm:t>
    </dgm:pt>
    <dgm:pt modelId="{50249D3B-232F-2346-BA24-41BC998F9768}" type="sibTrans" cxnId="{18FDB82F-1F2D-7649-B0CB-17AE7060A281}">
      <dgm:prSet/>
      <dgm:spPr/>
      <dgm:t>
        <a:bodyPr/>
        <a:lstStyle/>
        <a:p>
          <a:endParaRPr lang="en-US">
            <a:latin typeface="Calibri" panose="020F0502020204030204" pitchFamily="34" charset="0"/>
          </a:endParaRPr>
        </a:p>
      </dgm:t>
    </dgm:pt>
    <dgm:pt modelId="{7628A0C5-5990-DB48-BA6C-D55729C38FC0}" type="pres">
      <dgm:prSet presAssocID="{3D6BAA9E-3AC3-7141-9C89-ED1DB51CC362}" presName="diagram" presStyleCnt="0">
        <dgm:presLayoutVars>
          <dgm:chPref val="1"/>
          <dgm:dir/>
          <dgm:animOne val="branch"/>
          <dgm:animLvl val="lvl"/>
          <dgm:resizeHandles val="exact"/>
        </dgm:presLayoutVars>
      </dgm:prSet>
      <dgm:spPr/>
      <dgm:t>
        <a:bodyPr/>
        <a:lstStyle/>
        <a:p>
          <a:endParaRPr lang="en-US"/>
        </a:p>
      </dgm:t>
    </dgm:pt>
    <dgm:pt modelId="{65854555-21A0-8945-99C1-293398BC7E5C}" type="pres">
      <dgm:prSet presAssocID="{6FAE4C84-7689-D340-8DB1-FBE09633E0E8}" presName="root1" presStyleCnt="0"/>
      <dgm:spPr/>
    </dgm:pt>
    <dgm:pt modelId="{1A67658F-D432-024F-9BA7-A824123D3052}" type="pres">
      <dgm:prSet presAssocID="{6FAE4C84-7689-D340-8DB1-FBE09633E0E8}" presName="LevelOneTextNode" presStyleLbl="node0" presStyleIdx="0" presStyleCnt="1" custScaleX="72219" custScaleY="33491" custLinFactNeighborX="-61280" custLinFactNeighborY="-61706">
        <dgm:presLayoutVars>
          <dgm:chPref val="3"/>
        </dgm:presLayoutVars>
      </dgm:prSet>
      <dgm:spPr/>
      <dgm:t>
        <a:bodyPr/>
        <a:lstStyle/>
        <a:p>
          <a:endParaRPr lang="en-US"/>
        </a:p>
      </dgm:t>
    </dgm:pt>
    <dgm:pt modelId="{2D427E7B-510B-144A-BEB0-CE9D72AA6065}" type="pres">
      <dgm:prSet presAssocID="{6FAE4C84-7689-D340-8DB1-FBE09633E0E8}" presName="level2hierChild" presStyleCnt="0"/>
      <dgm:spPr/>
    </dgm:pt>
    <dgm:pt modelId="{BDB3D15F-2318-E74D-AA93-EF8BE84F32FC}" type="pres">
      <dgm:prSet presAssocID="{6CD91E45-D72F-0D48-8A00-2FC686CC3B05}" presName="conn2-1" presStyleLbl="parChTrans1D2" presStyleIdx="0" presStyleCnt="3"/>
      <dgm:spPr/>
      <dgm:t>
        <a:bodyPr/>
        <a:lstStyle/>
        <a:p>
          <a:endParaRPr lang="en-US"/>
        </a:p>
      </dgm:t>
    </dgm:pt>
    <dgm:pt modelId="{9D0B5243-3CBA-D14B-B10E-0F59372A182C}" type="pres">
      <dgm:prSet presAssocID="{6CD91E45-D72F-0D48-8A00-2FC686CC3B05}" presName="connTx" presStyleLbl="parChTrans1D2" presStyleIdx="0" presStyleCnt="3"/>
      <dgm:spPr/>
      <dgm:t>
        <a:bodyPr/>
        <a:lstStyle/>
        <a:p>
          <a:endParaRPr lang="en-US"/>
        </a:p>
      </dgm:t>
    </dgm:pt>
    <dgm:pt modelId="{A119D925-7BB8-7140-B26C-EA43B680A37B}" type="pres">
      <dgm:prSet presAssocID="{68411504-D437-784A-81EA-2150E6948997}" presName="root2" presStyleCnt="0"/>
      <dgm:spPr/>
    </dgm:pt>
    <dgm:pt modelId="{7B587312-2B03-514A-8346-439967C56844}" type="pres">
      <dgm:prSet presAssocID="{68411504-D437-784A-81EA-2150E6948997}" presName="LevelTwoTextNode" presStyleLbl="node2" presStyleIdx="0" presStyleCnt="3">
        <dgm:presLayoutVars>
          <dgm:chPref val="3"/>
        </dgm:presLayoutVars>
      </dgm:prSet>
      <dgm:spPr/>
      <dgm:t>
        <a:bodyPr/>
        <a:lstStyle/>
        <a:p>
          <a:endParaRPr lang="en-US"/>
        </a:p>
      </dgm:t>
    </dgm:pt>
    <dgm:pt modelId="{733FD40D-0C48-AF46-BA94-4AEF86858C8B}" type="pres">
      <dgm:prSet presAssocID="{68411504-D437-784A-81EA-2150E6948997}" presName="level3hierChild" presStyleCnt="0"/>
      <dgm:spPr/>
    </dgm:pt>
    <dgm:pt modelId="{8344F71B-B69C-714F-AE08-0A2ED8ED2963}" type="pres">
      <dgm:prSet presAssocID="{BD30975E-BAC9-D44B-BC74-C77866E2B80C}" presName="conn2-1" presStyleLbl="parChTrans1D2" presStyleIdx="1" presStyleCnt="3"/>
      <dgm:spPr/>
      <dgm:t>
        <a:bodyPr/>
        <a:lstStyle/>
        <a:p>
          <a:endParaRPr lang="en-US"/>
        </a:p>
      </dgm:t>
    </dgm:pt>
    <dgm:pt modelId="{B3583C18-6EE5-F54D-8DEA-0974C05C2A65}" type="pres">
      <dgm:prSet presAssocID="{BD30975E-BAC9-D44B-BC74-C77866E2B80C}" presName="connTx" presStyleLbl="parChTrans1D2" presStyleIdx="1" presStyleCnt="3"/>
      <dgm:spPr/>
      <dgm:t>
        <a:bodyPr/>
        <a:lstStyle/>
        <a:p>
          <a:endParaRPr lang="en-US"/>
        </a:p>
      </dgm:t>
    </dgm:pt>
    <dgm:pt modelId="{FD063DA8-FF80-CB49-B174-C8F5DB147EF2}" type="pres">
      <dgm:prSet presAssocID="{91E53762-C0E8-A349-8D57-EE728C320982}" presName="root2" presStyleCnt="0"/>
      <dgm:spPr/>
    </dgm:pt>
    <dgm:pt modelId="{1BC6ADC1-71C1-F840-AADE-81C3DB397FAD}" type="pres">
      <dgm:prSet presAssocID="{91E53762-C0E8-A349-8D57-EE728C320982}" presName="LevelTwoTextNode" presStyleLbl="node2" presStyleIdx="1" presStyleCnt="3">
        <dgm:presLayoutVars>
          <dgm:chPref val="3"/>
        </dgm:presLayoutVars>
      </dgm:prSet>
      <dgm:spPr/>
      <dgm:t>
        <a:bodyPr/>
        <a:lstStyle/>
        <a:p>
          <a:endParaRPr lang="en-US"/>
        </a:p>
      </dgm:t>
    </dgm:pt>
    <dgm:pt modelId="{20C2DBCD-65C8-B743-81E5-532F52743926}" type="pres">
      <dgm:prSet presAssocID="{91E53762-C0E8-A349-8D57-EE728C320982}" presName="level3hierChild" presStyleCnt="0"/>
      <dgm:spPr/>
    </dgm:pt>
    <dgm:pt modelId="{F2767EC8-4371-FA4B-A7A5-CBE8C503B0B7}" type="pres">
      <dgm:prSet presAssocID="{22E978C3-29F8-DC4F-B67D-F71E3FB5B2A1}" presName="conn2-1" presStyleLbl="parChTrans1D2" presStyleIdx="2" presStyleCnt="3"/>
      <dgm:spPr/>
      <dgm:t>
        <a:bodyPr/>
        <a:lstStyle/>
        <a:p>
          <a:endParaRPr lang="en-US"/>
        </a:p>
      </dgm:t>
    </dgm:pt>
    <dgm:pt modelId="{438EF41F-698A-3D41-8C38-FA2094F12FFB}" type="pres">
      <dgm:prSet presAssocID="{22E978C3-29F8-DC4F-B67D-F71E3FB5B2A1}" presName="connTx" presStyleLbl="parChTrans1D2" presStyleIdx="2" presStyleCnt="3"/>
      <dgm:spPr/>
      <dgm:t>
        <a:bodyPr/>
        <a:lstStyle/>
        <a:p>
          <a:endParaRPr lang="en-US"/>
        </a:p>
      </dgm:t>
    </dgm:pt>
    <dgm:pt modelId="{995F8161-F9B7-1A43-ABDF-F4962FD2081E}" type="pres">
      <dgm:prSet presAssocID="{4D3B147B-99B0-1D4D-AFE6-586C51F8F008}" presName="root2" presStyleCnt="0"/>
      <dgm:spPr/>
    </dgm:pt>
    <dgm:pt modelId="{D42073C5-A508-DB4C-B592-EE15A54859DF}" type="pres">
      <dgm:prSet presAssocID="{4D3B147B-99B0-1D4D-AFE6-586C51F8F008}" presName="LevelTwoTextNode" presStyleLbl="node2" presStyleIdx="2" presStyleCnt="3">
        <dgm:presLayoutVars>
          <dgm:chPref val="3"/>
        </dgm:presLayoutVars>
      </dgm:prSet>
      <dgm:spPr/>
      <dgm:t>
        <a:bodyPr/>
        <a:lstStyle/>
        <a:p>
          <a:endParaRPr lang="en-US"/>
        </a:p>
      </dgm:t>
    </dgm:pt>
    <dgm:pt modelId="{739F40A6-E46F-BF4C-9DC0-91E4FB7624BA}" type="pres">
      <dgm:prSet presAssocID="{4D3B147B-99B0-1D4D-AFE6-586C51F8F008}" presName="level3hierChild" presStyleCnt="0"/>
      <dgm:spPr/>
    </dgm:pt>
  </dgm:ptLst>
  <dgm:cxnLst>
    <dgm:cxn modelId="{B185785D-8001-46CC-A363-74D742CEF483}" type="presOf" srcId="{6CD91E45-D72F-0D48-8A00-2FC686CC3B05}" destId="{9D0B5243-3CBA-D14B-B10E-0F59372A182C}" srcOrd="1" destOrd="0" presId="urn:microsoft.com/office/officeart/2005/8/layout/hierarchy2"/>
    <dgm:cxn modelId="{28F81365-7B99-4441-B061-A94DCAA2D09E}" type="presOf" srcId="{22E978C3-29F8-DC4F-B67D-F71E3FB5B2A1}" destId="{F2767EC8-4371-FA4B-A7A5-CBE8C503B0B7}" srcOrd="0" destOrd="0" presId="urn:microsoft.com/office/officeart/2005/8/layout/hierarchy2"/>
    <dgm:cxn modelId="{00E12458-9B30-459D-B2B9-D6080A20ADFA}" type="presOf" srcId="{68411504-D437-784A-81EA-2150E6948997}" destId="{7B587312-2B03-514A-8346-439967C56844}" srcOrd="0" destOrd="0" presId="urn:microsoft.com/office/officeart/2005/8/layout/hierarchy2"/>
    <dgm:cxn modelId="{CBB80C46-5A80-8440-A0E0-24CC8EE537C4}" srcId="{6FAE4C84-7689-D340-8DB1-FBE09633E0E8}" destId="{91E53762-C0E8-A349-8D57-EE728C320982}" srcOrd="1" destOrd="0" parTransId="{BD30975E-BAC9-D44B-BC74-C77866E2B80C}" sibTransId="{843D2641-0A97-B948-A12F-57A89FE234E0}"/>
    <dgm:cxn modelId="{D687E76F-45B4-4556-872F-8BFB83F37041}" type="presOf" srcId="{3D6BAA9E-3AC3-7141-9C89-ED1DB51CC362}" destId="{7628A0C5-5990-DB48-BA6C-D55729C38FC0}" srcOrd="0" destOrd="0" presId="urn:microsoft.com/office/officeart/2005/8/layout/hierarchy2"/>
    <dgm:cxn modelId="{18FDB82F-1F2D-7649-B0CB-17AE7060A281}" srcId="{6FAE4C84-7689-D340-8DB1-FBE09633E0E8}" destId="{4D3B147B-99B0-1D4D-AFE6-586C51F8F008}" srcOrd="2" destOrd="0" parTransId="{22E978C3-29F8-DC4F-B67D-F71E3FB5B2A1}" sibTransId="{50249D3B-232F-2346-BA24-41BC998F9768}"/>
    <dgm:cxn modelId="{D182BE3A-944A-435F-A70E-E04053CD02D6}" type="presOf" srcId="{6FAE4C84-7689-D340-8DB1-FBE09633E0E8}" destId="{1A67658F-D432-024F-9BA7-A824123D3052}" srcOrd="0" destOrd="0" presId="urn:microsoft.com/office/officeart/2005/8/layout/hierarchy2"/>
    <dgm:cxn modelId="{7B28D956-75CA-4AFD-83A3-F9B046733435}" type="presOf" srcId="{4D3B147B-99B0-1D4D-AFE6-586C51F8F008}" destId="{D42073C5-A508-DB4C-B592-EE15A54859DF}" srcOrd="0" destOrd="0" presId="urn:microsoft.com/office/officeart/2005/8/layout/hierarchy2"/>
    <dgm:cxn modelId="{8E86DB29-417C-D849-AF43-8941BAC05D8C}" srcId="{3D6BAA9E-3AC3-7141-9C89-ED1DB51CC362}" destId="{6FAE4C84-7689-D340-8DB1-FBE09633E0E8}" srcOrd="0" destOrd="0" parTransId="{073C8410-1F09-0F46-BC1D-282CA4E7A428}" sibTransId="{3C2583A1-32EE-C640-898A-55347048E56E}"/>
    <dgm:cxn modelId="{E8EB20F1-827F-458F-84CD-A9122C01E7D3}" type="presOf" srcId="{22E978C3-29F8-DC4F-B67D-F71E3FB5B2A1}" destId="{438EF41F-698A-3D41-8C38-FA2094F12FFB}" srcOrd="1" destOrd="0" presId="urn:microsoft.com/office/officeart/2005/8/layout/hierarchy2"/>
    <dgm:cxn modelId="{C54D1308-9ED6-434D-BC15-E6D984D8A10B}" type="presOf" srcId="{BD30975E-BAC9-D44B-BC74-C77866E2B80C}" destId="{8344F71B-B69C-714F-AE08-0A2ED8ED2963}" srcOrd="0" destOrd="0" presId="urn:microsoft.com/office/officeart/2005/8/layout/hierarchy2"/>
    <dgm:cxn modelId="{5EBB2D57-FDE8-457C-B499-A50231959C95}" type="presOf" srcId="{6CD91E45-D72F-0D48-8A00-2FC686CC3B05}" destId="{BDB3D15F-2318-E74D-AA93-EF8BE84F32FC}" srcOrd="0" destOrd="0" presId="urn:microsoft.com/office/officeart/2005/8/layout/hierarchy2"/>
    <dgm:cxn modelId="{1C4503CD-D696-FB41-B781-5D67A5998C10}" srcId="{6FAE4C84-7689-D340-8DB1-FBE09633E0E8}" destId="{68411504-D437-784A-81EA-2150E6948997}" srcOrd="0" destOrd="0" parTransId="{6CD91E45-D72F-0D48-8A00-2FC686CC3B05}" sibTransId="{1AA7ED38-C6F7-B545-BC57-A8AC1C279094}"/>
    <dgm:cxn modelId="{0A2E996E-BB1E-466C-A5E1-400D3FC48AEB}" type="presOf" srcId="{91E53762-C0E8-A349-8D57-EE728C320982}" destId="{1BC6ADC1-71C1-F840-AADE-81C3DB397FAD}" srcOrd="0" destOrd="0" presId="urn:microsoft.com/office/officeart/2005/8/layout/hierarchy2"/>
    <dgm:cxn modelId="{41E53E45-C98D-4178-8D6B-93F824DDDEF9}" type="presOf" srcId="{BD30975E-BAC9-D44B-BC74-C77866E2B80C}" destId="{B3583C18-6EE5-F54D-8DEA-0974C05C2A65}" srcOrd="1" destOrd="0" presId="urn:microsoft.com/office/officeart/2005/8/layout/hierarchy2"/>
    <dgm:cxn modelId="{410D75B6-26D1-4317-8CC5-1E413F514E8F}" type="presParOf" srcId="{7628A0C5-5990-DB48-BA6C-D55729C38FC0}" destId="{65854555-21A0-8945-99C1-293398BC7E5C}" srcOrd="0" destOrd="0" presId="urn:microsoft.com/office/officeart/2005/8/layout/hierarchy2"/>
    <dgm:cxn modelId="{413299C8-2511-4328-88FC-DA76727745A4}" type="presParOf" srcId="{65854555-21A0-8945-99C1-293398BC7E5C}" destId="{1A67658F-D432-024F-9BA7-A824123D3052}" srcOrd="0" destOrd="0" presId="urn:microsoft.com/office/officeart/2005/8/layout/hierarchy2"/>
    <dgm:cxn modelId="{557AC72E-2600-492A-9758-969E24A85B3F}" type="presParOf" srcId="{65854555-21A0-8945-99C1-293398BC7E5C}" destId="{2D427E7B-510B-144A-BEB0-CE9D72AA6065}" srcOrd="1" destOrd="0" presId="urn:microsoft.com/office/officeart/2005/8/layout/hierarchy2"/>
    <dgm:cxn modelId="{B6DEDDDF-D21D-43C6-B15C-E094523C1CA7}" type="presParOf" srcId="{2D427E7B-510B-144A-BEB0-CE9D72AA6065}" destId="{BDB3D15F-2318-E74D-AA93-EF8BE84F32FC}" srcOrd="0" destOrd="0" presId="urn:microsoft.com/office/officeart/2005/8/layout/hierarchy2"/>
    <dgm:cxn modelId="{20D54ACE-CFEC-4675-94D0-935933344E11}" type="presParOf" srcId="{BDB3D15F-2318-E74D-AA93-EF8BE84F32FC}" destId="{9D0B5243-3CBA-D14B-B10E-0F59372A182C}" srcOrd="0" destOrd="0" presId="urn:microsoft.com/office/officeart/2005/8/layout/hierarchy2"/>
    <dgm:cxn modelId="{AB8B536D-84B5-48FF-B1B6-DBF9B8B73A36}" type="presParOf" srcId="{2D427E7B-510B-144A-BEB0-CE9D72AA6065}" destId="{A119D925-7BB8-7140-B26C-EA43B680A37B}" srcOrd="1" destOrd="0" presId="urn:microsoft.com/office/officeart/2005/8/layout/hierarchy2"/>
    <dgm:cxn modelId="{DE33AB17-E5CA-49A7-A6FC-0C704205E580}" type="presParOf" srcId="{A119D925-7BB8-7140-B26C-EA43B680A37B}" destId="{7B587312-2B03-514A-8346-439967C56844}" srcOrd="0" destOrd="0" presId="urn:microsoft.com/office/officeart/2005/8/layout/hierarchy2"/>
    <dgm:cxn modelId="{C6D3C54B-FA59-4D20-A2D0-534444CB9E9D}" type="presParOf" srcId="{A119D925-7BB8-7140-B26C-EA43B680A37B}" destId="{733FD40D-0C48-AF46-BA94-4AEF86858C8B}" srcOrd="1" destOrd="0" presId="urn:microsoft.com/office/officeart/2005/8/layout/hierarchy2"/>
    <dgm:cxn modelId="{FE174347-1573-468D-B9EC-18BFE807E63F}" type="presParOf" srcId="{2D427E7B-510B-144A-BEB0-CE9D72AA6065}" destId="{8344F71B-B69C-714F-AE08-0A2ED8ED2963}" srcOrd="2" destOrd="0" presId="urn:microsoft.com/office/officeart/2005/8/layout/hierarchy2"/>
    <dgm:cxn modelId="{333A2A0F-0C3C-4A9F-90FA-FE82806D76AB}" type="presParOf" srcId="{8344F71B-B69C-714F-AE08-0A2ED8ED2963}" destId="{B3583C18-6EE5-F54D-8DEA-0974C05C2A65}" srcOrd="0" destOrd="0" presId="urn:microsoft.com/office/officeart/2005/8/layout/hierarchy2"/>
    <dgm:cxn modelId="{596D08DF-B07D-46EB-B5DE-574AF93F4D9D}" type="presParOf" srcId="{2D427E7B-510B-144A-BEB0-CE9D72AA6065}" destId="{FD063DA8-FF80-CB49-B174-C8F5DB147EF2}" srcOrd="3" destOrd="0" presId="urn:microsoft.com/office/officeart/2005/8/layout/hierarchy2"/>
    <dgm:cxn modelId="{9298B60F-E141-4AEB-ADE1-D584A75E0C19}" type="presParOf" srcId="{FD063DA8-FF80-CB49-B174-C8F5DB147EF2}" destId="{1BC6ADC1-71C1-F840-AADE-81C3DB397FAD}" srcOrd="0" destOrd="0" presId="urn:microsoft.com/office/officeart/2005/8/layout/hierarchy2"/>
    <dgm:cxn modelId="{7FB1F0FD-4DDA-4B6C-932A-DB7D5438A08A}" type="presParOf" srcId="{FD063DA8-FF80-CB49-B174-C8F5DB147EF2}" destId="{20C2DBCD-65C8-B743-81E5-532F52743926}" srcOrd="1" destOrd="0" presId="urn:microsoft.com/office/officeart/2005/8/layout/hierarchy2"/>
    <dgm:cxn modelId="{ED1389E4-B71C-4EDD-B645-8411526F1FAA}" type="presParOf" srcId="{2D427E7B-510B-144A-BEB0-CE9D72AA6065}" destId="{F2767EC8-4371-FA4B-A7A5-CBE8C503B0B7}" srcOrd="4" destOrd="0" presId="urn:microsoft.com/office/officeart/2005/8/layout/hierarchy2"/>
    <dgm:cxn modelId="{44287199-80D3-4BB8-9E6D-D5DCE2A5C1BE}" type="presParOf" srcId="{F2767EC8-4371-FA4B-A7A5-CBE8C503B0B7}" destId="{438EF41F-698A-3D41-8C38-FA2094F12FFB}" srcOrd="0" destOrd="0" presId="urn:microsoft.com/office/officeart/2005/8/layout/hierarchy2"/>
    <dgm:cxn modelId="{D4BC9256-3F73-4F8A-81FF-B752FFE79810}" type="presParOf" srcId="{2D427E7B-510B-144A-BEB0-CE9D72AA6065}" destId="{995F8161-F9B7-1A43-ABDF-F4962FD2081E}" srcOrd="5" destOrd="0" presId="urn:microsoft.com/office/officeart/2005/8/layout/hierarchy2"/>
    <dgm:cxn modelId="{7E5C3166-A1BB-40AB-9D6E-860B58AAC4D9}" type="presParOf" srcId="{995F8161-F9B7-1A43-ABDF-F4962FD2081E}" destId="{D42073C5-A508-DB4C-B592-EE15A54859DF}" srcOrd="0" destOrd="0" presId="urn:microsoft.com/office/officeart/2005/8/layout/hierarchy2"/>
    <dgm:cxn modelId="{5D266FB4-49EF-4A7F-9819-F1A9FA2676B6}" type="presParOf" srcId="{995F8161-F9B7-1A43-ABDF-F4962FD2081E}" destId="{739F40A6-E46F-BF4C-9DC0-91E4FB7624B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9E7D44-47CF-4187-86F8-7FD7251557D3}" type="doc">
      <dgm:prSet loTypeId="urn:microsoft.com/office/officeart/2005/8/layout/process1" loCatId="process" qsTypeId="urn:microsoft.com/office/officeart/2005/8/quickstyle/simple2" qsCatId="simple" csTypeId="urn:microsoft.com/office/officeart/2005/8/colors/accent0_3" csCatId="mainScheme" phldr="1"/>
      <dgm:spPr/>
      <dgm:t>
        <a:bodyPr/>
        <a:lstStyle/>
        <a:p>
          <a:endParaRPr lang="en-US"/>
        </a:p>
      </dgm:t>
    </dgm:pt>
    <dgm:pt modelId="{96DF2496-54BB-4266-9F35-C578DCFAE836}">
      <dgm:prSet phldrT="[Text]" custT="1"/>
      <dgm:spPr/>
      <dgm:t>
        <a:bodyPr/>
        <a:lstStyle/>
        <a:p>
          <a:r>
            <a:rPr lang="en-US" sz="3800" dirty="0" smtClean="0"/>
            <a:t>To determine homebound patients’ knowledge about palliative care</a:t>
          </a:r>
        </a:p>
      </dgm:t>
    </dgm:pt>
    <dgm:pt modelId="{E5715E5C-AD1C-49E4-AF0A-6224DEF5B157}" type="parTrans" cxnId="{4EF7731A-0246-410C-9C99-029ADCA4814F}">
      <dgm:prSet/>
      <dgm:spPr/>
      <dgm:t>
        <a:bodyPr/>
        <a:lstStyle/>
        <a:p>
          <a:endParaRPr lang="en-US" sz="3800"/>
        </a:p>
      </dgm:t>
    </dgm:pt>
    <dgm:pt modelId="{39EEC7F3-BB56-474D-9153-91BCA8F81832}" type="sibTrans" cxnId="{4EF7731A-0246-410C-9C99-029ADCA4814F}">
      <dgm:prSet custT="1"/>
      <dgm:spPr/>
      <dgm:t>
        <a:bodyPr/>
        <a:lstStyle/>
        <a:p>
          <a:endParaRPr lang="en-US" sz="3800"/>
        </a:p>
      </dgm:t>
    </dgm:pt>
    <dgm:pt modelId="{D70DD09D-C7A2-4AE0-8B18-ED322C32FEF5}">
      <dgm:prSet phldrT="[Text]" custT="1"/>
      <dgm:spPr/>
      <dgm:t>
        <a:bodyPr/>
        <a:lstStyle/>
        <a:p>
          <a:r>
            <a:rPr lang="en-US" sz="3800" dirty="0" smtClean="0"/>
            <a:t>To assess the prevalence of advance directive completion in this population</a:t>
          </a:r>
          <a:endParaRPr lang="en-US" sz="3800" dirty="0"/>
        </a:p>
      </dgm:t>
    </dgm:pt>
    <dgm:pt modelId="{CD60B0C0-18D7-469F-8540-71761A5AB3C2}" type="parTrans" cxnId="{8444F13B-3602-412E-B350-C5917FAD07ED}">
      <dgm:prSet/>
      <dgm:spPr/>
      <dgm:t>
        <a:bodyPr/>
        <a:lstStyle/>
        <a:p>
          <a:endParaRPr lang="en-US" sz="3800"/>
        </a:p>
      </dgm:t>
    </dgm:pt>
    <dgm:pt modelId="{F0F8FD70-547C-4470-9974-ADE3F251267C}" type="sibTrans" cxnId="{8444F13B-3602-412E-B350-C5917FAD07ED}">
      <dgm:prSet custT="1"/>
      <dgm:spPr/>
      <dgm:t>
        <a:bodyPr/>
        <a:lstStyle/>
        <a:p>
          <a:endParaRPr lang="en-US" sz="3800"/>
        </a:p>
      </dgm:t>
    </dgm:pt>
    <dgm:pt modelId="{F01142E5-F560-4AC0-B766-75EF0045CF0B}">
      <dgm:prSet phldrT="[Text]" custT="1"/>
      <dgm:spPr/>
      <dgm:t>
        <a:bodyPr/>
        <a:lstStyle/>
        <a:p>
          <a:r>
            <a:rPr lang="en-US" sz="3800" dirty="0" smtClean="0"/>
            <a:t>To identify which type of in-home care program most interests patients</a:t>
          </a:r>
          <a:endParaRPr lang="en-US" sz="3800" dirty="0"/>
        </a:p>
      </dgm:t>
    </dgm:pt>
    <dgm:pt modelId="{FAF4D9F0-36A2-4B3C-B410-F64B19ED3884}" type="parTrans" cxnId="{B0E142EE-E6BF-4B9A-8ED3-7FD9AC610749}">
      <dgm:prSet/>
      <dgm:spPr/>
      <dgm:t>
        <a:bodyPr/>
        <a:lstStyle/>
        <a:p>
          <a:endParaRPr lang="en-US" sz="3800"/>
        </a:p>
      </dgm:t>
    </dgm:pt>
    <dgm:pt modelId="{1ED3F99E-DC33-41DB-93A5-915ED5F5EEB5}" type="sibTrans" cxnId="{B0E142EE-E6BF-4B9A-8ED3-7FD9AC610749}">
      <dgm:prSet/>
      <dgm:spPr/>
      <dgm:t>
        <a:bodyPr/>
        <a:lstStyle/>
        <a:p>
          <a:endParaRPr lang="en-US" sz="3800"/>
        </a:p>
      </dgm:t>
    </dgm:pt>
    <dgm:pt modelId="{0A5DE67F-A507-4F64-A513-DA94E04BB363}">
      <dgm:prSet phldrT="[Text]" custT="1"/>
      <dgm:spPr/>
      <dgm:t>
        <a:bodyPr/>
        <a:lstStyle/>
        <a:p>
          <a:r>
            <a:rPr lang="en-US" sz="3800" dirty="0" smtClean="0"/>
            <a:t>To determine and compare self-reported and objective measures of patient well-being and illness burden</a:t>
          </a:r>
          <a:endParaRPr lang="en-US" sz="3800" dirty="0"/>
        </a:p>
      </dgm:t>
    </dgm:pt>
    <dgm:pt modelId="{6810672E-1AC4-4938-AD2C-8A40CDC8CE64}" type="parTrans" cxnId="{406D4CDF-6E13-465F-90EA-AB00EEE843F3}">
      <dgm:prSet/>
      <dgm:spPr/>
      <dgm:t>
        <a:bodyPr/>
        <a:lstStyle/>
        <a:p>
          <a:endParaRPr lang="en-US" sz="3800"/>
        </a:p>
      </dgm:t>
    </dgm:pt>
    <dgm:pt modelId="{44E4397D-27E1-4296-A1B2-0B6AF4AA5B1D}" type="sibTrans" cxnId="{406D4CDF-6E13-465F-90EA-AB00EEE843F3}">
      <dgm:prSet custT="1"/>
      <dgm:spPr/>
      <dgm:t>
        <a:bodyPr/>
        <a:lstStyle/>
        <a:p>
          <a:endParaRPr lang="en-US" sz="3800"/>
        </a:p>
      </dgm:t>
    </dgm:pt>
    <dgm:pt modelId="{0EC1EB79-B6FB-40BA-A086-C304EBB79BFF}" type="pres">
      <dgm:prSet presAssocID="{E19E7D44-47CF-4187-86F8-7FD7251557D3}" presName="Name0" presStyleCnt="0">
        <dgm:presLayoutVars>
          <dgm:dir/>
          <dgm:resizeHandles val="exact"/>
        </dgm:presLayoutVars>
      </dgm:prSet>
      <dgm:spPr/>
      <dgm:t>
        <a:bodyPr/>
        <a:lstStyle/>
        <a:p>
          <a:endParaRPr lang="en-US"/>
        </a:p>
      </dgm:t>
    </dgm:pt>
    <dgm:pt modelId="{CA031346-199A-4A2C-B403-0BE916D9AE86}" type="pres">
      <dgm:prSet presAssocID="{96DF2496-54BB-4266-9F35-C578DCFAE836}" presName="node" presStyleLbl="node1" presStyleIdx="0" presStyleCnt="4" custScaleY="116934">
        <dgm:presLayoutVars>
          <dgm:bulletEnabled val="1"/>
        </dgm:presLayoutVars>
      </dgm:prSet>
      <dgm:spPr/>
      <dgm:t>
        <a:bodyPr/>
        <a:lstStyle/>
        <a:p>
          <a:endParaRPr lang="en-US"/>
        </a:p>
      </dgm:t>
    </dgm:pt>
    <dgm:pt modelId="{E888C2A8-621B-48A3-965B-DB24CEC74FFE}" type="pres">
      <dgm:prSet presAssocID="{39EEC7F3-BB56-474D-9153-91BCA8F81832}" presName="sibTrans" presStyleLbl="sibTrans2D1" presStyleIdx="0" presStyleCnt="3"/>
      <dgm:spPr/>
      <dgm:t>
        <a:bodyPr/>
        <a:lstStyle/>
        <a:p>
          <a:endParaRPr lang="en-US"/>
        </a:p>
      </dgm:t>
    </dgm:pt>
    <dgm:pt modelId="{244FCAA8-3EAC-4280-BA66-831365AD1572}" type="pres">
      <dgm:prSet presAssocID="{39EEC7F3-BB56-474D-9153-91BCA8F81832}" presName="connectorText" presStyleLbl="sibTrans2D1" presStyleIdx="0" presStyleCnt="3"/>
      <dgm:spPr/>
      <dgm:t>
        <a:bodyPr/>
        <a:lstStyle/>
        <a:p>
          <a:endParaRPr lang="en-US"/>
        </a:p>
      </dgm:t>
    </dgm:pt>
    <dgm:pt modelId="{667DA8A0-7928-46FB-908B-978EF8C0B736}" type="pres">
      <dgm:prSet presAssocID="{D70DD09D-C7A2-4AE0-8B18-ED322C32FEF5}" presName="node" presStyleLbl="node1" presStyleIdx="1" presStyleCnt="4" custScaleY="116934">
        <dgm:presLayoutVars>
          <dgm:bulletEnabled val="1"/>
        </dgm:presLayoutVars>
      </dgm:prSet>
      <dgm:spPr/>
      <dgm:t>
        <a:bodyPr/>
        <a:lstStyle/>
        <a:p>
          <a:endParaRPr lang="en-US"/>
        </a:p>
      </dgm:t>
    </dgm:pt>
    <dgm:pt modelId="{C7B608E0-E040-4522-9BC2-E9E963578C51}" type="pres">
      <dgm:prSet presAssocID="{F0F8FD70-547C-4470-9974-ADE3F251267C}" presName="sibTrans" presStyleLbl="sibTrans2D1" presStyleIdx="1" presStyleCnt="3"/>
      <dgm:spPr/>
      <dgm:t>
        <a:bodyPr/>
        <a:lstStyle/>
        <a:p>
          <a:endParaRPr lang="en-US"/>
        </a:p>
      </dgm:t>
    </dgm:pt>
    <dgm:pt modelId="{134BC5AE-56DC-4B59-8E63-FAA23417DEB4}" type="pres">
      <dgm:prSet presAssocID="{F0F8FD70-547C-4470-9974-ADE3F251267C}" presName="connectorText" presStyleLbl="sibTrans2D1" presStyleIdx="1" presStyleCnt="3"/>
      <dgm:spPr/>
      <dgm:t>
        <a:bodyPr/>
        <a:lstStyle/>
        <a:p>
          <a:endParaRPr lang="en-US"/>
        </a:p>
      </dgm:t>
    </dgm:pt>
    <dgm:pt modelId="{ABEF01A6-818A-4FEB-B26C-B790763E73E7}" type="pres">
      <dgm:prSet presAssocID="{0A5DE67F-A507-4F64-A513-DA94E04BB363}" presName="node" presStyleLbl="node1" presStyleIdx="2" presStyleCnt="4" custScaleY="116934">
        <dgm:presLayoutVars>
          <dgm:bulletEnabled val="1"/>
        </dgm:presLayoutVars>
      </dgm:prSet>
      <dgm:spPr/>
      <dgm:t>
        <a:bodyPr/>
        <a:lstStyle/>
        <a:p>
          <a:endParaRPr lang="en-US"/>
        </a:p>
      </dgm:t>
    </dgm:pt>
    <dgm:pt modelId="{A92F0C8F-1709-4A0E-AACE-4128F262176C}" type="pres">
      <dgm:prSet presAssocID="{44E4397D-27E1-4296-A1B2-0B6AF4AA5B1D}" presName="sibTrans" presStyleLbl="sibTrans2D1" presStyleIdx="2" presStyleCnt="3"/>
      <dgm:spPr/>
      <dgm:t>
        <a:bodyPr/>
        <a:lstStyle/>
        <a:p>
          <a:endParaRPr lang="en-US"/>
        </a:p>
      </dgm:t>
    </dgm:pt>
    <dgm:pt modelId="{A968C3BB-803F-465D-83FA-296FE7787A0B}" type="pres">
      <dgm:prSet presAssocID="{44E4397D-27E1-4296-A1B2-0B6AF4AA5B1D}" presName="connectorText" presStyleLbl="sibTrans2D1" presStyleIdx="2" presStyleCnt="3"/>
      <dgm:spPr/>
      <dgm:t>
        <a:bodyPr/>
        <a:lstStyle/>
        <a:p>
          <a:endParaRPr lang="en-US"/>
        </a:p>
      </dgm:t>
    </dgm:pt>
    <dgm:pt modelId="{19552D9A-92C0-4EB0-84C3-ED2EFB6DAEB2}" type="pres">
      <dgm:prSet presAssocID="{F01142E5-F560-4AC0-B766-75EF0045CF0B}" presName="node" presStyleLbl="node1" presStyleIdx="3" presStyleCnt="4" custScaleY="116934">
        <dgm:presLayoutVars>
          <dgm:bulletEnabled val="1"/>
        </dgm:presLayoutVars>
      </dgm:prSet>
      <dgm:spPr/>
      <dgm:t>
        <a:bodyPr/>
        <a:lstStyle/>
        <a:p>
          <a:endParaRPr lang="en-US"/>
        </a:p>
      </dgm:t>
    </dgm:pt>
  </dgm:ptLst>
  <dgm:cxnLst>
    <dgm:cxn modelId="{45EC562D-D081-4646-B5A1-3B4DCCCE22BE}" type="presOf" srcId="{D70DD09D-C7A2-4AE0-8B18-ED322C32FEF5}" destId="{667DA8A0-7928-46FB-908B-978EF8C0B736}" srcOrd="0" destOrd="0" presId="urn:microsoft.com/office/officeart/2005/8/layout/process1"/>
    <dgm:cxn modelId="{14D9E53D-4BF4-4AE7-B6E5-AEC9CBFE6129}" type="presOf" srcId="{E19E7D44-47CF-4187-86F8-7FD7251557D3}" destId="{0EC1EB79-B6FB-40BA-A086-C304EBB79BFF}" srcOrd="0" destOrd="0" presId="urn:microsoft.com/office/officeart/2005/8/layout/process1"/>
    <dgm:cxn modelId="{B46B9095-E58C-48E2-87B3-8C31D8B4D89D}" type="presOf" srcId="{44E4397D-27E1-4296-A1B2-0B6AF4AA5B1D}" destId="{A92F0C8F-1709-4A0E-AACE-4128F262176C}" srcOrd="0" destOrd="0" presId="urn:microsoft.com/office/officeart/2005/8/layout/process1"/>
    <dgm:cxn modelId="{2F1D9435-1458-4E89-AA61-4AF5A6B5EDA7}" type="presOf" srcId="{39EEC7F3-BB56-474D-9153-91BCA8F81832}" destId="{E888C2A8-621B-48A3-965B-DB24CEC74FFE}" srcOrd="0" destOrd="0" presId="urn:microsoft.com/office/officeart/2005/8/layout/process1"/>
    <dgm:cxn modelId="{141F672C-9C79-4852-8BD9-6E1488C9695E}" type="presOf" srcId="{F0F8FD70-547C-4470-9974-ADE3F251267C}" destId="{C7B608E0-E040-4522-9BC2-E9E963578C51}" srcOrd="0" destOrd="0" presId="urn:microsoft.com/office/officeart/2005/8/layout/process1"/>
    <dgm:cxn modelId="{C85DF840-BF88-452F-A51F-20711C7351B2}" type="presOf" srcId="{0A5DE67F-A507-4F64-A513-DA94E04BB363}" destId="{ABEF01A6-818A-4FEB-B26C-B790763E73E7}" srcOrd="0" destOrd="0" presId="urn:microsoft.com/office/officeart/2005/8/layout/process1"/>
    <dgm:cxn modelId="{09AF0AC1-7C67-4FE9-BAE0-2398A6C40D26}" type="presOf" srcId="{96DF2496-54BB-4266-9F35-C578DCFAE836}" destId="{CA031346-199A-4A2C-B403-0BE916D9AE86}" srcOrd="0" destOrd="0" presId="urn:microsoft.com/office/officeart/2005/8/layout/process1"/>
    <dgm:cxn modelId="{B0E142EE-E6BF-4B9A-8ED3-7FD9AC610749}" srcId="{E19E7D44-47CF-4187-86F8-7FD7251557D3}" destId="{F01142E5-F560-4AC0-B766-75EF0045CF0B}" srcOrd="3" destOrd="0" parTransId="{FAF4D9F0-36A2-4B3C-B410-F64B19ED3884}" sibTransId="{1ED3F99E-DC33-41DB-93A5-915ED5F5EEB5}"/>
    <dgm:cxn modelId="{715C83B6-3CCA-4350-A8F7-684AF90A0458}" type="presOf" srcId="{F0F8FD70-547C-4470-9974-ADE3F251267C}" destId="{134BC5AE-56DC-4B59-8E63-FAA23417DEB4}" srcOrd="1" destOrd="0" presId="urn:microsoft.com/office/officeart/2005/8/layout/process1"/>
    <dgm:cxn modelId="{4EF7731A-0246-410C-9C99-029ADCA4814F}" srcId="{E19E7D44-47CF-4187-86F8-7FD7251557D3}" destId="{96DF2496-54BB-4266-9F35-C578DCFAE836}" srcOrd="0" destOrd="0" parTransId="{E5715E5C-AD1C-49E4-AF0A-6224DEF5B157}" sibTransId="{39EEC7F3-BB56-474D-9153-91BCA8F81832}"/>
    <dgm:cxn modelId="{BC1F3134-EFC7-40C1-91AA-6FD2B95EDF26}" type="presOf" srcId="{F01142E5-F560-4AC0-B766-75EF0045CF0B}" destId="{19552D9A-92C0-4EB0-84C3-ED2EFB6DAEB2}" srcOrd="0" destOrd="0" presId="urn:microsoft.com/office/officeart/2005/8/layout/process1"/>
    <dgm:cxn modelId="{853CEA7D-07B0-434A-B820-1F0AAD476B86}" type="presOf" srcId="{39EEC7F3-BB56-474D-9153-91BCA8F81832}" destId="{244FCAA8-3EAC-4280-BA66-831365AD1572}" srcOrd="1" destOrd="0" presId="urn:microsoft.com/office/officeart/2005/8/layout/process1"/>
    <dgm:cxn modelId="{7CFCD3E5-A4DC-4314-BCFD-99D704960172}" type="presOf" srcId="{44E4397D-27E1-4296-A1B2-0B6AF4AA5B1D}" destId="{A968C3BB-803F-465D-83FA-296FE7787A0B}" srcOrd="1" destOrd="0" presId="urn:microsoft.com/office/officeart/2005/8/layout/process1"/>
    <dgm:cxn modelId="{406D4CDF-6E13-465F-90EA-AB00EEE843F3}" srcId="{E19E7D44-47CF-4187-86F8-7FD7251557D3}" destId="{0A5DE67F-A507-4F64-A513-DA94E04BB363}" srcOrd="2" destOrd="0" parTransId="{6810672E-1AC4-4938-AD2C-8A40CDC8CE64}" sibTransId="{44E4397D-27E1-4296-A1B2-0B6AF4AA5B1D}"/>
    <dgm:cxn modelId="{8444F13B-3602-412E-B350-C5917FAD07ED}" srcId="{E19E7D44-47CF-4187-86F8-7FD7251557D3}" destId="{D70DD09D-C7A2-4AE0-8B18-ED322C32FEF5}" srcOrd="1" destOrd="0" parTransId="{CD60B0C0-18D7-469F-8540-71761A5AB3C2}" sibTransId="{F0F8FD70-547C-4470-9974-ADE3F251267C}"/>
    <dgm:cxn modelId="{860BD761-1C68-425C-813F-1A5C44C64060}" type="presParOf" srcId="{0EC1EB79-B6FB-40BA-A086-C304EBB79BFF}" destId="{CA031346-199A-4A2C-B403-0BE916D9AE86}" srcOrd="0" destOrd="0" presId="urn:microsoft.com/office/officeart/2005/8/layout/process1"/>
    <dgm:cxn modelId="{9FCEF08D-E1FA-481C-B2F2-D3B45B622A0F}" type="presParOf" srcId="{0EC1EB79-B6FB-40BA-A086-C304EBB79BFF}" destId="{E888C2A8-621B-48A3-965B-DB24CEC74FFE}" srcOrd="1" destOrd="0" presId="urn:microsoft.com/office/officeart/2005/8/layout/process1"/>
    <dgm:cxn modelId="{A57067D1-650E-47DC-8FEB-952D5653421A}" type="presParOf" srcId="{E888C2A8-621B-48A3-965B-DB24CEC74FFE}" destId="{244FCAA8-3EAC-4280-BA66-831365AD1572}" srcOrd="0" destOrd="0" presId="urn:microsoft.com/office/officeart/2005/8/layout/process1"/>
    <dgm:cxn modelId="{7F197DC1-E16C-44AC-92BE-8D93FD28DCA5}" type="presParOf" srcId="{0EC1EB79-B6FB-40BA-A086-C304EBB79BFF}" destId="{667DA8A0-7928-46FB-908B-978EF8C0B736}" srcOrd="2" destOrd="0" presId="urn:microsoft.com/office/officeart/2005/8/layout/process1"/>
    <dgm:cxn modelId="{7DBCD3AA-5088-489F-8CCA-6EDBA7CB3AB1}" type="presParOf" srcId="{0EC1EB79-B6FB-40BA-A086-C304EBB79BFF}" destId="{C7B608E0-E040-4522-9BC2-E9E963578C51}" srcOrd="3" destOrd="0" presId="urn:microsoft.com/office/officeart/2005/8/layout/process1"/>
    <dgm:cxn modelId="{194DF1B1-4359-4302-8306-AE702DDAF0F0}" type="presParOf" srcId="{C7B608E0-E040-4522-9BC2-E9E963578C51}" destId="{134BC5AE-56DC-4B59-8E63-FAA23417DEB4}" srcOrd="0" destOrd="0" presId="urn:microsoft.com/office/officeart/2005/8/layout/process1"/>
    <dgm:cxn modelId="{CE2945DA-613F-428E-8B9C-B7ADC3229C82}" type="presParOf" srcId="{0EC1EB79-B6FB-40BA-A086-C304EBB79BFF}" destId="{ABEF01A6-818A-4FEB-B26C-B790763E73E7}" srcOrd="4" destOrd="0" presId="urn:microsoft.com/office/officeart/2005/8/layout/process1"/>
    <dgm:cxn modelId="{2F1E473E-33FC-47AE-8827-03C89B7050D5}" type="presParOf" srcId="{0EC1EB79-B6FB-40BA-A086-C304EBB79BFF}" destId="{A92F0C8F-1709-4A0E-AACE-4128F262176C}" srcOrd="5" destOrd="0" presId="urn:microsoft.com/office/officeart/2005/8/layout/process1"/>
    <dgm:cxn modelId="{3B9EB85D-DFA5-4FA9-A3AE-666FD3CF30DA}" type="presParOf" srcId="{A92F0C8F-1709-4A0E-AACE-4128F262176C}" destId="{A968C3BB-803F-465D-83FA-296FE7787A0B}" srcOrd="0" destOrd="0" presId="urn:microsoft.com/office/officeart/2005/8/layout/process1"/>
    <dgm:cxn modelId="{D6640E7E-D945-44C4-B51F-178C42A0B1A8}" type="presParOf" srcId="{0EC1EB79-B6FB-40BA-A086-C304EBB79BFF}" destId="{19552D9A-92C0-4EB0-84C3-ED2EFB6DAE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E7D44-47CF-4187-86F8-7FD7251557D3}"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96DF2496-54BB-4266-9F35-C578DCFAE836}">
      <dgm:prSet phldrT="[Text]" custT="1"/>
      <dgm:spPr/>
      <dgm:t>
        <a:bodyPr/>
        <a:lstStyle/>
        <a:p>
          <a:r>
            <a:rPr lang="en-US" sz="3800" dirty="0" smtClean="0"/>
            <a:t>To determine homebound patients’ knowledge about palliative care</a:t>
          </a:r>
        </a:p>
      </dgm:t>
    </dgm:pt>
    <dgm:pt modelId="{E5715E5C-AD1C-49E4-AF0A-6224DEF5B157}" type="parTrans" cxnId="{4EF7731A-0246-410C-9C99-029ADCA4814F}">
      <dgm:prSet/>
      <dgm:spPr/>
      <dgm:t>
        <a:bodyPr/>
        <a:lstStyle/>
        <a:p>
          <a:endParaRPr lang="en-US" sz="3800"/>
        </a:p>
      </dgm:t>
    </dgm:pt>
    <dgm:pt modelId="{39EEC7F3-BB56-474D-9153-91BCA8F81832}" type="sibTrans" cxnId="{4EF7731A-0246-410C-9C99-029ADCA4814F}">
      <dgm:prSet custT="1"/>
      <dgm:spPr/>
      <dgm:t>
        <a:bodyPr/>
        <a:lstStyle/>
        <a:p>
          <a:endParaRPr lang="en-US" sz="3800"/>
        </a:p>
      </dgm:t>
    </dgm:pt>
    <dgm:pt modelId="{D70DD09D-C7A2-4AE0-8B18-ED322C32FEF5}">
      <dgm:prSet phldrT="[Text]" custT="1"/>
      <dgm:spPr/>
      <dgm:t>
        <a:bodyPr/>
        <a:lstStyle/>
        <a:p>
          <a:r>
            <a:rPr lang="en-US" sz="3800" dirty="0" smtClean="0"/>
            <a:t>To assess the prevalence of advance directive completion in this population</a:t>
          </a:r>
          <a:endParaRPr lang="en-US" sz="3800" dirty="0"/>
        </a:p>
      </dgm:t>
    </dgm:pt>
    <dgm:pt modelId="{CD60B0C0-18D7-469F-8540-71761A5AB3C2}" type="parTrans" cxnId="{8444F13B-3602-412E-B350-C5917FAD07ED}">
      <dgm:prSet/>
      <dgm:spPr/>
      <dgm:t>
        <a:bodyPr/>
        <a:lstStyle/>
        <a:p>
          <a:endParaRPr lang="en-US" sz="3800"/>
        </a:p>
      </dgm:t>
    </dgm:pt>
    <dgm:pt modelId="{F0F8FD70-547C-4470-9974-ADE3F251267C}" type="sibTrans" cxnId="{8444F13B-3602-412E-B350-C5917FAD07ED}">
      <dgm:prSet custT="1"/>
      <dgm:spPr/>
      <dgm:t>
        <a:bodyPr/>
        <a:lstStyle/>
        <a:p>
          <a:endParaRPr lang="en-US" sz="3800"/>
        </a:p>
      </dgm:t>
    </dgm:pt>
    <dgm:pt modelId="{F01142E5-F560-4AC0-B766-75EF0045CF0B}">
      <dgm:prSet phldrT="[Text]" custT="1"/>
      <dgm:spPr/>
      <dgm:t>
        <a:bodyPr/>
        <a:lstStyle/>
        <a:p>
          <a:r>
            <a:rPr lang="en-US" sz="3800" dirty="0" smtClean="0"/>
            <a:t>To identify which type of in-home care program most interests patients</a:t>
          </a:r>
          <a:endParaRPr lang="en-US" sz="3800" dirty="0"/>
        </a:p>
      </dgm:t>
    </dgm:pt>
    <dgm:pt modelId="{FAF4D9F0-36A2-4B3C-B410-F64B19ED3884}" type="parTrans" cxnId="{B0E142EE-E6BF-4B9A-8ED3-7FD9AC610749}">
      <dgm:prSet/>
      <dgm:spPr/>
      <dgm:t>
        <a:bodyPr/>
        <a:lstStyle/>
        <a:p>
          <a:endParaRPr lang="en-US" sz="3800"/>
        </a:p>
      </dgm:t>
    </dgm:pt>
    <dgm:pt modelId="{1ED3F99E-DC33-41DB-93A5-915ED5F5EEB5}" type="sibTrans" cxnId="{B0E142EE-E6BF-4B9A-8ED3-7FD9AC610749}">
      <dgm:prSet/>
      <dgm:spPr/>
      <dgm:t>
        <a:bodyPr/>
        <a:lstStyle/>
        <a:p>
          <a:endParaRPr lang="en-US" sz="3800"/>
        </a:p>
      </dgm:t>
    </dgm:pt>
    <dgm:pt modelId="{0A5DE67F-A507-4F64-A513-DA94E04BB363}">
      <dgm:prSet phldrT="[Text]" custT="1"/>
      <dgm:spPr/>
      <dgm:t>
        <a:bodyPr/>
        <a:lstStyle/>
        <a:p>
          <a:r>
            <a:rPr lang="en-US" sz="3800" dirty="0" smtClean="0"/>
            <a:t>To determine and compare self-reported and objective measures of patient well-being and illness burden</a:t>
          </a:r>
          <a:endParaRPr lang="en-US" sz="3800" dirty="0"/>
        </a:p>
      </dgm:t>
    </dgm:pt>
    <dgm:pt modelId="{6810672E-1AC4-4938-AD2C-8A40CDC8CE64}" type="parTrans" cxnId="{406D4CDF-6E13-465F-90EA-AB00EEE843F3}">
      <dgm:prSet/>
      <dgm:spPr/>
      <dgm:t>
        <a:bodyPr/>
        <a:lstStyle/>
        <a:p>
          <a:endParaRPr lang="en-US" sz="3800"/>
        </a:p>
      </dgm:t>
    </dgm:pt>
    <dgm:pt modelId="{44E4397D-27E1-4296-A1B2-0B6AF4AA5B1D}" type="sibTrans" cxnId="{406D4CDF-6E13-465F-90EA-AB00EEE843F3}">
      <dgm:prSet custT="1"/>
      <dgm:spPr/>
      <dgm:t>
        <a:bodyPr/>
        <a:lstStyle/>
        <a:p>
          <a:endParaRPr lang="en-US" sz="3800"/>
        </a:p>
      </dgm:t>
    </dgm:pt>
    <dgm:pt modelId="{0EC1EB79-B6FB-40BA-A086-C304EBB79BFF}" type="pres">
      <dgm:prSet presAssocID="{E19E7D44-47CF-4187-86F8-7FD7251557D3}" presName="Name0" presStyleCnt="0">
        <dgm:presLayoutVars>
          <dgm:dir/>
          <dgm:resizeHandles val="exact"/>
        </dgm:presLayoutVars>
      </dgm:prSet>
      <dgm:spPr/>
      <dgm:t>
        <a:bodyPr/>
        <a:lstStyle/>
        <a:p>
          <a:endParaRPr lang="en-US"/>
        </a:p>
      </dgm:t>
    </dgm:pt>
    <dgm:pt modelId="{CA031346-199A-4A2C-B403-0BE916D9AE86}" type="pres">
      <dgm:prSet presAssocID="{96DF2496-54BB-4266-9F35-C578DCFAE836}" presName="node" presStyleLbl="node1" presStyleIdx="0" presStyleCnt="4" custScaleY="116934">
        <dgm:presLayoutVars>
          <dgm:bulletEnabled val="1"/>
        </dgm:presLayoutVars>
      </dgm:prSet>
      <dgm:spPr/>
      <dgm:t>
        <a:bodyPr/>
        <a:lstStyle/>
        <a:p>
          <a:endParaRPr lang="en-US"/>
        </a:p>
      </dgm:t>
    </dgm:pt>
    <dgm:pt modelId="{E888C2A8-621B-48A3-965B-DB24CEC74FFE}" type="pres">
      <dgm:prSet presAssocID="{39EEC7F3-BB56-474D-9153-91BCA8F81832}" presName="sibTrans" presStyleLbl="sibTrans2D1" presStyleIdx="0" presStyleCnt="3"/>
      <dgm:spPr/>
      <dgm:t>
        <a:bodyPr/>
        <a:lstStyle/>
        <a:p>
          <a:endParaRPr lang="en-US"/>
        </a:p>
      </dgm:t>
    </dgm:pt>
    <dgm:pt modelId="{244FCAA8-3EAC-4280-BA66-831365AD1572}" type="pres">
      <dgm:prSet presAssocID="{39EEC7F3-BB56-474D-9153-91BCA8F81832}" presName="connectorText" presStyleLbl="sibTrans2D1" presStyleIdx="0" presStyleCnt="3"/>
      <dgm:spPr/>
      <dgm:t>
        <a:bodyPr/>
        <a:lstStyle/>
        <a:p>
          <a:endParaRPr lang="en-US"/>
        </a:p>
      </dgm:t>
    </dgm:pt>
    <dgm:pt modelId="{667DA8A0-7928-46FB-908B-978EF8C0B736}" type="pres">
      <dgm:prSet presAssocID="{D70DD09D-C7A2-4AE0-8B18-ED322C32FEF5}" presName="node" presStyleLbl="node1" presStyleIdx="1" presStyleCnt="4" custScaleY="116934">
        <dgm:presLayoutVars>
          <dgm:bulletEnabled val="1"/>
        </dgm:presLayoutVars>
      </dgm:prSet>
      <dgm:spPr/>
      <dgm:t>
        <a:bodyPr/>
        <a:lstStyle/>
        <a:p>
          <a:endParaRPr lang="en-US"/>
        </a:p>
      </dgm:t>
    </dgm:pt>
    <dgm:pt modelId="{C7B608E0-E040-4522-9BC2-E9E963578C51}" type="pres">
      <dgm:prSet presAssocID="{F0F8FD70-547C-4470-9974-ADE3F251267C}" presName="sibTrans" presStyleLbl="sibTrans2D1" presStyleIdx="1" presStyleCnt="3"/>
      <dgm:spPr/>
      <dgm:t>
        <a:bodyPr/>
        <a:lstStyle/>
        <a:p>
          <a:endParaRPr lang="en-US"/>
        </a:p>
      </dgm:t>
    </dgm:pt>
    <dgm:pt modelId="{134BC5AE-56DC-4B59-8E63-FAA23417DEB4}" type="pres">
      <dgm:prSet presAssocID="{F0F8FD70-547C-4470-9974-ADE3F251267C}" presName="connectorText" presStyleLbl="sibTrans2D1" presStyleIdx="1" presStyleCnt="3"/>
      <dgm:spPr/>
      <dgm:t>
        <a:bodyPr/>
        <a:lstStyle/>
        <a:p>
          <a:endParaRPr lang="en-US"/>
        </a:p>
      </dgm:t>
    </dgm:pt>
    <dgm:pt modelId="{ABEF01A6-818A-4FEB-B26C-B790763E73E7}" type="pres">
      <dgm:prSet presAssocID="{0A5DE67F-A507-4F64-A513-DA94E04BB363}" presName="node" presStyleLbl="node1" presStyleIdx="2" presStyleCnt="4" custScaleY="116934">
        <dgm:presLayoutVars>
          <dgm:bulletEnabled val="1"/>
        </dgm:presLayoutVars>
      </dgm:prSet>
      <dgm:spPr/>
      <dgm:t>
        <a:bodyPr/>
        <a:lstStyle/>
        <a:p>
          <a:endParaRPr lang="en-US"/>
        </a:p>
      </dgm:t>
    </dgm:pt>
    <dgm:pt modelId="{A92F0C8F-1709-4A0E-AACE-4128F262176C}" type="pres">
      <dgm:prSet presAssocID="{44E4397D-27E1-4296-A1B2-0B6AF4AA5B1D}" presName="sibTrans" presStyleLbl="sibTrans2D1" presStyleIdx="2" presStyleCnt="3"/>
      <dgm:spPr/>
      <dgm:t>
        <a:bodyPr/>
        <a:lstStyle/>
        <a:p>
          <a:endParaRPr lang="en-US"/>
        </a:p>
      </dgm:t>
    </dgm:pt>
    <dgm:pt modelId="{A968C3BB-803F-465D-83FA-296FE7787A0B}" type="pres">
      <dgm:prSet presAssocID="{44E4397D-27E1-4296-A1B2-0B6AF4AA5B1D}" presName="connectorText" presStyleLbl="sibTrans2D1" presStyleIdx="2" presStyleCnt="3"/>
      <dgm:spPr/>
      <dgm:t>
        <a:bodyPr/>
        <a:lstStyle/>
        <a:p>
          <a:endParaRPr lang="en-US"/>
        </a:p>
      </dgm:t>
    </dgm:pt>
    <dgm:pt modelId="{19552D9A-92C0-4EB0-84C3-ED2EFB6DAEB2}" type="pres">
      <dgm:prSet presAssocID="{F01142E5-F560-4AC0-B766-75EF0045CF0B}" presName="node" presStyleLbl="node1" presStyleIdx="3" presStyleCnt="4" custScaleY="116934">
        <dgm:presLayoutVars>
          <dgm:bulletEnabled val="1"/>
        </dgm:presLayoutVars>
      </dgm:prSet>
      <dgm:spPr/>
      <dgm:t>
        <a:bodyPr/>
        <a:lstStyle/>
        <a:p>
          <a:endParaRPr lang="en-US"/>
        </a:p>
      </dgm:t>
    </dgm:pt>
  </dgm:ptLst>
  <dgm:cxnLst>
    <dgm:cxn modelId="{F85B0804-B3DC-4309-A447-1CA9867C2EE3}" type="presOf" srcId="{F0F8FD70-547C-4470-9974-ADE3F251267C}" destId="{134BC5AE-56DC-4B59-8E63-FAA23417DEB4}" srcOrd="1" destOrd="0" presId="urn:microsoft.com/office/officeart/2005/8/layout/process1"/>
    <dgm:cxn modelId="{82CB9AEF-7D39-4F40-BE83-80064E47E876}" type="presOf" srcId="{39EEC7F3-BB56-474D-9153-91BCA8F81832}" destId="{E888C2A8-621B-48A3-965B-DB24CEC74FFE}" srcOrd="0" destOrd="0" presId="urn:microsoft.com/office/officeart/2005/8/layout/process1"/>
    <dgm:cxn modelId="{133FB4E7-8916-4A62-8321-61D0332164F7}" type="presOf" srcId="{39EEC7F3-BB56-474D-9153-91BCA8F81832}" destId="{244FCAA8-3EAC-4280-BA66-831365AD1572}" srcOrd="1" destOrd="0" presId="urn:microsoft.com/office/officeart/2005/8/layout/process1"/>
    <dgm:cxn modelId="{56EC82BE-D6AD-4D94-8018-739575D6CA13}" type="presOf" srcId="{0A5DE67F-A507-4F64-A513-DA94E04BB363}" destId="{ABEF01A6-818A-4FEB-B26C-B790763E73E7}" srcOrd="0" destOrd="0" presId="urn:microsoft.com/office/officeart/2005/8/layout/process1"/>
    <dgm:cxn modelId="{3E9CAC66-4649-47E9-85B5-28761E7D3C95}" type="presOf" srcId="{F0F8FD70-547C-4470-9974-ADE3F251267C}" destId="{C7B608E0-E040-4522-9BC2-E9E963578C51}" srcOrd="0" destOrd="0" presId="urn:microsoft.com/office/officeart/2005/8/layout/process1"/>
    <dgm:cxn modelId="{9B053D71-599E-4E79-89C4-EC589EA318BB}" type="presOf" srcId="{96DF2496-54BB-4266-9F35-C578DCFAE836}" destId="{CA031346-199A-4A2C-B403-0BE916D9AE86}" srcOrd="0" destOrd="0" presId="urn:microsoft.com/office/officeart/2005/8/layout/process1"/>
    <dgm:cxn modelId="{2F2A7171-7978-4401-BCFC-68476FEAE32F}" type="presOf" srcId="{44E4397D-27E1-4296-A1B2-0B6AF4AA5B1D}" destId="{A968C3BB-803F-465D-83FA-296FE7787A0B}" srcOrd="1" destOrd="0" presId="urn:microsoft.com/office/officeart/2005/8/layout/process1"/>
    <dgm:cxn modelId="{14C5B917-5B90-48DD-8DCE-1969E05AE6DF}" type="presOf" srcId="{E19E7D44-47CF-4187-86F8-7FD7251557D3}" destId="{0EC1EB79-B6FB-40BA-A086-C304EBB79BFF}" srcOrd="0" destOrd="0" presId="urn:microsoft.com/office/officeart/2005/8/layout/process1"/>
    <dgm:cxn modelId="{B0E142EE-E6BF-4B9A-8ED3-7FD9AC610749}" srcId="{E19E7D44-47CF-4187-86F8-7FD7251557D3}" destId="{F01142E5-F560-4AC0-B766-75EF0045CF0B}" srcOrd="3" destOrd="0" parTransId="{FAF4D9F0-36A2-4B3C-B410-F64B19ED3884}" sibTransId="{1ED3F99E-DC33-41DB-93A5-915ED5F5EEB5}"/>
    <dgm:cxn modelId="{4C1D71BB-4F1F-416E-9AFC-137029E5D218}" type="presOf" srcId="{44E4397D-27E1-4296-A1B2-0B6AF4AA5B1D}" destId="{A92F0C8F-1709-4A0E-AACE-4128F262176C}" srcOrd="0" destOrd="0" presId="urn:microsoft.com/office/officeart/2005/8/layout/process1"/>
    <dgm:cxn modelId="{EEE11F69-8E20-4DE5-8E34-883CE73CE808}" type="presOf" srcId="{D70DD09D-C7A2-4AE0-8B18-ED322C32FEF5}" destId="{667DA8A0-7928-46FB-908B-978EF8C0B736}" srcOrd="0" destOrd="0" presId="urn:microsoft.com/office/officeart/2005/8/layout/process1"/>
    <dgm:cxn modelId="{4EF7731A-0246-410C-9C99-029ADCA4814F}" srcId="{E19E7D44-47CF-4187-86F8-7FD7251557D3}" destId="{96DF2496-54BB-4266-9F35-C578DCFAE836}" srcOrd="0" destOrd="0" parTransId="{E5715E5C-AD1C-49E4-AF0A-6224DEF5B157}" sibTransId="{39EEC7F3-BB56-474D-9153-91BCA8F81832}"/>
    <dgm:cxn modelId="{839671EC-4C06-477C-A656-1218A0A8AB95}" type="presOf" srcId="{F01142E5-F560-4AC0-B766-75EF0045CF0B}" destId="{19552D9A-92C0-4EB0-84C3-ED2EFB6DAEB2}" srcOrd="0" destOrd="0" presId="urn:microsoft.com/office/officeart/2005/8/layout/process1"/>
    <dgm:cxn modelId="{406D4CDF-6E13-465F-90EA-AB00EEE843F3}" srcId="{E19E7D44-47CF-4187-86F8-7FD7251557D3}" destId="{0A5DE67F-A507-4F64-A513-DA94E04BB363}" srcOrd="2" destOrd="0" parTransId="{6810672E-1AC4-4938-AD2C-8A40CDC8CE64}" sibTransId="{44E4397D-27E1-4296-A1B2-0B6AF4AA5B1D}"/>
    <dgm:cxn modelId="{8444F13B-3602-412E-B350-C5917FAD07ED}" srcId="{E19E7D44-47CF-4187-86F8-7FD7251557D3}" destId="{D70DD09D-C7A2-4AE0-8B18-ED322C32FEF5}" srcOrd="1" destOrd="0" parTransId="{CD60B0C0-18D7-469F-8540-71761A5AB3C2}" sibTransId="{F0F8FD70-547C-4470-9974-ADE3F251267C}"/>
    <dgm:cxn modelId="{E20250C2-DC36-4E86-A312-5EF56086AFDC}" type="presParOf" srcId="{0EC1EB79-B6FB-40BA-A086-C304EBB79BFF}" destId="{CA031346-199A-4A2C-B403-0BE916D9AE86}" srcOrd="0" destOrd="0" presId="urn:microsoft.com/office/officeart/2005/8/layout/process1"/>
    <dgm:cxn modelId="{3E6E1257-D099-495A-A25E-6E93EA89EB02}" type="presParOf" srcId="{0EC1EB79-B6FB-40BA-A086-C304EBB79BFF}" destId="{E888C2A8-621B-48A3-965B-DB24CEC74FFE}" srcOrd="1" destOrd="0" presId="urn:microsoft.com/office/officeart/2005/8/layout/process1"/>
    <dgm:cxn modelId="{3DB761A7-6BA3-4822-8C6F-1B7FF4A7B8D6}" type="presParOf" srcId="{E888C2A8-621B-48A3-965B-DB24CEC74FFE}" destId="{244FCAA8-3EAC-4280-BA66-831365AD1572}" srcOrd="0" destOrd="0" presId="urn:microsoft.com/office/officeart/2005/8/layout/process1"/>
    <dgm:cxn modelId="{A1C14434-D694-4340-91BA-FA992AD20A79}" type="presParOf" srcId="{0EC1EB79-B6FB-40BA-A086-C304EBB79BFF}" destId="{667DA8A0-7928-46FB-908B-978EF8C0B736}" srcOrd="2" destOrd="0" presId="urn:microsoft.com/office/officeart/2005/8/layout/process1"/>
    <dgm:cxn modelId="{B908F2F7-0CE8-487D-B3F2-A1DC61B55DB5}" type="presParOf" srcId="{0EC1EB79-B6FB-40BA-A086-C304EBB79BFF}" destId="{C7B608E0-E040-4522-9BC2-E9E963578C51}" srcOrd="3" destOrd="0" presId="urn:microsoft.com/office/officeart/2005/8/layout/process1"/>
    <dgm:cxn modelId="{4532A285-85C0-4D7A-9659-FED23CB22741}" type="presParOf" srcId="{C7B608E0-E040-4522-9BC2-E9E963578C51}" destId="{134BC5AE-56DC-4B59-8E63-FAA23417DEB4}" srcOrd="0" destOrd="0" presId="urn:microsoft.com/office/officeart/2005/8/layout/process1"/>
    <dgm:cxn modelId="{3E3033BA-544B-4884-86EB-A176EC2C1CEF}" type="presParOf" srcId="{0EC1EB79-B6FB-40BA-A086-C304EBB79BFF}" destId="{ABEF01A6-818A-4FEB-B26C-B790763E73E7}" srcOrd="4" destOrd="0" presId="urn:microsoft.com/office/officeart/2005/8/layout/process1"/>
    <dgm:cxn modelId="{8A87CF70-1DCC-4C76-9150-BEC6B72EE2FD}" type="presParOf" srcId="{0EC1EB79-B6FB-40BA-A086-C304EBB79BFF}" destId="{A92F0C8F-1709-4A0E-AACE-4128F262176C}" srcOrd="5" destOrd="0" presId="urn:microsoft.com/office/officeart/2005/8/layout/process1"/>
    <dgm:cxn modelId="{AFE4E502-0920-4D66-BC1F-98CC172233CD}" type="presParOf" srcId="{A92F0C8F-1709-4A0E-AACE-4128F262176C}" destId="{A968C3BB-803F-465D-83FA-296FE7787A0B}" srcOrd="0" destOrd="0" presId="urn:microsoft.com/office/officeart/2005/8/layout/process1"/>
    <dgm:cxn modelId="{422A8225-4F42-44C8-B52A-C324AF9C8993}" type="presParOf" srcId="{0EC1EB79-B6FB-40BA-A086-C304EBB79BFF}" destId="{19552D9A-92C0-4EB0-84C3-ED2EFB6DAEB2}"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CA0DF-3EB7-450F-AA24-F5419632185D}">
      <dsp:nvSpPr>
        <dsp:cNvPr id="0" name=""/>
        <dsp:cNvSpPr/>
      </dsp:nvSpPr>
      <dsp:spPr>
        <a:xfrm>
          <a:off x="3331265" y="326514"/>
          <a:ext cx="20212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Choosing Birth Control</a:t>
          </a:r>
          <a:endParaRPr lang="en-US" sz="1400" b="1" kern="1200" dirty="0"/>
        </a:p>
      </dsp:txBody>
      <dsp:txXfrm>
        <a:off x="3349978" y="345227"/>
        <a:ext cx="1983852" cy="601493"/>
      </dsp:txXfrm>
    </dsp:sp>
    <dsp:sp modelId="{F8575637-4782-491E-B51F-83518DB9993A}">
      <dsp:nvSpPr>
        <dsp:cNvPr id="0" name=""/>
        <dsp:cNvSpPr/>
      </dsp:nvSpPr>
      <dsp:spPr>
        <a:xfrm>
          <a:off x="1725161" y="965433"/>
          <a:ext cx="2616742" cy="255567"/>
        </a:xfrm>
        <a:custGeom>
          <a:avLst/>
          <a:gdLst/>
          <a:ahLst/>
          <a:cxnLst/>
          <a:rect l="0" t="0" r="0" b="0"/>
          <a:pathLst>
            <a:path>
              <a:moveTo>
                <a:pt x="2616742" y="0"/>
              </a:moveTo>
              <a:lnTo>
                <a:pt x="2616742" y="127783"/>
              </a:lnTo>
              <a:lnTo>
                <a:pt x="0" y="127783"/>
              </a:lnTo>
              <a:lnTo>
                <a:pt x="0" y="255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2E293-0A23-4AEF-9E41-758068660C6F}">
      <dsp:nvSpPr>
        <dsp:cNvPr id="0" name=""/>
        <dsp:cNvSpPr/>
      </dsp:nvSpPr>
      <dsp:spPr>
        <a:xfrm>
          <a:off x="454289" y="1221000"/>
          <a:ext cx="2541744" cy="17028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Safety</a:t>
          </a:r>
          <a:r>
            <a:rPr lang="en-US" sz="1800" b="1" kern="1200" baseline="0" dirty="0" smtClean="0"/>
            <a:t> and Side effects</a:t>
          </a:r>
          <a:endParaRPr lang="en-US" sz="1800" b="1" kern="1200" dirty="0"/>
        </a:p>
      </dsp:txBody>
      <dsp:txXfrm>
        <a:off x="504163" y="1270874"/>
        <a:ext cx="2441996" cy="1603067"/>
      </dsp:txXfrm>
    </dsp:sp>
    <dsp:sp modelId="{183ACFD4-C447-41F4-9E18-09E5D5826C81}">
      <dsp:nvSpPr>
        <dsp:cNvPr id="0" name=""/>
        <dsp:cNvSpPr/>
      </dsp:nvSpPr>
      <dsp:spPr>
        <a:xfrm>
          <a:off x="479269" y="2923816"/>
          <a:ext cx="1245892" cy="255567"/>
        </a:xfrm>
        <a:custGeom>
          <a:avLst/>
          <a:gdLst/>
          <a:ahLst/>
          <a:cxnLst/>
          <a:rect l="0" t="0" r="0" b="0"/>
          <a:pathLst>
            <a:path>
              <a:moveTo>
                <a:pt x="1245892" y="0"/>
              </a:moveTo>
              <a:lnTo>
                <a:pt x="1245892" y="127783"/>
              </a:lnTo>
              <a:lnTo>
                <a:pt x="0" y="127783"/>
              </a:lnTo>
              <a:lnTo>
                <a:pt x="0" y="255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49F65-5A2C-4418-A230-573CECEE6EE8}">
      <dsp:nvSpPr>
        <dsp:cNvPr id="0" name=""/>
        <dsp:cNvSpPr/>
      </dsp:nvSpPr>
      <dsp:spPr>
        <a:xfrm>
          <a:off x="80" y="3179383"/>
          <a:ext cx="9583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Future fertility</a:t>
          </a:r>
          <a:endParaRPr lang="en-US" sz="1700" kern="1200" dirty="0"/>
        </a:p>
      </dsp:txBody>
      <dsp:txXfrm>
        <a:off x="18793" y="3198096"/>
        <a:ext cx="920952" cy="601493"/>
      </dsp:txXfrm>
    </dsp:sp>
    <dsp:sp modelId="{78DD3AF5-42E1-4456-BBD5-4C6A51A9C839}">
      <dsp:nvSpPr>
        <dsp:cNvPr id="0" name=""/>
        <dsp:cNvSpPr/>
      </dsp:nvSpPr>
      <dsp:spPr>
        <a:xfrm>
          <a:off x="1679441" y="2923816"/>
          <a:ext cx="91440" cy="255567"/>
        </a:xfrm>
        <a:custGeom>
          <a:avLst/>
          <a:gdLst/>
          <a:ahLst/>
          <a:cxnLst/>
          <a:rect l="0" t="0" r="0" b="0"/>
          <a:pathLst>
            <a:path>
              <a:moveTo>
                <a:pt x="45720" y="0"/>
              </a:moveTo>
              <a:lnTo>
                <a:pt x="45720" y="255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14AE31-6993-4914-9A91-8B1B0B61027E}">
      <dsp:nvSpPr>
        <dsp:cNvPr id="0" name=""/>
        <dsp:cNvSpPr/>
      </dsp:nvSpPr>
      <dsp:spPr>
        <a:xfrm>
          <a:off x="1245972" y="3179383"/>
          <a:ext cx="9583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Stopping Cycles</a:t>
          </a:r>
          <a:endParaRPr lang="en-US" sz="1700" kern="1200" dirty="0"/>
        </a:p>
      </dsp:txBody>
      <dsp:txXfrm>
        <a:off x="1264685" y="3198096"/>
        <a:ext cx="920952" cy="601493"/>
      </dsp:txXfrm>
    </dsp:sp>
    <dsp:sp modelId="{17674EF8-5AFF-4EEC-A774-F202D78B1C4F}">
      <dsp:nvSpPr>
        <dsp:cNvPr id="0" name=""/>
        <dsp:cNvSpPr/>
      </dsp:nvSpPr>
      <dsp:spPr>
        <a:xfrm>
          <a:off x="1725161" y="2923816"/>
          <a:ext cx="1245892" cy="255567"/>
        </a:xfrm>
        <a:custGeom>
          <a:avLst/>
          <a:gdLst/>
          <a:ahLst/>
          <a:cxnLst/>
          <a:rect l="0" t="0" r="0" b="0"/>
          <a:pathLst>
            <a:path>
              <a:moveTo>
                <a:pt x="0" y="0"/>
              </a:moveTo>
              <a:lnTo>
                <a:pt x="0" y="127783"/>
              </a:lnTo>
              <a:lnTo>
                <a:pt x="1245892" y="127783"/>
              </a:lnTo>
              <a:lnTo>
                <a:pt x="1245892" y="2555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98989-C6A7-40A2-B85A-FA1E60D5E76B}">
      <dsp:nvSpPr>
        <dsp:cNvPr id="0" name=""/>
        <dsp:cNvSpPr/>
      </dsp:nvSpPr>
      <dsp:spPr>
        <a:xfrm>
          <a:off x="2491864" y="3179383"/>
          <a:ext cx="9583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Weight gain </a:t>
          </a:r>
          <a:endParaRPr lang="en-US" sz="1700" kern="1200" dirty="0"/>
        </a:p>
      </dsp:txBody>
      <dsp:txXfrm>
        <a:off x="2510577" y="3198096"/>
        <a:ext cx="920952" cy="601493"/>
      </dsp:txXfrm>
    </dsp:sp>
    <dsp:sp modelId="{4E95E855-79D0-4A3C-B8FD-8A751180422D}">
      <dsp:nvSpPr>
        <dsp:cNvPr id="0" name=""/>
        <dsp:cNvSpPr/>
      </dsp:nvSpPr>
      <dsp:spPr>
        <a:xfrm>
          <a:off x="3752204" y="965433"/>
          <a:ext cx="589700" cy="245038"/>
        </a:xfrm>
        <a:custGeom>
          <a:avLst/>
          <a:gdLst/>
          <a:ahLst/>
          <a:cxnLst/>
          <a:rect l="0" t="0" r="0" b="0"/>
          <a:pathLst>
            <a:path>
              <a:moveTo>
                <a:pt x="589700" y="0"/>
              </a:moveTo>
              <a:lnTo>
                <a:pt x="589700" y="122519"/>
              </a:lnTo>
              <a:lnTo>
                <a:pt x="0" y="122519"/>
              </a:lnTo>
              <a:lnTo>
                <a:pt x="0" y="245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98BA13-BA35-4900-A605-1311BB1C75E4}">
      <dsp:nvSpPr>
        <dsp:cNvPr id="0" name=""/>
        <dsp:cNvSpPr/>
      </dsp:nvSpPr>
      <dsp:spPr>
        <a:xfrm>
          <a:off x="3273015" y="1210471"/>
          <a:ext cx="958378" cy="9968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Opinion of health care provider </a:t>
          </a:r>
          <a:endParaRPr lang="en-US" sz="1400" kern="1200" dirty="0"/>
        </a:p>
      </dsp:txBody>
      <dsp:txXfrm>
        <a:off x="3301085" y="1238541"/>
        <a:ext cx="902238" cy="940714"/>
      </dsp:txXfrm>
    </dsp:sp>
    <dsp:sp modelId="{31EF1D43-2A78-4C70-8928-812194686003}">
      <dsp:nvSpPr>
        <dsp:cNvPr id="0" name=""/>
        <dsp:cNvSpPr/>
      </dsp:nvSpPr>
      <dsp:spPr>
        <a:xfrm>
          <a:off x="4341904" y="965433"/>
          <a:ext cx="791683" cy="255567"/>
        </a:xfrm>
        <a:custGeom>
          <a:avLst/>
          <a:gdLst/>
          <a:ahLst/>
          <a:cxnLst/>
          <a:rect l="0" t="0" r="0" b="0"/>
          <a:pathLst>
            <a:path>
              <a:moveTo>
                <a:pt x="0" y="0"/>
              </a:moveTo>
              <a:lnTo>
                <a:pt x="0" y="127783"/>
              </a:lnTo>
              <a:lnTo>
                <a:pt x="791683" y="127783"/>
              </a:lnTo>
              <a:lnTo>
                <a:pt x="791683" y="255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9693E-93B3-4ECC-90E9-E965330D0031}">
      <dsp:nvSpPr>
        <dsp:cNvPr id="0" name=""/>
        <dsp:cNvSpPr/>
      </dsp:nvSpPr>
      <dsp:spPr>
        <a:xfrm>
          <a:off x="4529440" y="1221000"/>
          <a:ext cx="1208295" cy="9138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Ease of Use</a:t>
          </a:r>
          <a:endParaRPr lang="en-US" sz="1600" kern="1200" dirty="0"/>
        </a:p>
      </dsp:txBody>
      <dsp:txXfrm>
        <a:off x="4556207" y="1247767"/>
        <a:ext cx="1154761" cy="860343"/>
      </dsp:txXfrm>
    </dsp:sp>
    <dsp:sp modelId="{3DBEE759-EF55-6847-B665-89BE10853D81}">
      <dsp:nvSpPr>
        <dsp:cNvPr id="0" name=""/>
        <dsp:cNvSpPr/>
      </dsp:nvSpPr>
      <dsp:spPr>
        <a:xfrm>
          <a:off x="4341904" y="965433"/>
          <a:ext cx="2162533" cy="255567"/>
        </a:xfrm>
        <a:custGeom>
          <a:avLst/>
          <a:gdLst/>
          <a:ahLst/>
          <a:cxnLst/>
          <a:rect l="0" t="0" r="0" b="0"/>
          <a:pathLst>
            <a:path>
              <a:moveTo>
                <a:pt x="0" y="0"/>
              </a:moveTo>
              <a:lnTo>
                <a:pt x="0" y="127783"/>
              </a:lnTo>
              <a:lnTo>
                <a:pt x="2162533" y="127783"/>
              </a:lnTo>
              <a:lnTo>
                <a:pt x="2162533" y="255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DA13C-A641-D64A-B0B1-6CADA73B5598}">
      <dsp:nvSpPr>
        <dsp:cNvPr id="0" name=""/>
        <dsp:cNvSpPr/>
      </dsp:nvSpPr>
      <dsp:spPr>
        <a:xfrm>
          <a:off x="6025248" y="1221000"/>
          <a:ext cx="9583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Familiarity</a:t>
          </a:r>
          <a:endParaRPr lang="en-US" sz="1100" kern="1200" dirty="0"/>
        </a:p>
      </dsp:txBody>
      <dsp:txXfrm>
        <a:off x="6043961" y="1239713"/>
        <a:ext cx="920952" cy="601493"/>
      </dsp:txXfrm>
    </dsp:sp>
    <dsp:sp modelId="{02952B2E-A33D-2A45-BD62-B7C2A5912974}">
      <dsp:nvSpPr>
        <dsp:cNvPr id="0" name=""/>
        <dsp:cNvSpPr/>
      </dsp:nvSpPr>
      <dsp:spPr>
        <a:xfrm>
          <a:off x="4341904" y="965433"/>
          <a:ext cx="3408425" cy="255567"/>
        </a:xfrm>
        <a:custGeom>
          <a:avLst/>
          <a:gdLst/>
          <a:ahLst/>
          <a:cxnLst/>
          <a:rect l="0" t="0" r="0" b="0"/>
          <a:pathLst>
            <a:path>
              <a:moveTo>
                <a:pt x="0" y="0"/>
              </a:moveTo>
              <a:lnTo>
                <a:pt x="0" y="127783"/>
              </a:lnTo>
              <a:lnTo>
                <a:pt x="3408425" y="127783"/>
              </a:lnTo>
              <a:lnTo>
                <a:pt x="3408425" y="2555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CECFFE-C5A6-6E4B-A271-C3F2C0B03FFA}">
      <dsp:nvSpPr>
        <dsp:cNvPr id="0" name=""/>
        <dsp:cNvSpPr/>
      </dsp:nvSpPr>
      <dsp:spPr>
        <a:xfrm>
          <a:off x="7271141" y="1221000"/>
          <a:ext cx="958378" cy="6389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STD prevention</a:t>
          </a:r>
          <a:endParaRPr lang="en-US" sz="1600" kern="1200" dirty="0"/>
        </a:p>
      </dsp:txBody>
      <dsp:txXfrm>
        <a:off x="7289854" y="1239713"/>
        <a:ext cx="920952" cy="601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07EAD-B5A5-4B76-BA6B-6D4CA3D440DD}">
      <dsp:nvSpPr>
        <dsp:cNvPr id="0" name=""/>
        <dsp:cNvSpPr/>
      </dsp:nvSpPr>
      <dsp:spPr>
        <a:xfrm>
          <a:off x="1367087" y="117192"/>
          <a:ext cx="1819275" cy="839605"/>
        </a:xfrm>
        <a:prstGeom prst="roundRect">
          <a:avLst>
            <a:gd name="adj" fmla="val 1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LARC</a:t>
          </a:r>
        </a:p>
        <a:p>
          <a:pPr lvl="0" algn="ctr" defTabSz="889000">
            <a:lnSpc>
              <a:spcPct val="90000"/>
            </a:lnSpc>
            <a:spcBef>
              <a:spcPct val="0"/>
            </a:spcBef>
            <a:spcAft>
              <a:spcPct val="35000"/>
            </a:spcAft>
          </a:pPr>
          <a:r>
            <a:rPr lang="en-US" sz="2000" b="1" kern="1200" dirty="0" smtClean="0"/>
            <a:t>Advantages</a:t>
          </a:r>
        </a:p>
      </dsp:txBody>
      <dsp:txXfrm>
        <a:off x="1391678" y="141783"/>
        <a:ext cx="1770093" cy="790423"/>
      </dsp:txXfrm>
    </dsp:sp>
    <dsp:sp modelId="{EDD03E02-C2EE-40FC-A3BC-3E68EB0CE39A}">
      <dsp:nvSpPr>
        <dsp:cNvPr id="0" name=""/>
        <dsp:cNvSpPr/>
      </dsp:nvSpPr>
      <dsp:spPr>
        <a:xfrm>
          <a:off x="3921649" y="133355"/>
          <a:ext cx="1892949" cy="793817"/>
        </a:xfrm>
        <a:prstGeom prst="roundRect">
          <a:avLst>
            <a:gd name="adj" fmla="val 1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LARC</a:t>
          </a:r>
        </a:p>
        <a:p>
          <a:pPr lvl="0" algn="ctr" defTabSz="889000">
            <a:lnSpc>
              <a:spcPct val="90000"/>
            </a:lnSpc>
            <a:spcBef>
              <a:spcPct val="0"/>
            </a:spcBef>
            <a:spcAft>
              <a:spcPct val="35000"/>
            </a:spcAft>
          </a:pPr>
          <a:r>
            <a:rPr lang="en-US" sz="2000" b="1" kern="1200" dirty="0" smtClean="0"/>
            <a:t>Disadvantages</a:t>
          </a:r>
        </a:p>
      </dsp:txBody>
      <dsp:txXfrm>
        <a:off x="3944899" y="156605"/>
        <a:ext cx="1846449" cy="747317"/>
      </dsp:txXfrm>
    </dsp:sp>
    <dsp:sp modelId="{C7FF7AA2-319B-4306-B7D4-6F6DFEF655B9}">
      <dsp:nvSpPr>
        <dsp:cNvPr id="0" name=""/>
        <dsp:cNvSpPr/>
      </dsp:nvSpPr>
      <dsp:spPr>
        <a:xfrm>
          <a:off x="3183255" y="4080510"/>
          <a:ext cx="720090" cy="720090"/>
        </a:xfrm>
        <a:prstGeom prst="triangle">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E46127-931B-4E71-B32D-23AB673DB931}">
      <dsp:nvSpPr>
        <dsp:cNvPr id="0" name=""/>
        <dsp:cNvSpPr/>
      </dsp:nvSpPr>
      <dsp:spPr>
        <a:xfrm rot="240000">
          <a:off x="1382370" y="3771943"/>
          <a:ext cx="4321859" cy="302213"/>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820F5-6E5D-4882-BB30-89BABFA99131}">
      <dsp:nvSpPr>
        <dsp:cNvPr id="0" name=""/>
        <dsp:cNvSpPr/>
      </dsp:nvSpPr>
      <dsp:spPr>
        <a:xfrm rot="240000">
          <a:off x="3981921" y="3227493"/>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Hormonal/body changes</a:t>
          </a:r>
          <a:endParaRPr lang="en-US" sz="2000" kern="1200" dirty="0"/>
        </a:p>
      </dsp:txBody>
      <dsp:txXfrm>
        <a:off x="4010834" y="3256406"/>
        <a:ext cx="1657254" cy="534467"/>
      </dsp:txXfrm>
    </dsp:sp>
    <dsp:sp modelId="{CCE57ED1-6F4E-46AD-8F37-F2E0788DA582}">
      <dsp:nvSpPr>
        <dsp:cNvPr id="0" name=""/>
        <dsp:cNvSpPr/>
      </dsp:nvSpPr>
      <dsp:spPr>
        <a:xfrm rot="240000">
          <a:off x="4029927" y="2593814"/>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Side</a:t>
          </a:r>
          <a:r>
            <a:rPr lang="en-US" sz="2400" kern="1200" dirty="0" smtClean="0"/>
            <a:t> </a:t>
          </a:r>
          <a:r>
            <a:rPr lang="en-US" sz="2000" kern="1200" dirty="0" smtClean="0"/>
            <a:t>effects</a:t>
          </a:r>
          <a:endParaRPr lang="en-US" sz="2000" kern="1200" dirty="0"/>
        </a:p>
      </dsp:txBody>
      <dsp:txXfrm>
        <a:off x="4058840" y="2622727"/>
        <a:ext cx="1657254" cy="534467"/>
      </dsp:txXfrm>
    </dsp:sp>
    <dsp:sp modelId="{4EC51C5A-F81E-4DE4-A557-6CEAD6303B9A}">
      <dsp:nvSpPr>
        <dsp:cNvPr id="0" name=""/>
        <dsp:cNvSpPr/>
      </dsp:nvSpPr>
      <dsp:spPr>
        <a:xfrm rot="240000">
          <a:off x="4077933" y="1960135"/>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Risky behavior</a:t>
          </a:r>
          <a:endParaRPr lang="en-US" sz="2000" kern="1200" dirty="0"/>
        </a:p>
      </dsp:txBody>
      <dsp:txXfrm>
        <a:off x="4106846" y="1989048"/>
        <a:ext cx="1657254" cy="534467"/>
      </dsp:txXfrm>
    </dsp:sp>
    <dsp:sp modelId="{03232A5D-91AF-498B-BF66-E9A94C6B5CAA}">
      <dsp:nvSpPr>
        <dsp:cNvPr id="0" name=""/>
        <dsp:cNvSpPr/>
      </dsp:nvSpPr>
      <dsp:spPr>
        <a:xfrm rot="240000">
          <a:off x="4125939" y="1326455"/>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STIs</a:t>
          </a:r>
          <a:endParaRPr lang="en-US" sz="2000" kern="1200" dirty="0"/>
        </a:p>
      </dsp:txBody>
      <dsp:txXfrm>
        <a:off x="4154852" y="1355368"/>
        <a:ext cx="1657254" cy="534467"/>
      </dsp:txXfrm>
    </dsp:sp>
    <dsp:sp modelId="{94B4D0F9-69D6-4076-AA04-3FE9A62F7ACF}">
      <dsp:nvSpPr>
        <dsp:cNvPr id="0" name=""/>
        <dsp:cNvSpPr/>
      </dsp:nvSpPr>
      <dsp:spPr>
        <a:xfrm rot="240000">
          <a:off x="1485609" y="3054671"/>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 worries</a:t>
          </a:r>
          <a:endParaRPr lang="en-US" sz="2000" kern="1200" dirty="0"/>
        </a:p>
      </dsp:txBody>
      <dsp:txXfrm>
        <a:off x="1514522" y="3083584"/>
        <a:ext cx="1657254" cy="534467"/>
      </dsp:txXfrm>
    </dsp:sp>
    <dsp:sp modelId="{42B8C896-4D68-402C-B4D0-8011081BC551}">
      <dsp:nvSpPr>
        <dsp:cNvPr id="0" name=""/>
        <dsp:cNvSpPr/>
      </dsp:nvSpPr>
      <dsp:spPr>
        <a:xfrm rot="240000">
          <a:off x="1533615" y="2420992"/>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Ease of Use</a:t>
          </a:r>
          <a:endParaRPr lang="en-US" sz="2000" kern="1200" dirty="0"/>
        </a:p>
      </dsp:txBody>
      <dsp:txXfrm>
        <a:off x="1562528" y="2449905"/>
        <a:ext cx="1657254" cy="534467"/>
      </dsp:txXfrm>
    </dsp:sp>
    <dsp:sp modelId="{5928F9E7-19D3-4DD9-8BB7-4CF813CA3743}">
      <dsp:nvSpPr>
        <dsp:cNvPr id="0" name=""/>
        <dsp:cNvSpPr/>
      </dsp:nvSpPr>
      <dsp:spPr>
        <a:xfrm rot="240000">
          <a:off x="1581621" y="1787313"/>
          <a:ext cx="1715080" cy="592293"/>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Effective </a:t>
          </a:r>
          <a:endParaRPr lang="en-US" sz="2000" kern="1200" dirty="0"/>
        </a:p>
      </dsp:txBody>
      <dsp:txXfrm>
        <a:off x="1610534" y="1816226"/>
        <a:ext cx="1657254" cy="534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7658F-D432-024F-9BA7-A824123D3052}">
      <dsp:nvSpPr>
        <dsp:cNvPr id="0" name=""/>
        <dsp:cNvSpPr/>
      </dsp:nvSpPr>
      <dsp:spPr>
        <a:xfrm>
          <a:off x="228594" y="1067743"/>
          <a:ext cx="1775303" cy="411641"/>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Well-being </a:t>
          </a:r>
          <a:endParaRPr lang="en-US" sz="2400" kern="1200" dirty="0">
            <a:latin typeface="Calibri" panose="020F0502020204030204" pitchFamily="34" charset="0"/>
          </a:endParaRPr>
        </a:p>
      </dsp:txBody>
      <dsp:txXfrm>
        <a:off x="240651" y="1079800"/>
        <a:ext cx="1751189" cy="387527"/>
      </dsp:txXfrm>
    </dsp:sp>
    <dsp:sp modelId="{BDB3D15F-2318-E74D-AA93-EF8BE84F32FC}">
      <dsp:nvSpPr>
        <dsp:cNvPr id="0" name=""/>
        <dsp:cNvSpPr/>
      </dsp:nvSpPr>
      <dsp:spPr>
        <a:xfrm rot="20715565">
          <a:off x="1961532" y="918824"/>
          <a:ext cx="2574417" cy="54438"/>
        </a:xfrm>
        <a:custGeom>
          <a:avLst/>
          <a:gdLst/>
          <a:ahLst/>
          <a:cxnLst/>
          <a:rect l="0" t="0" r="0" b="0"/>
          <a:pathLst>
            <a:path>
              <a:moveTo>
                <a:pt x="0" y="27219"/>
              </a:moveTo>
              <a:lnTo>
                <a:pt x="2574417" y="27219"/>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Calibri" panose="020F0502020204030204" pitchFamily="34" charset="0"/>
          </a:endParaRPr>
        </a:p>
      </dsp:txBody>
      <dsp:txXfrm>
        <a:off x="3184381" y="881683"/>
        <a:ext cx="128720" cy="128720"/>
      </dsp:txXfrm>
    </dsp:sp>
    <dsp:sp modelId="{7B587312-2B03-514A-8346-439967C56844}">
      <dsp:nvSpPr>
        <dsp:cNvPr id="0" name=""/>
        <dsp:cNvSpPr/>
      </dsp:nvSpPr>
      <dsp:spPr>
        <a:xfrm>
          <a:off x="4493585" y="3966"/>
          <a:ext cx="2458222" cy="122911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Calibri" panose="020F0502020204030204" pitchFamily="34" charset="0"/>
            </a:rPr>
            <a:t>My affairs are not in order; I am worried that many things are unresolved </a:t>
          </a:r>
          <a:endParaRPr lang="en-US" sz="2200" kern="1200" dirty="0">
            <a:latin typeface="Calibri" panose="020F0502020204030204" pitchFamily="34" charset="0"/>
          </a:endParaRPr>
        </a:p>
      </dsp:txBody>
      <dsp:txXfrm>
        <a:off x="4529584" y="39965"/>
        <a:ext cx="2386224" cy="1157113"/>
      </dsp:txXfrm>
    </dsp:sp>
    <dsp:sp modelId="{8344F71B-B69C-714F-AE08-0A2ED8ED2963}">
      <dsp:nvSpPr>
        <dsp:cNvPr id="0" name=""/>
        <dsp:cNvSpPr/>
      </dsp:nvSpPr>
      <dsp:spPr>
        <a:xfrm rot="1016541">
          <a:off x="1947418" y="1625562"/>
          <a:ext cx="2602646" cy="54438"/>
        </a:xfrm>
        <a:custGeom>
          <a:avLst/>
          <a:gdLst/>
          <a:ahLst/>
          <a:cxnLst/>
          <a:rect l="0" t="0" r="0" b="0"/>
          <a:pathLst>
            <a:path>
              <a:moveTo>
                <a:pt x="0" y="27219"/>
              </a:moveTo>
              <a:lnTo>
                <a:pt x="2602646" y="27219"/>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latin typeface="Calibri" panose="020F0502020204030204" pitchFamily="34" charset="0"/>
          </a:endParaRPr>
        </a:p>
      </dsp:txBody>
      <dsp:txXfrm>
        <a:off x="3183675" y="1587716"/>
        <a:ext cx="130132" cy="130132"/>
      </dsp:txXfrm>
    </dsp:sp>
    <dsp:sp modelId="{1BC6ADC1-71C1-F840-AADE-81C3DB397FAD}">
      <dsp:nvSpPr>
        <dsp:cNvPr id="0" name=""/>
        <dsp:cNvSpPr/>
      </dsp:nvSpPr>
      <dsp:spPr>
        <a:xfrm>
          <a:off x="4493585" y="1417444"/>
          <a:ext cx="2458222" cy="122911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I am more satisfied with myself now than I was before my illness </a:t>
          </a:r>
          <a:endParaRPr lang="en-US" sz="2000" kern="1200" dirty="0">
            <a:latin typeface="Calibri" panose="020F0502020204030204" pitchFamily="34" charset="0"/>
          </a:endParaRPr>
        </a:p>
      </dsp:txBody>
      <dsp:txXfrm>
        <a:off x="4529584" y="1453443"/>
        <a:ext cx="2386224" cy="1157113"/>
      </dsp:txXfrm>
    </dsp:sp>
    <dsp:sp modelId="{F2767EC8-4371-FA4B-A7A5-CBE8C503B0B7}">
      <dsp:nvSpPr>
        <dsp:cNvPr id="0" name=""/>
        <dsp:cNvSpPr/>
      </dsp:nvSpPr>
      <dsp:spPr>
        <a:xfrm rot="2466016">
          <a:off x="1596791" y="2332301"/>
          <a:ext cx="3303898" cy="54438"/>
        </a:xfrm>
        <a:custGeom>
          <a:avLst/>
          <a:gdLst/>
          <a:ahLst/>
          <a:cxnLst/>
          <a:rect l="0" t="0" r="0" b="0"/>
          <a:pathLst>
            <a:path>
              <a:moveTo>
                <a:pt x="0" y="27219"/>
              </a:moveTo>
              <a:lnTo>
                <a:pt x="3303898" y="27219"/>
              </a:lnTo>
            </a:path>
          </a:pathLst>
        </a:custGeom>
        <a:noFill/>
        <a:ln w="127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latin typeface="Calibri" panose="020F0502020204030204" pitchFamily="34" charset="0"/>
          </a:endParaRPr>
        </a:p>
      </dsp:txBody>
      <dsp:txXfrm>
        <a:off x="3166143" y="2276923"/>
        <a:ext cx="165194" cy="165194"/>
      </dsp:txXfrm>
    </dsp:sp>
    <dsp:sp modelId="{D42073C5-A508-DB4C-B592-EE15A54859DF}">
      <dsp:nvSpPr>
        <dsp:cNvPr id="0" name=""/>
        <dsp:cNvSpPr/>
      </dsp:nvSpPr>
      <dsp:spPr>
        <a:xfrm>
          <a:off x="4493585" y="2830922"/>
          <a:ext cx="2458222" cy="1229111"/>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anose="020F0502020204030204" pitchFamily="34" charset="0"/>
            </a:rPr>
            <a:t>It is important to me to be at peace with myself </a:t>
          </a:r>
          <a:endParaRPr lang="en-US" sz="2000" kern="1200" dirty="0">
            <a:latin typeface="Calibri" panose="020F0502020204030204" pitchFamily="34" charset="0"/>
          </a:endParaRPr>
        </a:p>
      </dsp:txBody>
      <dsp:txXfrm>
        <a:off x="4529584" y="2866921"/>
        <a:ext cx="2386224" cy="1157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31346-199A-4A2C-B403-0BE916D9AE86}">
      <dsp:nvSpPr>
        <dsp:cNvPr id="0" name=""/>
        <dsp:cNvSpPr/>
      </dsp:nvSpPr>
      <dsp:spPr>
        <a:xfrm>
          <a:off x="6371" y="471154"/>
          <a:ext cx="2785966" cy="637289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determine homebound patients’ knowledge about palliative care</a:t>
          </a:r>
        </a:p>
      </dsp:txBody>
      <dsp:txXfrm>
        <a:off x="87969" y="552752"/>
        <a:ext cx="2622770" cy="6209694"/>
      </dsp:txXfrm>
    </dsp:sp>
    <dsp:sp modelId="{E888C2A8-621B-48A3-965B-DB24CEC74FFE}">
      <dsp:nvSpPr>
        <dsp:cNvPr id="0" name=""/>
        <dsp:cNvSpPr/>
      </dsp:nvSpPr>
      <dsp:spPr>
        <a:xfrm>
          <a:off x="3070935"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3070935" y="3450324"/>
        <a:ext cx="413437" cy="414551"/>
      </dsp:txXfrm>
    </dsp:sp>
    <dsp:sp modelId="{667DA8A0-7928-46FB-908B-978EF8C0B736}">
      <dsp:nvSpPr>
        <dsp:cNvPr id="0" name=""/>
        <dsp:cNvSpPr/>
      </dsp:nvSpPr>
      <dsp:spPr>
        <a:xfrm>
          <a:off x="3906725" y="471154"/>
          <a:ext cx="2785966" cy="637289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assess the prevalence of advance directive completion in this population</a:t>
          </a:r>
          <a:endParaRPr lang="en-US" sz="3800" kern="1200" dirty="0"/>
        </a:p>
      </dsp:txBody>
      <dsp:txXfrm>
        <a:off x="3988323" y="552752"/>
        <a:ext cx="2622770" cy="6209694"/>
      </dsp:txXfrm>
    </dsp:sp>
    <dsp:sp modelId="{C7B608E0-E040-4522-9BC2-E9E963578C51}">
      <dsp:nvSpPr>
        <dsp:cNvPr id="0" name=""/>
        <dsp:cNvSpPr/>
      </dsp:nvSpPr>
      <dsp:spPr>
        <a:xfrm>
          <a:off x="6971288"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6971288" y="3450324"/>
        <a:ext cx="413437" cy="414551"/>
      </dsp:txXfrm>
    </dsp:sp>
    <dsp:sp modelId="{ABEF01A6-818A-4FEB-B26C-B790763E73E7}">
      <dsp:nvSpPr>
        <dsp:cNvPr id="0" name=""/>
        <dsp:cNvSpPr/>
      </dsp:nvSpPr>
      <dsp:spPr>
        <a:xfrm>
          <a:off x="7807078" y="471154"/>
          <a:ext cx="2785966" cy="637289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determine and compare self-reported and objective measures of patient well-being and illness burden</a:t>
          </a:r>
          <a:endParaRPr lang="en-US" sz="3800" kern="1200" dirty="0"/>
        </a:p>
      </dsp:txBody>
      <dsp:txXfrm>
        <a:off x="7888676" y="552752"/>
        <a:ext cx="2622770" cy="6209694"/>
      </dsp:txXfrm>
    </dsp:sp>
    <dsp:sp modelId="{A92F0C8F-1709-4A0E-AACE-4128F262176C}">
      <dsp:nvSpPr>
        <dsp:cNvPr id="0" name=""/>
        <dsp:cNvSpPr/>
      </dsp:nvSpPr>
      <dsp:spPr>
        <a:xfrm>
          <a:off x="10871642"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10871642" y="3450324"/>
        <a:ext cx="413437" cy="414551"/>
      </dsp:txXfrm>
    </dsp:sp>
    <dsp:sp modelId="{19552D9A-92C0-4EB0-84C3-ED2EFB6DAEB2}">
      <dsp:nvSpPr>
        <dsp:cNvPr id="0" name=""/>
        <dsp:cNvSpPr/>
      </dsp:nvSpPr>
      <dsp:spPr>
        <a:xfrm>
          <a:off x="11707432" y="471154"/>
          <a:ext cx="2785966" cy="637289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identify which type of in-home care program most interests patients</a:t>
          </a:r>
          <a:endParaRPr lang="en-US" sz="3800" kern="1200" dirty="0"/>
        </a:p>
      </dsp:txBody>
      <dsp:txXfrm>
        <a:off x="11789030" y="552752"/>
        <a:ext cx="2622770" cy="6209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31346-199A-4A2C-B403-0BE916D9AE86}">
      <dsp:nvSpPr>
        <dsp:cNvPr id="0" name=""/>
        <dsp:cNvSpPr/>
      </dsp:nvSpPr>
      <dsp:spPr>
        <a:xfrm>
          <a:off x="6371" y="471154"/>
          <a:ext cx="2785966" cy="63728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determine homebound patients’ knowledge about palliative care</a:t>
          </a:r>
        </a:p>
      </dsp:txBody>
      <dsp:txXfrm>
        <a:off x="87969" y="552752"/>
        <a:ext cx="2622770" cy="6209694"/>
      </dsp:txXfrm>
    </dsp:sp>
    <dsp:sp modelId="{E888C2A8-621B-48A3-965B-DB24CEC74FFE}">
      <dsp:nvSpPr>
        <dsp:cNvPr id="0" name=""/>
        <dsp:cNvSpPr/>
      </dsp:nvSpPr>
      <dsp:spPr>
        <a:xfrm>
          <a:off x="3070935"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3070935" y="3450324"/>
        <a:ext cx="413437" cy="414551"/>
      </dsp:txXfrm>
    </dsp:sp>
    <dsp:sp modelId="{667DA8A0-7928-46FB-908B-978EF8C0B736}">
      <dsp:nvSpPr>
        <dsp:cNvPr id="0" name=""/>
        <dsp:cNvSpPr/>
      </dsp:nvSpPr>
      <dsp:spPr>
        <a:xfrm>
          <a:off x="3906725" y="471154"/>
          <a:ext cx="2785966" cy="63728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assess the prevalence of advance directive completion in this population</a:t>
          </a:r>
          <a:endParaRPr lang="en-US" sz="3800" kern="1200" dirty="0"/>
        </a:p>
      </dsp:txBody>
      <dsp:txXfrm>
        <a:off x="3988323" y="552752"/>
        <a:ext cx="2622770" cy="6209694"/>
      </dsp:txXfrm>
    </dsp:sp>
    <dsp:sp modelId="{C7B608E0-E040-4522-9BC2-E9E963578C51}">
      <dsp:nvSpPr>
        <dsp:cNvPr id="0" name=""/>
        <dsp:cNvSpPr/>
      </dsp:nvSpPr>
      <dsp:spPr>
        <a:xfrm>
          <a:off x="6971288"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6971288" y="3450324"/>
        <a:ext cx="413437" cy="414551"/>
      </dsp:txXfrm>
    </dsp:sp>
    <dsp:sp modelId="{ABEF01A6-818A-4FEB-B26C-B790763E73E7}">
      <dsp:nvSpPr>
        <dsp:cNvPr id="0" name=""/>
        <dsp:cNvSpPr/>
      </dsp:nvSpPr>
      <dsp:spPr>
        <a:xfrm>
          <a:off x="7807078" y="471154"/>
          <a:ext cx="2785966" cy="63728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determine and compare self-reported and objective measures of patient well-being and illness burden</a:t>
          </a:r>
          <a:endParaRPr lang="en-US" sz="3800" kern="1200" dirty="0"/>
        </a:p>
      </dsp:txBody>
      <dsp:txXfrm>
        <a:off x="7888676" y="552752"/>
        <a:ext cx="2622770" cy="6209694"/>
      </dsp:txXfrm>
    </dsp:sp>
    <dsp:sp modelId="{A92F0C8F-1709-4A0E-AACE-4128F262176C}">
      <dsp:nvSpPr>
        <dsp:cNvPr id="0" name=""/>
        <dsp:cNvSpPr/>
      </dsp:nvSpPr>
      <dsp:spPr>
        <a:xfrm>
          <a:off x="10871642" y="3312140"/>
          <a:ext cx="590624" cy="69091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10871642" y="3450324"/>
        <a:ext cx="413437" cy="414551"/>
      </dsp:txXfrm>
    </dsp:sp>
    <dsp:sp modelId="{19552D9A-92C0-4EB0-84C3-ED2EFB6DAEB2}">
      <dsp:nvSpPr>
        <dsp:cNvPr id="0" name=""/>
        <dsp:cNvSpPr/>
      </dsp:nvSpPr>
      <dsp:spPr>
        <a:xfrm>
          <a:off x="11707432" y="471154"/>
          <a:ext cx="2785966" cy="6372890"/>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To identify which type of in-home care program most interests patients</a:t>
          </a:r>
          <a:endParaRPr lang="en-US" sz="3800" kern="1200" dirty="0"/>
        </a:p>
      </dsp:txBody>
      <dsp:txXfrm>
        <a:off x="11789030" y="552752"/>
        <a:ext cx="2622770" cy="62096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6DB21-B3F4-43A9-8B34-462955E247A9}" type="datetimeFigureOut">
              <a:rPr lang="en-US" smtClean="0"/>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8EECC-2027-4B76-8B80-E381C1DA2902}" type="slidenum">
              <a:rPr lang="en-US" smtClean="0"/>
              <a:t>‹#›</a:t>
            </a:fld>
            <a:endParaRPr lang="en-US"/>
          </a:p>
        </p:txBody>
      </p:sp>
    </p:spTree>
    <p:extLst>
      <p:ext uri="{BB962C8B-B14F-4D97-AF65-F5344CB8AC3E}">
        <p14:creationId xmlns:p14="http://schemas.microsoft.com/office/powerpoint/2010/main" val="389120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in 1824, The Medical University of South Carolina (MUSC) continues the tradition of excellence in education, research and patient care. MUSC educates and trains more than 3,000 students and residents in six colleges and has nearly 13,000 employees, including approximately 1,500 faculty members. As the state’s only academic health science center and largest non-federal employer in Charleston, the university and its affiliates have collective annual budgets in excess of $2.3 billion, with an annual economic impact of nearly $4 billion and annual research funding in excess of $250 million. </a:t>
            </a:r>
            <a:r>
              <a:rPr lang="en-US" smtClean="0"/>
              <a:t>MUSC operates a 700-bed medical center, which includes a nationally recognized children's hospital, the NCI-designated Hollings Cancer Center, a Level I trauma center, Institute of Psychiatry, more than 100 outreach locations across the state, and South Carolina’s only transplant center.</a:t>
            </a:r>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84128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Auditory 3 categories</a:t>
            </a:r>
          </a:p>
          <a:p>
            <a:r>
              <a:rPr lang="en-US" dirty="0" smtClean="0"/>
              <a:t>0.296, 0.391, 0.435, 0.554</a:t>
            </a:r>
          </a:p>
          <a:p>
            <a:endParaRPr lang="en-US" dirty="0" smtClean="0"/>
          </a:p>
          <a:p>
            <a:r>
              <a:rPr lang="en-US" dirty="0" smtClean="0"/>
              <a:t>Gustatory: only 2 not 100 % (lip-gloss</a:t>
            </a:r>
            <a:r>
              <a:rPr lang="en-US" baseline="0" dirty="0" smtClean="0"/>
              <a:t> and anticipatory mouth opening)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8568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3471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a:t>
            </a:r>
            <a:r>
              <a:rPr lang="en-US" baseline="0" dirty="0" smtClean="0"/>
              <a:t> </a:t>
            </a:r>
            <a:r>
              <a:rPr lang="en-US" dirty="0" smtClean="0"/>
              <a:t>Phased Innovation Award for Mechanistic Studies to Optimize Mind and Body Interventions in NCCIH High Priority Research Topics (R61/R33)</a:t>
            </a:r>
          </a:p>
          <a:p>
            <a:r>
              <a:rPr lang="en-US" dirty="0" smtClean="0"/>
              <a:t>Private</a:t>
            </a:r>
            <a:r>
              <a:rPr lang="en-US" baseline="0" dirty="0" smtClean="0"/>
              <a:t> Foundation for written and video recorded feeding training</a:t>
            </a:r>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49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8166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White is upstream trainer </a:t>
            </a:r>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2725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70/1000 Wilmington females aged 15-19 gave birth compared to 33.7/1000 in the US</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18044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dirty="0" smtClean="0"/>
              <a:t>Many places where Delaware teens receive reproductive health care do NOT currently provide LARC (school based health centers, ARC, pediatrician offices)</a:t>
            </a:r>
          </a:p>
          <a:p>
            <a:pPr lvl="1"/>
            <a:r>
              <a:rPr lang="en-US" dirty="0" smtClean="0"/>
              <a:t>Practitioners are concerned about administration of LARC in teens without parental knowledge or consent (although this is legal in Delaware)</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059229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Contraceptive Access Now</a:t>
            </a:r>
          </a:p>
          <a:p>
            <a:r>
              <a:rPr lang="en-US" dirty="0" smtClean="0"/>
              <a:t>This comprehensive, statewide plan is increasing access for all women to the full range of contraceptive methods, including the most effective, IUDs and implants. Upstream USA is providing training, technical assistance, and quality improvement to all publicly funded health centers and the largest private providers in the state. Additionally, a consumer marketing campaign and rigorous evaluation will increase demand and measure outcomes.</a:t>
            </a:r>
            <a:r>
              <a:rPr lang="en-US" baseline="0" dirty="0" smtClean="0"/>
              <a:t> G</a:t>
            </a:r>
            <a:r>
              <a:rPr lang="en-US" dirty="0" smtClean="0"/>
              <a:t>oal is to improve public health by creating an environment where the women of Delaware can achieve their goals and become pregnant only if and when they want to.</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755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Involved community researchers to allow funds and knowledge to flow to the community.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Also allows the community input to influence study decisions.</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474171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3477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546452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fontAlgn="base">
              <a:buFont typeface="Wingdings" pitchFamily="2" charset="2"/>
              <a:buNone/>
            </a:pPr>
            <a:r>
              <a:rPr lang="en-US" sz="2300" dirty="0" smtClean="0"/>
              <a:t>Integrative</a:t>
            </a:r>
            <a:r>
              <a:rPr lang="en-US" sz="2300" baseline="0" dirty="0" smtClean="0"/>
              <a:t> behavioral model: 5 components that directly affect behavior</a:t>
            </a:r>
          </a:p>
          <a:p>
            <a:pPr marL="914400" lvl="1" indent="-457200" fontAlgn="base">
              <a:buFont typeface="Wingdings" pitchFamily="2" charset="2"/>
              <a:buAutoNum type="arabicPeriod"/>
            </a:pPr>
            <a:r>
              <a:rPr lang="en-US" sz="2300" baseline="0" dirty="0" smtClean="0"/>
              <a:t>Most important determinant is intention b/c without intention to do so an individual is unlikely to carry out a behavior. </a:t>
            </a:r>
            <a:r>
              <a:rPr lang="en-US" sz="2400" baseline="0" dirty="0" smtClean="0"/>
              <a:t>B</a:t>
            </a:r>
            <a:r>
              <a:rPr lang="en-US" sz="2400" dirty="0" smtClean="0"/>
              <a:t>ehavioral intention is determined by attitude (favorable, unfavorable, emotional</a:t>
            </a:r>
            <a:r>
              <a:rPr lang="en-US" sz="2400" baseline="0" dirty="0" smtClean="0"/>
              <a:t> response, beliefs about outcomes)</a:t>
            </a:r>
            <a:r>
              <a:rPr lang="en-US" sz="2400" dirty="0" smtClean="0"/>
              <a:t>, perceived norms (social pressure) and personal agency (self-efficacy/perceived</a:t>
            </a:r>
            <a:r>
              <a:rPr lang="en-US" sz="2400" baseline="0" dirty="0" smtClean="0"/>
              <a:t> power)</a:t>
            </a:r>
          </a:p>
          <a:p>
            <a:pPr marL="914400" lvl="1" indent="-457200" fontAlgn="base">
              <a:buFont typeface="Wingdings" pitchFamily="2" charset="2"/>
              <a:buAutoNum type="arabicPeriod"/>
            </a:pPr>
            <a:r>
              <a:rPr lang="en-US" sz="2300" dirty="0" smtClean="0"/>
              <a:t>An individual needs the knowledge and skills to carry out the behavior.</a:t>
            </a:r>
          </a:p>
          <a:p>
            <a:pPr marL="914400" lvl="1" indent="-457200" fontAlgn="base">
              <a:buFont typeface="Wingdings" pitchFamily="2" charset="2"/>
              <a:buAutoNum type="arabicPeriod"/>
            </a:pPr>
            <a:r>
              <a:rPr lang="en-US" sz="2300" dirty="0" smtClean="0"/>
              <a:t>The behavior should be salient to the individual (that is, important to the person and at the forefront of their thoughts).</a:t>
            </a:r>
          </a:p>
          <a:p>
            <a:pPr marL="914400" lvl="1" indent="-457200" fontAlgn="base">
              <a:buFont typeface="Wingdings" pitchFamily="2" charset="2"/>
              <a:buAutoNum type="arabicPeriod"/>
            </a:pPr>
            <a:r>
              <a:rPr lang="en-US" sz="2300" dirty="0" smtClean="0"/>
              <a:t>There should be few or no environmental constraints that make behavioral performance difficult.</a:t>
            </a:r>
          </a:p>
          <a:p>
            <a:pPr marL="914400" lvl="1" indent="-457200" fontAlgn="base">
              <a:buFont typeface="Wingdings" pitchFamily="2" charset="2"/>
              <a:buAutoNum type="arabicPeriod"/>
            </a:pPr>
            <a:r>
              <a:rPr lang="en-US" sz="2300" dirty="0" smtClean="0"/>
              <a:t>With experience performing the behavior, the behavior will become habitual for the individual.  </a:t>
            </a:r>
          </a:p>
          <a:p>
            <a:endParaRPr lang="en-US" dirty="0" smtClean="0"/>
          </a:p>
          <a:p>
            <a:r>
              <a:rPr lang="en-US" dirty="0" smtClean="0"/>
              <a:t>Recruited</a:t>
            </a:r>
            <a:r>
              <a:rPr lang="en-US" baseline="0" dirty="0" smtClean="0"/>
              <a:t> focus groups from social networks, affinity resource groups of hospital, workforce development program</a:t>
            </a:r>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0923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researchers then met with the research team to identify emerging themes and resolved discrepancies by consensus </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00472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46 total</a:t>
            </a:r>
            <a:r>
              <a:rPr lang="en-US" baseline="0" dirty="0" smtClean="0"/>
              <a:t> parent participants</a:t>
            </a:r>
          </a:p>
          <a:p>
            <a:r>
              <a:rPr lang="en-US" baseline="0" dirty="0" smtClean="0"/>
              <a:t>Average age of teen 14.6 (9-20 yo)</a:t>
            </a:r>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2811385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1017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Preventing STDs</a:t>
            </a:r>
            <a:r>
              <a:rPr lang="en-US" baseline="0" dirty="0" smtClean="0"/>
              <a:t> was just as important as preventing teen pregnancy</a:t>
            </a:r>
          </a:p>
          <a:p>
            <a:r>
              <a:rPr lang="en-US" dirty="0" smtClean="0"/>
              <a:t>Differences</a:t>
            </a:r>
            <a:r>
              <a:rPr lang="en-US" baseline="0" dirty="0" smtClean="0"/>
              <a:t> between boys and girls- </a:t>
            </a:r>
            <a:r>
              <a:rPr lang="en-US" dirty="0" smtClean="0"/>
              <a:t>Different consequences,</a:t>
            </a:r>
            <a:r>
              <a:rPr lang="en-US" baseline="0" dirty="0" smtClean="0"/>
              <a:t> </a:t>
            </a:r>
            <a:r>
              <a:rPr lang="en-US" dirty="0" smtClean="0"/>
              <a:t>Different acceptance of sexual activity,</a:t>
            </a:r>
            <a:r>
              <a:rPr lang="en-US" baseline="0" dirty="0" smtClean="0"/>
              <a:t> </a:t>
            </a:r>
            <a:r>
              <a:rPr lang="en-US" dirty="0" smtClean="0"/>
              <a:t>More contraceptive options for girls,</a:t>
            </a:r>
            <a:r>
              <a:rPr lang="en-US" baseline="0" dirty="0" smtClean="0"/>
              <a:t> </a:t>
            </a:r>
            <a:r>
              <a:rPr lang="en-US" dirty="0" smtClean="0"/>
              <a:t>Parent of teen girl has more responsibility</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233087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79906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Parents could list all methods of birth control including LARC but were not familiar with all methods </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865114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Factors important for choosing a method</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4636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733738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Racial/ethnic/religious</a:t>
            </a:r>
            <a:r>
              <a:rPr lang="en-US" baseline="0" dirty="0" smtClean="0"/>
              <a:t> concerns </a:t>
            </a:r>
            <a:endParaRPr lang="en-US" dirty="0" smtClean="0"/>
          </a:p>
          <a:p>
            <a:pPr lvl="1"/>
            <a:r>
              <a:rPr lang="en-US" dirty="0" smtClean="0"/>
              <a:t>No mention of religion</a:t>
            </a:r>
          </a:p>
          <a:p>
            <a:pPr lvl="1"/>
            <a:r>
              <a:rPr lang="en-US" dirty="0" smtClean="0"/>
              <a:t>Black focus group – 1 participant mentioned another threat to population growth (in addition to gun violence)</a:t>
            </a:r>
          </a:p>
          <a:p>
            <a:pPr lvl="1"/>
            <a:r>
              <a:rPr lang="en-US" dirty="0" smtClean="0"/>
              <a:t>Latina focus group – 1 participant mentioned concern about her community being targeted by Nemours and pharmaceutical companies</a:t>
            </a:r>
          </a:p>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571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GMFCS, MACS, CFSF, EDCS level</a:t>
            </a:r>
            <a:r>
              <a:rPr lang="en-US" baseline="0" dirty="0" smtClean="0"/>
              <a:t> V</a:t>
            </a:r>
          </a:p>
          <a:p>
            <a:pPr marL="171450" indent="-171450">
              <a:buFont typeface="Arial" charset="0"/>
              <a:buChar char="•"/>
            </a:pPr>
            <a:r>
              <a:rPr lang="en-US" baseline="0" dirty="0" smtClean="0"/>
              <a:t>Dependent for mobility, ADLs, communications</a:t>
            </a:r>
          </a:p>
          <a:p>
            <a:pPr marL="171450" indent="-171450">
              <a:buFont typeface="Arial" charset="0"/>
              <a:buChar char="•"/>
            </a:pPr>
            <a:r>
              <a:rPr lang="en-US" dirty="0" smtClean="0"/>
              <a:t>Children with severe brain damage or severe</a:t>
            </a:r>
            <a:r>
              <a:rPr lang="en-US" baseline="0" dirty="0" smtClean="0"/>
              <a:t> CNS impairment</a:t>
            </a:r>
            <a:endParaRPr lang="en-US" dirty="0" smtClean="0"/>
          </a:p>
          <a:p>
            <a:pPr marL="171450" indent="-171450">
              <a:buFont typeface="Arial" charset="0"/>
              <a:buChar char="•"/>
            </a:pPr>
            <a:r>
              <a:rPr lang="en-US" dirty="0" smtClean="0"/>
              <a:t>May</a:t>
            </a:r>
            <a:r>
              <a:rPr lang="en-US" baseline="0" dirty="0" smtClean="0"/>
              <a:t> also be </a:t>
            </a:r>
            <a:r>
              <a:rPr lang="en-US" dirty="0" smtClean="0"/>
              <a:t>described as severely disabled, medically complex, or considered to be in</a:t>
            </a:r>
          </a:p>
          <a:p>
            <a:r>
              <a:rPr lang="en-US" dirty="0" smtClean="0"/>
              <a:t>	a vegetative or minimally conscious state</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4 percent of the 13 to 18 percent of children having special healthcare care needs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14475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Knowledge</a:t>
            </a:r>
          </a:p>
          <a:p>
            <a:pPr lvl="1"/>
            <a:r>
              <a:rPr lang="en-US" dirty="0" smtClean="0"/>
              <a:t>Parents could list but were not familiar with all methods</a:t>
            </a:r>
          </a:p>
          <a:p>
            <a:pPr lvl="1"/>
            <a:r>
              <a:rPr lang="en-US" dirty="0" smtClean="0"/>
              <a:t>Knowledge gap for LARC</a:t>
            </a:r>
          </a:p>
          <a:p>
            <a:pPr lvl="1"/>
            <a:r>
              <a:rPr lang="en-US" dirty="0" smtClean="0"/>
              <a:t>Most parents were unable to distinguish between specialties for administration of LARC but would turn to PCP for advice</a:t>
            </a:r>
          </a:p>
          <a:p>
            <a:r>
              <a:rPr lang="en-US" dirty="0" smtClean="0"/>
              <a:t>Attitudes</a:t>
            </a:r>
          </a:p>
          <a:p>
            <a:pPr lvl="1"/>
            <a:r>
              <a:rPr lang="en-US" dirty="0" smtClean="0"/>
              <a:t>Most parents were receptive to birth control for teens in all health care settings but had concerns about newer/unfamiliar methods</a:t>
            </a:r>
          </a:p>
          <a:p>
            <a:pPr lvl="1"/>
            <a:r>
              <a:rPr lang="en-US" dirty="0" smtClean="0"/>
              <a:t>STD/HIV prevention is just as important as pregnancy prevention</a:t>
            </a:r>
          </a:p>
          <a:p>
            <a:pPr lvl="1"/>
            <a:r>
              <a:rPr lang="en-US" dirty="0" smtClean="0"/>
              <a:t>Parents want communication/involvement with birth control decisions but understand need for confidential services</a:t>
            </a:r>
          </a:p>
          <a:p>
            <a:r>
              <a:rPr lang="en-US" baseline="0" dirty="0" smtClean="0"/>
              <a:t>Beliefs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Most parents believed confidential services were for kids with out of touch parents (and they were not like that)</a:t>
            </a:r>
          </a:p>
          <a:p>
            <a:endParaRPr lang="en-US" dirty="0" smtClean="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138621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D3FEC-FA5E-B14E-AD5A-6FED2BFB6C96}"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818178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BA8B9-C614-4BB9-B43F-334DB1135D04}"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40357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Blacks slightly higher than Whites, Females slightly higher than males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4FEEC9C-3030-438E-B391-2B6C8DD98D6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552380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3247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239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864678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64004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7788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3359A6-153A-0E4A-9298-BC846F543D8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2088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12888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3318789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178278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5F331D6-B101-4E73-BDD2-996DF9FB6D68}" type="datetimeFigureOut">
              <a:rPr lang="en-US" smtClean="0"/>
              <a:t>5/15/2017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08BA9AC-69EF-4A74-ABB5-E6F303270F6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BA9AC-69EF-4A74-ABB5-E6F303270F6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BA9AC-69EF-4A74-ABB5-E6F303270F6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BA9AC-69EF-4A74-ABB5-E6F303270F6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08BA9AC-69EF-4A74-ABB5-E6F303270F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08BA9AC-69EF-4A74-ABB5-E6F303270F6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08BA9AC-69EF-4A74-ABB5-E6F303270F6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08BA9AC-69EF-4A74-ABB5-E6F303270F6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4030076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08BA9AC-69EF-4A74-ABB5-E6F303270F64}"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BA9AC-69EF-4A74-ABB5-E6F303270F6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08BA9AC-69EF-4A74-ABB5-E6F303270F64}"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C0D4BE7-85B5-402A-9108-C02418CE2C06}"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7086568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0D4BE7-85B5-402A-9108-C02418CE2C06}"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92878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8C0D4BE7-85B5-402A-9108-C02418CE2C06}" type="slidenum">
              <a:rPr lang="en-US" smtClean="0"/>
              <a:pPr/>
              <a:t>‹#›</a:t>
            </a:fld>
            <a:endParaRPr lang="en-US"/>
          </a:p>
        </p:txBody>
      </p:sp>
    </p:spTree>
    <p:extLst>
      <p:ext uri="{BB962C8B-B14F-4D97-AF65-F5344CB8AC3E}">
        <p14:creationId xmlns:p14="http://schemas.microsoft.com/office/powerpoint/2010/main" val="266186541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C0D4BE7-85B5-402A-9108-C02418CE2C06}"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9971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8C0D4BE7-85B5-402A-9108-C02418CE2C06}"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81537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8C0D4BE7-85B5-402A-9108-C02418CE2C06}" type="slidenum">
              <a:rPr lang="en-US" smtClean="0"/>
              <a:pPr/>
              <a:t>‹#›</a:t>
            </a:fld>
            <a:endParaRPr lang="en-US"/>
          </a:p>
        </p:txBody>
      </p:sp>
    </p:spTree>
    <p:extLst>
      <p:ext uri="{BB962C8B-B14F-4D97-AF65-F5344CB8AC3E}">
        <p14:creationId xmlns:p14="http://schemas.microsoft.com/office/powerpoint/2010/main" val="238141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8C0D4BE7-85B5-402A-9108-C02418CE2C06}" type="slidenum">
              <a:rPr lang="en-US" smtClean="0"/>
              <a:pPr/>
              <a:t>‹#›</a:t>
            </a:fld>
            <a:endParaRPr lang="en-US"/>
          </a:p>
        </p:txBody>
      </p:sp>
    </p:spTree>
    <p:extLst>
      <p:ext uri="{BB962C8B-B14F-4D97-AF65-F5344CB8AC3E}">
        <p14:creationId xmlns:p14="http://schemas.microsoft.com/office/powerpoint/2010/main" val="391289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F331D6-B101-4E73-BDD2-996DF9FB6D6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261900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8C0D4BE7-85B5-402A-9108-C02418CE2C06}"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836412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8C0D4BE7-85B5-402A-9108-C02418CE2C0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3960868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0D4BE7-85B5-402A-9108-C02418CE2C06}" type="slidenum">
              <a:rPr lang="en-US" smtClean="0"/>
              <a:pPr/>
              <a:t>‹#›</a:t>
            </a:fld>
            <a:endParaRPr lang="en-US"/>
          </a:p>
        </p:txBody>
      </p:sp>
    </p:spTree>
    <p:extLst>
      <p:ext uri="{BB962C8B-B14F-4D97-AF65-F5344CB8AC3E}">
        <p14:creationId xmlns:p14="http://schemas.microsoft.com/office/powerpoint/2010/main" val="794449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8C0D4BE7-85B5-402A-9108-C02418CE2C06}" type="slidenum">
              <a:rPr lang="en-US" smtClean="0"/>
              <a:pPr/>
              <a:t>‹#›</a:t>
            </a:fld>
            <a:endParaRPr lang="en-US"/>
          </a:p>
        </p:txBody>
      </p:sp>
    </p:spTree>
    <p:extLst>
      <p:ext uri="{BB962C8B-B14F-4D97-AF65-F5344CB8AC3E}">
        <p14:creationId xmlns:p14="http://schemas.microsoft.com/office/powerpoint/2010/main" val="4055550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89412" y="4455111"/>
            <a:ext cx="5277035" cy="533400"/>
          </a:xfrm>
        </p:spPr>
        <p:txBody>
          <a:bodyPr wrap="none">
            <a:noAutofit/>
          </a:bodyPr>
          <a:lstStyle>
            <a:lvl1pPr algn="l">
              <a:defRPr sz="3000">
                <a:solidFill>
                  <a:schemeClr val="bg1"/>
                </a:solidFill>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3693110" y="4941332"/>
            <a:ext cx="5291092" cy="749253"/>
          </a:xfrm>
        </p:spPr>
        <p:txBody>
          <a:bodyPr>
            <a:no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8460419" y="4536489"/>
            <a:ext cx="184731" cy="369332"/>
          </a:xfrm>
          <a:prstGeom prst="rect">
            <a:avLst/>
          </a:prstGeom>
          <a:noFill/>
        </p:spPr>
        <p:txBody>
          <a:bodyPr wrap="none" rtlCol="0">
            <a:spAutoFit/>
          </a:bodyPr>
          <a:lstStyle/>
          <a:p>
            <a:endParaRPr lang="en-US" dirty="0">
              <a:solidFill>
                <a:srgbClr val="005288"/>
              </a:solidFill>
            </a:endParaRPr>
          </a:p>
        </p:txBody>
      </p:sp>
    </p:spTree>
    <p:extLst>
      <p:ext uri="{BB962C8B-B14F-4D97-AF65-F5344CB8AC3E}">
        <p14:creationId xmlns:p14="http://schemas.microsoft.com/office/powerpoint/2010/main" val="306431350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3" y="4576380"/>
            <a:ext cx="4830679" cy="1235556"/>
          </a:xfrm>
        </p:spPr>
        <p:txBody>
          <a:bodyPr wrap="square" anchor="t">
            <a:normAutofit/>
          </a:bodyPr>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3819545" y="3300634"/>
            <a:ext cx="4793941" cy="118073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672964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_Sa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2113" y="4576380"/>
            <a:ext cx="4830679" cy="1235556"/>
          </a:xfrm>
        </p:spPr>
        <p:txBody>
          <a:bodyPr wrap="square" anchor="t">
            <a:normAutofit/>
          </a:bodyPr>
          <a:lstStyle>
            <a:lvl1pPr algn="l">
              <a:defRPr sz="3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3819545" y="3300634"/>
            <a:ext cx="4793941" cy="118073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76248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with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513096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out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idx="1"/>
          </p:nvPr>
        </p:nvSpPr>
        <p:spPr>
          <a:xfrm>
            <a:off x="457200" y="1600200"/>
            <a:ext cx="8229600" cy="45354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916048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and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2" y="4645152"/>
            <a:ext cx="6188737" cy="566738"/>
          </a:xfrm>
        </p:spPr>
        <p:txBody>
          <a:bodyPr anchor="b">
            <a:noAutofit/>
          </a:bodyPr>
          <a:lstStyle>
            <a:lvl1pPr algn="l">
              <a:defRPr sz="24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8392" y="612775"/>
            <a:ext cx="6188737" cy="3776345"/>
          </a:xfrm>
        </p:spPr>
        <p:txBody>
          <a:bodyPr/>
          <a:lstStyle>
            <a:lvl1pPr marL="0" indent="0">
              <a:buNone/>
              <a:defRPr sz="3200">
                <a:solidFill>
                  <a:srgbClr val="1472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8392"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1280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2201667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without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8392" y="4645152"/>
            <a:ext cx="6188737" cy="566738"/>
          </a:xfrm>
        </p:spPr>
        <p:txBody>
          <a:bodyPr anchor="b">
            <a:noAutofit/>
          </a:bodyPr>
          <a:lstStyle>
            <a:lvl1pPr algn="l">
              <a:defRPr sz="24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78392" y="612775"/>
            <a:ext cx="6188737" cy="3776345"/>
          </a:xfrm>
        </p:spPr>
        <p:txBody>
          <a:bodyPr/>
          <a:lstStyle>
            <a:lvl1pPr marL="0" indent="0">
              <a:buNone/>
              <a:defRPr sz="3200">
                <a:solidFill>
                  <a:srgbClr val="14726C"/>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8392" y="5257610"/>
            <a:ext cx="6188737" cy="905446"/>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3091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art Layout with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3"/>
          <p:cNvSpPr>
            <a:spLocks noGrp="1"/>
          </p:cNvSpPr>
          <p:nvPr>
            <p:ph type="body" sz="half" idx="2"/>
          </p:nvPr>
        </p:nvSpPr>
        <p:spPr>
          <a:xfrm>
            <a:off x="457200"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hart Placeholder 7"/>
          <p:cNvSpPr>
            <a:spLocks noGrp="1"/>
          </p:cNvSpPr>
          <p:nvPr>
            <p:ph type="chart" sz="quarter" idx="10"/>
          </p:nvPr>
        </p:nvSpPr>
        <p:spPr>
          <a:xfrm>
            <a:off x="457072" y="1554988"/>
            <a:ext cx="6181471" cy="3602228"/>
          </a:xfrm>
        </p:spPr>
        <p:txBody>
          <a:bodyPr>
            <a:normAutofit/>
          </a:bodyPr>
          <a:lstStyle>
            <a:lvl1pPr>
              <a:defRPr sz="3200">
                <a:solidFill>
                  <a:srgbClr val="14726C"/>
                </a:solidFill>
              </a:defRPr>
            </a:lvl1pPr>
          </a:lstStyle>
          <a:p>
            <a:r>
              <a:rPr lang="en-US" smtClean="0"/>
              <a:t>Click icon to add chart</a:t>
            </a:r>
            <a:endParaRPr lang="en-US" dirty="0"/>
          </a:p>
        </p:txBody>
      </p:sp>
    </p:spTree>
    <p:extLst>
      <p:ext uri="{BB962C8B-B14F-4D97-AF65-F5344CB8AC3E}">
        <p14:creationId xmlns:p14="http://schemas.microsoft.com/office/powerpoint/2010/main" val="1908123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hart Layout without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3"/>
          <p:cNvSpPr>
            <a:spLocks noGrp="1"/>
          </p:cNvSpPr>
          <p:nvPr>
            <p:ph type="body" sz="half" idx="2"/>
          </p:nvPr>
        </p:nvSpPr>
        <p:spPr>
          <a:xfrm>
            <a:off x="457200" y="5285042"/>
            <a:ext cx="6182497" cy="868870"/>
          </a:xfrm>
        </p:spPr>
        <p:txBody>
          <a:bodyPr/>
          <a:lstStyle>
            <a:lvl1pPr marL="0" indent="0">
              <a:buNone/>
              <a:defRPr sz="1400">
                <a:solidFill>
                  <a:srgbClr val="41748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hart Placeholder 7"/>
          <p:cNvSpPr>
            <a:spLocks noGrp="1"/>
          </p:cNvSpPr>
          <p:nvPr>
            <p:ph type="chart" sz="quarter" idx="10"/>
          </p:nvPr>
        </p:nvSpPr>
        <p:spPr>
          <a:xfrm>
            <a:off x="457072" y="1554988"/>
            <a:ext cx="6181471" cy="3602228"/>
          </a:xfrm>
        </p:spPr>
        <p:txBody>
          <a:bodyPr>
            <a:normAutofit/>
          </a:bodyPr>
          <a:lstStyle>
            <a:lvl1pPr>
              <a:defRPr sz="3200">
                <a:solidFill>
                  <a:srgbClr val="14726C"/>
                </a:solidFill>
              </a:defRPr>
            </a:lvl1pPr>
          </a:lstStyle>
          <a:p>
            <a:r>
              <a:rPr lang="en-US" smtClean="0"/>
              <a:t>Click icon to add chart</a:t>
            </a:r>
            <a:endParaRPr lang="en-US" dirty="0"/>
          </a:p>
        </p:txBody>
      </p:sp>
    </p:spTree>
    <p:extLst>
      <p:ext uri="{BB962C8B-B14F-4D97-AF65-F5344CB8AC3E}">
        <p14:creationId xmlns:p14="http://schemas.microsoft.com/office/powerpoint/2010/main" val="117353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Only Layout with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9969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Only Layout without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231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Layout with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7272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Layout without Gradient Top">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7207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criptio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719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8"/>
          <p:cNvGrpSpPr>
            <a:grpSpLocks/>
          </p:cNvGrpSpPr>
          <p:nvPr/>
        </p:nvGrpSpPr>
        <p:grpSpPr bwMode="auto">
          <a:xfrm>
            <a:off x="5334000" y="5029200"/>
            <a:ext cx="3581400" cy="1504950"/>
            <a:chOff x="3552" y="3261"/>
            <a:chExt cx="2064" cy="867"/>
          </a:xfrm>
        </p:grpSpPr>
        <p:pic>
          <p:nvPicPr>
            <p:cNvPr id="5" name="Picture 14" descr="EVOL_AIDHC_rgb"/>
            <p:cNvPicPr>
              <a:picLocks noChangeAspect="1" noChangeArrowheads="1"/>
            </p:cNvPicPr>
            <p:nvPr userDrawn="1"/>
          </p:nvPicPr>
          <p:blipFill>
            <a:blip r:embed="rId2" cstate="print"/>
            <a:srcRect/>
            <a:stretch>
              <a:fillRect/>
            </a:stretch>
          </p:blipFill>
          <p:spPr bwMode="auto">
            <a:xfrm>
              <a:off x="3552" y="3261"/>
              <a:ext cx="2064" cy="627"/>
            </a:xfrm>
            <a:prstGeom prst="rect">
              <a:avLst/>
            </a:prstGeom>
            <a:noFill/>
            <a:ln w="9525">
              <a:noFill/>
              <a:miter lim="800000"/>
              <a:headEnd/>
              <a:tailEnd/>
            </a:ln>
          </p:spPr>
        </p:pic>
        <p:pic>
          <p:nvPicPr>
            <p:cNvPr id="6" name="Picture 16" descr="H:\TJU LOGOS\J_RGB.jpg"/>
            <p:cNvPicPr>
              <a:picLocks noChangeAspect="1" noChangeArrowheads="1"/>
            </p:cNvPicPr>
            <p:nvPr userDrawn="1"/>
          </p:nvPicPr>
          <p:blipFill>
            <a:blip r:embed="rId3" cstate="print"/>
            <a:srcRect/>
            <a:stretch>
              <a:fillRect/>
            </a:stretch>
          </p:blipFill>
          <p:spPr bwMode="auto">
            <a:xfrm>
              <a:off x="4637" y="3872"/>
              <a:ext cx="931" cy="256"/>
            </a:xfrm>
            <a:prstGeom prst="rect">
              <a:avLst/>
            </a:prstGeom>
            <a:noFill/>
            <a:ln w="9525">
              <a:noFill/>
              <a:miter lim="800000"/>
              <a:headEnd/>
              <a:tailEnd/>
            </a:ln>
          </p:spPr>
        </p:pic>
      </p:grpSp>
      <p:grpSp>
        <p:nvGrpSpPr>
          <p:cNvPr id="7" name="Group 29"/>
          <p:cNvGrpSpPr>
            <a:grpSpLocks/>
          </p:cNvGrpSpPr>
          <p:nvPr/>
        </p:nvGrpSpPr>
        <p:grpSpPr bwMode="auto">
          <a:xfrm>
            <a:off x="0" y="0"/>
            <a:ext cx="4572000" cy="6858000"/>
            <a:chOff x="0" y="0"/>
            <a:chExt cx="3067" cy="4320"/>
          </a:xfrm>
        </p:grpSpPr>
        <p:pic>
          <p:nvPicPr>
            <p:cNvPr id="8" name="Picture 26" descr="D:\BRANDING THUMBNAIL PICS\NEMOURS_102907_0147__XS.jpg"/>
            <p:cNvPicPr>
              <a:picLocks noChangeAspect="1" noChangeArrowheads="1"/>
            </p:cNvPicPr>
            <p:nvPr userDrawn="1"/>
          </p:nvPicPr>
          <p:blipFill>
            <a:blip r:embed="rId4" cstate="print">
              <a:lum contrast="-6000"/>
            </a:blip>
            <a:srcRect l="62566" t="4712" r="29620" b="42416"/>
            <a:stretch>
              <a:fillRect/>
            </a:stretch>
          </p:blipFill>
          <p:spPr bwMode="auto">
            <a:xfrm>
              <a:off x="0" y="0"/>
              <a:ext cx="960" cy="4320"/>
            </a:xfrm>
            <a:prstGeom prst="rect">
              <a:avLst/>
            </a:prstGeom>
            <a:noFill/>
            <a:ln w="9525">
              <a:noFill/>
              <a:miter lim="800000"/>
              <a:headEnd/>
              <a:tailEnd/>
            </a:ln>
          </p:spPr>
        </p:pic>
        <p:pic>
          <p:nvPicPr>
            <p:cNvPr id="9" name="Picture 27" descr="D:\BRANDING THUMBNAIL PICS\NEMOURS_110507_2172__XS.jpg"/>
            <p:cNvPicPr>
              <a:picLocks noChangeAspect="1" noChangeArrowheads="1"/>
            </p:cNvPicPr>
            <p:nvPr userDrawn="1"/>
          </p:nvPicPr>
          <p:blipFill>
            <a:blip r:embed="rId5" cstate="print">
              <a:lum bright="12000"/>
            </a:blip>
            <a:srcRect l="42387" t="902" r="32057" b="18764"/>
            <a:stretch>
              <a:fillRect/>
            </a:stretch>
          </p:blipFill>
          <p:spPr bwMode="auto">
            <a:xfrm>
              <a:off x="1056" y="0"/>
              <a:ext cx="917" cy="4320"/>
            </a:xfrm>
            <a:prstGeom prst="rect">
              <a:avLst/>
            </a:prstGeom>
            <a:noFill/>
            <a:ln w="9525">
              <a:noFill/>
              <a:miter lim="800000"/>
              <a:headEnd/>
              <a:tailEnd/>
            </a:ln>
          </p:spPr>
        </p:pic>
        <p:pic>
          <p:nvPicPr>
            <p:cNvPr id="10" name="Picture 28" descr="D:\BRANDING THUMBNAIL PICS\Doctor.boy_BOX.jpg"/>
            <p:cNvPicPr>
              <a:picLocks noChangeAspect="1" noChangeArrowheads="1"/>
            </p:cNvPicPr>
            <p:nvPr userDrawn="1"/>
          </p:nvPicPr>
          <p:blipFill>
            <a:blip r:embed="rId6" cstate="print">
              <a:lum contrast="-18000"/>
            </a:blip>
            <a:srcRect l="35350" t="5179" r="48602" b="10651"/>
            <a:stretch>
              <a:fillRect/>
            </a:stretch>
          </p:blipFill>
          <p:spPr bwMode="auto">
            <a:xfrm>
              <a:off x="2092" y="0"/>
              <a:ext cx="975" cy="4320"/>
            </a:xfrm>
            <a:prstGeom prst="rect">
              <a:avLst/>
            </a:prstGeom>
            <a:noFill/>
            <a:ln w="9525">
              <a:noFill/>
              <a:miter lim="800000"/>
              <a:headEnd/>
              <a:tailEnd/>
            </a:ln>
          </p:spPr>
        </p:pic>
      </p:grpSp>
      <p:sp>
        <p:nvSpPr>
          <p:cNvPr id="113667" name="Rectangle 3"/>
          <p:cNvSpPr>
            <a:spLocks noGrp="1" noChangeArrowheads="1"/>
          </p:cNvSpPr>
          <p:nvPr>
            <p:ph type="ctrTitle"/>
          </p:nvPr>
        </p:nvSpPr>
        <p:spPr>
          <a:xfrm>
            <a:off x="4876800" y="457200"/>
            <a:ext cx="4953000" cy="2819400"/>
          </a:xfrm>
        </p:spPr>
        <p:txBody>
          <a:bodyPr/>
          <a:lstStyle>
            <a:lvl1pPr>
              <a:defRPr sz="3200">
                <a:solidFill>
                  <a:schemeClr val="tx1"/>
                </a:solidFill>
              </a:defRPr>
            </a:lvl1pPr>
          </a:lstStyle>
          <a:p>
            <a:r>
              <a:rPr lang="en-US" smtClean="0"/>
              <a:t>Click to edit Master title style</a:t>
            </a:r>
            <a:endParaRPr lang="en-US"/>
          </a:p>
        </p:txBody>
      </p:sp>
      <p:sp>
        <p:nvSpPr>
          <p:cNvPr id="113668" name="Rectangle 4"/>
          <p:cNvSpPr>
            <a:spLocks noGrp="1" noChangeArrowheads="1"/>
          </p:cNvSpPr>
          <p:nvPr>
            <p:ph type="subTitle" idx="1"/>
          </p:nvPr>
        </p:nvSpPr>
        <p:spPr>
          <a:xfrm>
            <a:off x="4800600" y="3505200"/>
            <a:ext cx="4876800" cy="1676400"/>
          </a:xfrm>
        </p:spPr>
        <p:txBody>
          <a:bodyPr/>
          <a:lstStyle>
            <a:lvl1pPr marL="0" indent="0">
              <a:buFont typeface="Wingdings" pitchFamily="2" charset="2"/>
              <a:buNone/>
              <a:defRPr sz="2400"/>
            </a:lvl1pPr>
          </a:lstStyle>
          <a:p>
            <a:r>
              <a:rPr lang="en-US" smtClean="0"/>
              <a:t>Click to edit Master subtitle style</a:t>
            </a:r>
            <a:endParaRPr lang="en-US"/>
          </a:p>
        </p:txBody>
      </p:sp>
      <p:sp>
        <p:nvSpPr>
          <p:cNvPr id="11" name="Rectangle 5"/>
          <p:cNvSpPr>
            <a:spLocks noGrp="1" noChangeArrowheads="1"/>
          </p:cNvSpPr>
          <p:nvPr>
            <p:ph type="dt" sz="half" idx="10"/>
          </p:nvPr>
        </p:nvSpPr>
        <p:spPr>
          <a:xfrm>
            <a:off x="457200" y="6245225"/>
            <a:ext cx="2133600" cy="476250"/>
          </a:xfrm>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12" name="Rectangle 6"/>
          <p:cNvSpPr>
            <a:spLocks noGrp="1" noChangeArrowheads="1"/>
          </p:cNvSpPr>
          <p:nvPr>
            <p:ph type="ftr" sz="quarter" idx="11"/>
          </p:nvPr>
        </p:nvSpPr>
        <p:spPr>
          <a:xfrm>
            <a:off x="3124200" y="6245225"/>
            <a:ext cx="2895600" cy="476250"/>
          </a:xfrm>
        </p:spPr>
        <p:txBody>
          <a:bodyPr/>
          <a:lstStyle>
            <a:lvl1pPr>
              <a:defRPr/>
            </a:lvl1pPr>
          </a:lstStyle>
          <a:p>
            <a:endParaRPr lang="en-US" dirty="0">
              <a:solidFill>
                <a:srgbClr val="000000"/>
              </a:solidFill>
            </a:endParaRPr>
          </a:p>
        </p:txBody>
      </p:sp>
      <p:sp>
        <p:nvSpPr>
          <p:cNvPr id="13" name="Rectangle 7"/>
          <p:cNvSpPr>
            <a:spLocks noGrp="1" noChangeArrowheads="1"/>
          </p:cNvSpPr>
          <p:nvPr>
            <p:ph type="sldNum" sz="quarter" idx="12"/>
          </p:nvPr>
        </p:nvSpPr>
        <p:spPr>
          <a:xfrm>
            <a:off x="6858000" y="6534150"/>
            <a:ext cx="2133600" cy="476250"/>
          </a:xfrm>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111577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190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F331D6-B101-4E73-BDD2-996DF9FB6D68}"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1420419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276607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19372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6238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4234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7347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7186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348852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4668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FDF28A2-DEBE-A944-B264-69F31E742ACD}" type="datetimeFigureOut">
              <a:rPr lang="en-US" smtClean="0">
                <a:solidFill>
                  <a:srgbClr val="000000"/>
                </a:solidFill>
              </a:rPr>
              <a:pPr/>
              <a:t>5/15/2017</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70E818E-D07B-464D-9AA1-66706CA34082}"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4480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F331D6-B101-4E73-BDD2-996DF9FB6D68}"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150503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31D6-B101-4E73-BDD2-996DF9FB6D68}"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39257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162970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F331D6-B101-4E73-BDD2-996DF9FB6D6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BA9AC-69EF-4A74-ABB5-E6F303270F64}" type="slidenum">
              <a:rPr lang="en-US" smtClean="0"/>
              <a:t>‹#›</a:t>
            </a:fld>
            <a:endParaRPr lang="en-US"/>
          </a:p>
        </p:txBody>
      </p:sp>
    </p:spTree>
    <p:extLst>
      <p:ext uri="{BB962C8B-B14F-4D97-AF65-F5344CB8AC3E}">
        <p14:creationId xmlns:p14="http://schemas.microsoft.com/office/powerpoint/2010/main" val="69020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9.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331D6-B101-4E73-BDD2-996DF9FB6D68}" type="datetimeFigureOut">
              <a:rPr lang="en-US" smtClean="0"/>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BA9AC-69EF-4A74-ABB5-E6F303270F64}" type="slidenum">
              <a:rPr lang="en-US" smtClean="0"/>
              <a:t>‹#›</a:t>
            </a:fld>
            <a:endParaRPr lang="en-US"/>
          </a:p>
        </p:txBody>
      </p:sp>
    </p:spTree>
    <p:extLst>
      <p:ext uri="{BB962C8B-B14F-4D97-AF65-F5344CB8AC3E}">
        <p14:creationId xmlns:p14="http://schemas.microsoft.com/office/powerpoint/2010/main" val="2246064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5F331D6-B101-4E73-BDD2-996DF9FB6D68}" type="datetimeFigureOut">
              <a:rPr lang="en-US" smtClean="0"/>
              <a:t>5/15/2017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08BA9AC-69EF-4A74-ABB5-E6F303270F6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4CA9954-3863-41BE-AAC1-550AAAD6BEB5}" type="datetimeFigureOut">
              <a:rPr lang="en-US" smtClean="0">
                <a:solidFill>
                  <a:srgbClr val="696464"/>
                </a:solidFill>
              </a:rPr>
              <a:pPr/>
              <a:t>5/15/2017</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C0D4BE7-85B5-402A-9108-C02418CE2C06}" type="slidenum">
              <a:rPr lang="en-US" smtClean="0"/>
              <a:pPr/>
              <a:t>‹#›</a:t>
            </a:fld>
            <a:endParaRPr lang="en-US"/>
          </a:p>
        </p:txBody>
      </p:sp>
    </p:spTree>
    <p:extLst>
      <p:ext uri="{BB962C8B-B14F-4D97-AF65-F5344CB8AC3E}">
        <p14:creationId xmlns:p14="http://schemas.microsoft.com/office/powerpoint/2010/main" val="4009381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171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14981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txStyles>
    <p:titleStyle>
      <a:lvl1pPr algn="l" defTabSz="914400" rtl="0" eaLnBrk="1" latinLnBrk="0" hangingPunct="1">
        <a:spcBef>
          <a:spcPct val="0"/>
        </a:spcBef>
        <a:buNone/>
        <a:defRPr sz="3200" kern="1200">
          <a:solidFill>
            <a:srgbClr val="14726C"/>
          </a:solidFill>
          <a:latin typeface="+mn-lt"/>
          <a:ea typeface="+mj-ea"/>
          <a:cs typeface="+mj-cs"/>
        </a:defRPr>
      </a:lvl1pPr>
    </p:titleStyle>
    <p:bodyStyle>
      <a:lvl1pPr marL="0" indent="0" algn="l" defTabSz="914400" rtl="0" eaLnBrk="1" latinLnBrk="0" hangingPunct="1">
        <a:spcBef>
          <a:spcPct val="20000"/>
        </a:spcBef>
        <a:buClr>
          <a:srgbClr val="005288"/>
        </a:buClr>
        <a:buSzPct val="120000"/>
        <a:buFontTx/>
        <a:buNone/>
        <a:defRPr sz="2200" kern="1200" spc="-20" baseline="0">
          <a:solidFill>
            <a:srgbClr val="005288"/>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001000" y="0"/>
            <a:ext cx="1143000" cy="6858000"/>
          </a:xfrm>
          <a:prstGeom prst="rect">
            <a:avLst/>
          </a:prstGeom>
          <a:solidFill>
            <a:schemeClr val="hlink"/>
          </a:solidFill>
          <a:ln w="9525">
            <a:noFill/>
            <a:miter lim="800000"/>
            <a:headEnd/>
            <a:tailEnd/>
          </a:ln>
          <a:effectLst/>
        </p:spPr>
        <p:txBody>
          <a:bodyPr wrap="none" anchor="ctr"/>
          <a:lstStyle/>
          <a:p>
            <a:pPr defTabSz="457200">
              <a:defRPr/>
            </a:pPr>
            <a:endParaRPr lang="en-US" dirty="0">
              <a:solidFill>
                <a:srgbClr val="000000"/>
              </a:solidFill>
            </a:endParaRPr>
          </a:p>
        </p:txBody>
      </p:sp>
      <p:sp>
        <p:nvSpPr>
          <p:cNvPr id="1027" name="Rectangle 2"/>
          <p:cNvSpPr>
            <a:spLocks noGrp="1" noChangeArrowheads="1"/>
          </p:cNvSpPr>
          <p:nvPr>
            <p:ph type="title"/>
          </p:nvPr>
        </p:nvSpPr>
        <p:spPr bwMode="auto">
          <a:xfrm>
            <a:off x="457200" y="0"/>
            <a:ext cx="8077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371600"/>
            <a:ext cx="7086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8001000" y="64770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defTabSz="457200"/>
            <a:fld id="{BFDF28A2-DEBE-A944-B264-69F31E742ACD}" type="datetimeFigureOut">
              <a:rPr lang="en-US" smtClean="0">
                <a:solidFill>
                  <a:srgbClr val="000000"/>
                </a:solidFill>
              </a:rPr>
              <a:pPr defTabSz="457200"/>
              <a:t>5/15/2017</a:t>
            </a:fld>
            <a:endParaRPr lang="en-US" dirty="0">
              <a:solidFill>
                <a:srgbClr val="000000"/>
              </a:solidFill>
            </a:endParaRPr>
          </a:p>
        </p:txBody>
      </p:sp>
      <p:sp>
        <p:nvSpPr>
          <p:cNvPr id="102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457200"/>
            <a:endParaRPr lang="en-US" dirty="0">
              <a:solidFill>
                <a:srgbClr val="000000"/>
              </a:solidFill>
            </a:endParaRPr>
          </a:p>
        </p:txBody>
      </p:sp>
      <p:sp>
        <p:nvSpPr>
          <p:cNvPr id="1030" name="Rectangle 6"/>
          <p:cNvSpPr>
            <a:spLocks noGrp="1" noChangeArrowheads="1"/>
          </p:cNvSpPr>
          <p:nvPr>
            <p:ph type="sldNum" sz="quarter" idx="4"/>
          </p:nvPr>
        </p:nvSpPr>
        <p:spPr bwMode="auto">
          <a:xfrm>
            <a:off x="6705600" y="64770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defTabSz="457200"/>
            <a:fld id="{C70E818E-D07B-464D-9AA1-66706CA34082}" type="slidenum">
              <a:rPr lang="en-US" smtClean="0">
                <a:solidFill>
                  <a:srgbClr val="000000"/>
                </a:solidFill>
              </a:rPr>
              <a:pPr defTabSz="457200"/>
              <a:t>‹#›</a:t>
            </a:fld>
            <a:endParaRPr lang="en-US" dirty="0">
              <a:solidFill>
                <a:srgbClr val="000000"/>
              </a:solidFill>
            </a:endParaRPr>
          </a:p>
        </p:txBody>
      </p:sp>
      <p:sp>
        <p:nvSpPr>
          <p:cNvPr id="1032" name="Rectangle 8"/>
          <p:cNvSpPr>
            <a:spLocks noChangeArrowheads="1"/>
          </p:cNvSpPr>
          <p:nvPr/>
        </p:nvSpPr>
        <p:spPr bwMode="auto">
          <a:xfrm>
            <a:off x="228600" y="0"/>
            <a:ext cx="152400" cy="1295400"/>
          </a:xfrm>
          <a:prstGeom prst="rect">
            <a:avLst/>
          </a:prstGeom>
          <a:solidFill>
            <a:schemeClr val="hlink"/>
          </a:solidFill>
          <a:ln w="9525">
            <a:noFill/>
            <a:miter lim="800000"/>
            <a:headEnd/>
            <a:tailEnd/>
          </a:ln>
          <a:effectLst/>
        </p:spPr>
        <p:txBody>
          <a:bodyPr wrap="none" anchor="ctr"/>
          <a:lstStyle/>
          <a:p>
            <a:pPr defTabSz="457200">
              <a:defRPr/>
            </a:pPr>
            <a:endParaRPr lang="en-US" dirty="0">
              <a:solidFill>
                <a:srgbClr val="000000"/>
              </a:solidFill>
            </a:endParaRPr>
          </a:p>
        </p:txBody>
      </p:sp>
      <p:pic>
        <p:nvPicPr>
          <p:cNvPr id="1033" name="Picture 14" descr="EVOL_AIDHC_rgb"/>
          <p:cNvPicPr>
            <a:picLocks noChangeAspect="1" noChangeArrowheads="1"/>
          </p:cNvPicPr>
          <p:nvPr/>
        </p:nvPicPr>
        <p:blipFill>
          <a:blip r:embed="rId13" cstate="print"/>
          <a:srcRect/>
          <a:stretch>
            <a:fillRect/>
          </a:stretch>
        </p:blipFill>
        <p:spPr bwMode="auto">
          <a:xfrm>
            <a:off x="0" y="6256338"/>
            <a:ext cx="1979613" cy="601662"/>
          </a:xfrm>
          <a:prstGeom prst="rect">
            <a:avLst/>
          </a:prstGeom>
          <a:noFill/>
          <a:ln w="9525">
            <a:noFill/>
            <a:miter lim="800000"/>
            <a:headEnd/>
            <a:tailEnd/>
          </a:ln>
        </p:spPr>
      </p:pic>
      <p:sp>
        <p:nvSpPr>
          <p:cNvPr id="1039" name="Line 15"/>
          <p:cNvSpPr>
            <a:spLocks noChangeShapeType="1"/>
          </p:cNvSpPr>
          <p:nvPr/>
        </p:nvSpPr>
        <p:spPr bwMode="auto">
          <a:xfrm>
            <a:off x="2132013" y="6324600"/>
            <a:ext cx="1587" cy="381000"/>
          </a:xfrm>
          <a:prstGeom prst="line">
            <a:avLst/>
          </a:prstGeom>
          <a:noFill/>
          <a:ln w="9525">
            <a:solidFill>
              <a:srgbClr val="397BB7"/>
            </a:solidFill>
            <a:round/>
            <a:headEnd/>
            <a:tailEnd/>
          </a:ln>
          <a:effectLst/>
        </p:spPr>
        <p:txBody>
          <a:bodyPr/>
          <a:lstStyle/>
          <a:p>
            <a:pPr defTabSz="457200">
              <a:defRPr/>
            </a:pPr>
            <a:endParaRPr lang="en-US" dirty="0">
              <a:solidFill>
                <a:srgbClr val="000000"/>
              </a:solidFill>
            </a:endParaRPr>
          </a:p>
        </p:txBody>
      </p:sp>
      <p:pic>
        <p:nvPicPr>
          <p:cNvPr id="1035" name="Picture 16" descr="H:\TJU LOGOS\J_RGB.jpg"/>
          <p:cNvPicPr>
            <a:picLocks noChangeAspect="1" noChangeArrowheads="1"/>
          </p:cNvPicPr>
          <p:nvPr/>
        </p:nvPicPr>
        <p:blipFill>
          <a:blip r:embed="rId14" cstate="print"/>
          <a:srcRect/>
          <a:stretch>
            <a:fillRect/>
          </a:stretch>
        </p:blipFill>
        <p:spPr bwMode="auto">
          <a:xfrm>
            <a:off x="2362200" y="6411913"/>
            <a:ext cx="1066800" cy="293687"/>
          </a:xfrm>
          <a:prstGeom prst="rect">
            <a:avLst/>
          </a:prstGeom>
          <a:noFill/>
          <a:ln w="9525">
            <a:noFill/>
            <a:miter lim="800000"/>
            <a:headEnd/>
            <a:tailEnd/>
          </a:ln>
        </p:spPr>
      </p:pic>
    </p:spTree>
    <p:extLst>
      <p:ext uri="{BB962C8B-B14F-4D97-AF65-F5344CB8AC3E}">
        <p14:creationId xmlns:p14="http://schemas.microsoft.com/office/powerpoint/2010/main" val="227088607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Narrow" pitchFamily="34" charset="0"/>
        </a:defRPr>
      </a:lvl2pPr>
      <a:lvl3pPr algn="l" rtl="0" eaLnBrk="1" fontAlgn="base" hangingPunct="1">
        <a:spcBef>
          <a:spcPct val="0"/>
        </a:spcBef>
        <a:spcAft>
          <a:spcPct val="0"/>
        </a:spcAft>
        <a:defRPr sz="3600" b="1">
          <a:solidFill>
            <a:schemeClr val="tx2"/>
          </a:solidFill>
          <a:latin typeface="Arial Narrow" pitchFamily="34" charset="0"/>
        </a:defRPr>
      </a:lvl3pPr>
      <a:lvl4pPr algn="l" rtl="0" eaLnBrk="1" fontAlgn="base" hangingPunct="1">
        <a:spcBef>
          <a:spcPct val="0"/>
        </a:spcBef>
        <a:spcAft>
          <a:spcPct val="0"/>
        </a:spcAft>
        <a:defRPr sz="3600" b="1">
          <a:solidFill>
            <a:schemeClr val="tx2"/>
          </a:solidFill>
          <a:latin typeface="Arial Narrow" pitchFamily="34" charset="0"/>
        </a:defRPr>
      </a:lvl4pPr>
      <a:lvl5pPr algn="l" rtl="0" eaLnBrk="1" fontAlgn="base" hangingPunct="1">
        <a:spcBef>
          <a:spcPct val="0"/>
        </a:spcBef>
        <a:spcAft>
          <a:spcPct val="0"/>
        </a:spcAft>
        <a:defRPr sz="3600" b="1">
          <a:solidFill>
            <a:schemeClr val="tx2"/>
          </a:solidFill>
          <a:latin typeface="Arial Narrow" pitchFamily="34" charset="0"/>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lnSpc>
          <a:spcPct val="95000"/>
        </a:lnSpc>
        <a:spcBef>
          <a:spcPct val="30000"/>
        </a:spcBef>
        <a:spcAft>
          <a:spcPct val="5000"/>
        </a:spcAft>
        <a:buClr>
          <a:srgbClr val="AADF83"/>
        </a:buClr>
        <a:buFont typeface="Wingdings" pitchFamily="2" charset="2"/>
        <a:buChar char="§"/>
        <a:defRPr sz="3000" b="1">
          <a:solidFill>
            <a:schemeClr val="tx1"/>
          </a:solidFill>
          <a:latin typeface="+mn-lt"/>
          <a:ea typeface="+mn-ea"/>
          <a:cs typeface="+mn-cs"/>
        </a:defRPr>
      </a:lvl1pPr>
      <a:lvl2pPr marL="742950" indent="-285750" algn="l" rtl="0" eaLnBrk="1" fontAlgn="base" hangingPunct="1">
        <a:lnSpc>
          <a:spcPct val="95000"/>
        </a:lnSpc>
        <a:spcBef>
          <a:spcPct val="25000"/>
        </a:spcBef>
        <a:spcAft>
          <a:spcPct val="0"/>
        </a:spcAft>
        <a:buChar char="–"/>
        <a:defRPr sz="2700">
          <a:solidFill>
            <a:schemeClr val="tx1"/>
          </a:solidFill>
          <a:latin typeface="+mn-lt"/>
        </a:defRPr>
      </a:lvl2pPr>
      <a:lvl3pPr marL="1143000" indent="-228600" algn="l" rtl="0" eaLnBrk="1" fontAlgn="base" hangingPunct="1">
        <a:spcBef>
          <a:spcPct val="20000"/>
        </a:spcBef>
        <a:spcAft>
          <a:spcPct val="0"/>
        </a:spcAft>
        <a:buClr>
          <a:srgbClr val="74AEB6"/>
        </a:buClr>
        <a:buFont typeface="Wingdings" pitchFamily="2" charset="2"/>
        <a:buChar char="§"/>
        <a:defRPr sz="23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4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9.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hyperlink" Target="https://reportcard.capc.org/"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5" Type="http://schemas.openxmlformats.org/officeDocument/2006/relationships/image" Target="../media/image19.png"/><Relationship Id="rId4" Type="http://schemas.openxmlformats.org/officeDocument/2006/relationships/image" Target="../media/image22.jpeg"/></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4.xml"/><Relationship Id="rId4" Type="http://schemas.openxmlformats.org/officeDocument/2006/relationships/chart" Target="../charts/char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cel logo_bright.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1464" y="5937458"/>
            <a:ext cx="2545324" cy="768142"/>
          </a:xfrm>
          <a:prstGeom prst="rect">
            <a:avLst/>
          </a:prstGeom>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964"/>
          <a:stretch/>
        </p:blipFill>
        <p:spPr bwMode="auto">
          <a:xfrm>
            <a:off x="0" y="0"/>
            <a:ext cx="91440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031969" y="3840414"/>
            <a:ext cx="5126260" cy="536656"/>
          </a:xfrm>
          <a:prstGeom prst="rect">
            <a:avLst/>
          </a:prstGeom>
          <a:effectLst/>
        </p:spPr>
        <p:txBody>
          <a:bodyPr anchor="b">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eaLnBrk="1" fontAlgn="auto" hangingPunct="1">
              <a:spcAft>
                <a:spcPts val="0"/>
              </a:spcAft>
              <a:defRPr/>
            </a:pPr>
            <a:r>
              <a:rPr lang="en-US" sz="2400" b="1" i="1" dirty="0">
                <a:ln>
                  <a:solidFill>
                    <a:srgbClr val="2B3BD5"/>
                  </a:solidFill>
                  <a:prstDash val="solid"/>
                </a:ln>
                <a:effectLst>
                  <a:outerShdw blurRad="88000" dist="50800" dir="5040000" algn="tl">
                    <a:schemeClr val="accent4">
                      <a:tint val="80000"/>
                      <a:satMod val="250000"/>
                      <a:alpha val="45000"/>
                    </a:schemeClr>
                  </a:outerShdw>
                </a:effectLst>
                <a:latin typeface="Arial"/>
                <a:ea typeface="+mj-ea"/>
                <a:cs typeface="+mj-cs"/>
              </a:rPr>
              <a:t>ACCELERATE HEALTH CARE</a:t>
            </a:r>
          </a:p>
        </p:txBody>
      </p:sp>
      <p:sp>
        <p:nvSpPr>
          <p:cNvPr id="10" name="TextBox 1"/>
          <p:cNvSpPr txBox="1">
            <a:spLocks noChangeArrowheads="1"/>
          </p:cNvSpPr>
          <p:nvPr/>
        </p:nvSpPr>
        <p:spPr bwMode="auto">
          <a:xfrm>
            <a:off x="329609" y="4685091"/>
            <a:ext cx="86868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lvl="0" algn="ctr"/>
            <a:r>
              <a:rPr lang="en-US" b="1" dirty="0" smtClean="0">
                <a:solidFill>
                  <a:prstClr val="black"/>
                </a:solidFill>
                <a:latin typeface="Arial Narrow" panose="020B0606020202030204" pitchFamily="34" charset="0"/>
                <a:ea typeface="+mn-ea"/>
                <a:cs typeface="Times New Roman" panose="02020603050405020304" pitchFamily="18" charset="0"/>
              </a:rPr>
              <a:t>Session A: Platform Presentations</a:t>
            </a:r>
            <a:endParaRPr lang="en-US" sz="700" b="1" dirty="0">
              <a:solidFill>
                <a:prstClr val="black"/>
              </a:solidFill>
              <a:latin typeface="Arial Narrow" panose="020B0606020202030204" pitchFamily="34" charset="0"/>
              <a:ea typeface="+mn-ea"/>
              <a:cs typeface="Times New Roman" panose="02020603050405020304" pitchFamily="18" charset="0"/>
            </a:endParaRPr>
          </a:p>
          <a:p>
            <a:pPr lvl="0" algn="ctr"/>
            <a:r>
              <a:rPr lang="en-US" sz="1600" b="1" dirty="0">
                <a:solidFill>
                  <a:prstClr val="black"/>
                </a:solidFill>
                <a:latin typeface="Arial Narrow" panose="020B0606020202030204" pitchFamily="34" charset="0"/>
                <a:ea typeface="+mn-ea"/>
                <a:cs typeface="Times New Roman" panose="02020603050405020304" pitchFamily="18" charset="0"/>
              </a:rPr>
              <a:t>May </a:t>
            </a:r>
            <a:r>
              <a:rPr lang="en-US" sz="1600" b="1" dirty="0" smtClean="0">
                <a:solidFill>
                  <a:prstClr val="black"/>
                </a:solidFill>
                <a:latin typeface="Arial Narrow" panose="020B0606020202030204" pitchFamily="34" charset="0"/>
                <a:ea typeface="+mn-ea"/>
                <a:cs typeface="Times New Roman" panose="02020603050405020304" pitchFamily="18" charset="0"/>
              </a:rPr>
              <a:t>15, 2017</a:t>
            </a:r>
            <a:endParaRPr lang="en-US" sz="1600" b="1" dirty="0">
              <a:solidFill>
                <a:prstClr val="black"/>
              </a:solidFill>
              <a:latin typeface="Arial Narrow" panose="020B0606020202030204" pitchFamily="34" charset="0"/>
              <a:ea typeface="+mn-ea"/>
              <a:cs typeface="Times New Roman" panose="02020603050405020304" pitchFamily="18" charset="0"/>
            </a:endParaRPr>
          </a:p>
        </p:txBody>
      </p:sp>
      <p:sp>
        <p:nvSpPr>
          <p:cNvPr id="6" name="TextBox 5"/>
          <p:cNvSpPr txBox="1"/>
          <p:nvPr/>
        </p:nvSpPr>
        <p:spPr>
          <a:xfrm>
            <a:off x="2893325" y="5570176"/>
            <a:ext cx="6123097" cy="615553"/>
          </a:xfrm>
          <a:prstGeom prst="rect">
            <a:avLst/>
          </a:prstGeom>
          <a:noFill/>
        </p:spPr>
        <p:txBody>
          <a:bodyPr wrap="square" rtlCol="0">
            <a:spAutoFit/>
          </a:bodyPr>
          <a:lstStyle/>
          <a:p>
            <a:pPr algn="ctr"/>
            <a:r>
              <a:rPr lang="en-US" sz="1600" dirty="0">
                <a:solidFill>
                  <a:srgbClr val="2B3BD5"/>
                </a:solidFill>
              </a:rPr>
              <a:t>Delaware Clinical and Translational Research (DE-CTR</a:t>
            </a:r>
            <a:r>
              <a:rPr lang="en-US" sz="1600" dirty="0" smtClean="0">
                <a:solidFill>
                  <a:srgbClr val="2B3BD5"/>
                </a:solidFill>
              </a:rPr>
              <a:t>)/ ACCEL </a:t>
            </a:r>
          </a:p>
          <a:p>
            <a:pPr algn="ctr"/>
            <a:r>
              <a:rPr lang="en-US" sz="1600" dirty="0" smtClean="0">
                <a:solidFill>
                  <a:srgbClr val="2B3BD5"/>
                </a:solidFill>
              </a:rPr>
              <a:t>Community Engagement </a:t>
            </a:r>
            <a:r>
              <a:rPr lang="en-US" sz="1600" dirty="0">
                <a:solidFill>
                  <a:srgbClr val="2B3BD5"/>
                </a:solidFill>
              </a:rPr>
              <a:t>and Outreach </a:t>
            </a:r>
            <a:r>
              <a:rPr lang="en-US" sz="1600" dirty="0" smtClean="0">
                <a:solidFill>
                  <a:srgbClr val="2B3BD5"/>
                </a:solidFill>
              </a:rPr>
              <a:t>Conference</a:t>
            </a:r>
            <a:r>
              <a:rPr lang="en-US" b="1" dirty="0" smtClean="0"/>
              <a:t>	</a:t>
            </a:r>
            <a:endParaRPr lang="en-US" sz="2400" b="1" dirty="0"/>
          </a:p>
        </p:txBody>
      </p:sp>
      <p:sp>
        <p:nvSpPr>
          <p:cNvPr id="2" name="TextBox 1"/>
          <p:cNvSpPr txBox="1"/>
          <p:nvPr/>
        </p:nvSpPr>
        <p:spPr>
          <a:xfrm>
            <a:off x="7086600" y="6377616"/>
            <a:ext cx="1741327" cy="369332"/>
          </a:xfrm>
          <a:prstGeom prst="rect">
            <a:avLst/>
          </a:prstGeom>
          <a:noFill/>
          <a:ln>
            <a:solidFill>
              <a:schemeClr val="tx1"/>
            </a:solidFill>
          </a:ln>
        </p:spPr>
        <p:txBody>
          <a:bodyPr wrap="square" rtlCol="0">
            <a:spAutoFit/>
          </a:bodyPr>
          <a:lstStyle/>
          <a:p>
            <a:r>
              <a:rPr lang="en-US" dirty="0" smtClean="0"/>
              <a:t>www.de-ctr.org</a:t>
            </a:r>
            <a:endParaRPr lang="en-US" dirty="0"/>
          </a:p>
        </p:txBody>
      </p:sp>
    </p:spTree>
    <p:custDataLst>
      <p:tags r:id="rId1"/>
    </p:custDataLst>
    <p:extLst>
      <p:ext uri="{BB962C8B-B14F-4D97-AF65-F5344CB8AC3E}">
        <p14:creationId xmlns:p14="http://schemas.microsoft.com/office/powerpoint/2010/main" val="98983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14726C"/>
                </a:solidFill>
              </a:rPr>
              <a:t>Design</a:t>
            </a:r>
            <a:r>
              <a:rPr lang="en-US" sz="2800" b="1" dirty="0">
                <a:solidFill>
                  <a:srgbClr val="14726C"/>
                </a:solidFill>
              </a:rPr>
              <a:t>: </a:t>
            </a:r>
            <a:r>
              <a:rPr lang="en-US" sz="2800" dirty="0"/>
              <a:t>Construct and concurrent validity of newly developed tool; </a:t>
            </a:r>
            <a:r>
              <a:rPr lang="en-US" sz="2800" dirty="0" smtClean="0"/>
              <a:t>Inter-rater reliability </a:t>
            </a:r>
            <a:r>
              <a:rPr lang="en-US" sz="2800" dirty="0"/>
              <a:t>of CI and </a:t>
            </a:r>
            <a:r>
              <a:rPr lang="en-US" sz="2800" dirty="0" smtClean="0"/>
              <a:t>AI</a:t>
            </a:r>
          </a:p>
          <a:p>
            <a:endParaRPr lang="en-US" sz="2800" b="1" dirty="0" smtClean="0">
              <a:solidFill>
                <a:srgbClr val="14726C"/>
              </a:solidFill>
            </a:endParaRPr>
          </a:p>
          <a:p>
            <a:r>
              <a:rPr lang="en-US" sz="2800" b="1" dirty="0" smtClean="0">
                <a:solidFill>
                  <a:srgbClr val="14726C"/>
                </a:solidFill>
              </a:rPr>
              <a:t>Participants</a:t>
            </a:r>
            <a:r>
              <a:rPr lang="en-US" sz="2800" b="1" dirty="0">
                <a:solidFill>
                  <a:srgbClr val="14726C"/>
                </a:solidFill>
              </a:rPr>
              <a:t>: </a:t>
            </a:r>
            <a:r>
              <a:rPr lang="en-US" sz="2800" dirty="0"/>
              <a:t>15 children with severe brain damage</a:t>
            </a:r>
          </a:p>
          <a:p>
            <a:r>
              <a:rPr lang="en-US" sz="2800" dirty="0"/>
              <a:t>• Between 3-21 years</a:t>
            </a:r>
          </a:p>
          <a:p>
            <a:r>
              <a:rPr lang="en-US" sz="2800" dirty="0"/>
              <a:t>• Medically stable</a:t>
            </a:r>
          </a:p>
          <a:p>
            <a:r>
              <a:rPr lang="en-US" sz="2800" dirty="0"/>
              <a:t>• Physician permission</a:t>
            </a:r>
          </a:p>
          <a:p>
            <a:r>
              <a:rPr lang="en-US" sz="2800" dirty="0"/>
              <a:t>• Parental </a:t>
            </a:r>
            <a:r>
              <a:rPr lang="en-US" sz="2800" dirty="0" smtClean="0"/>
              <a:t>consent</a:t>
            </a:r>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1667698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Tools</a:t>
            </a:r>
            <a:endParaRPr lang="en-US" dirty="0"/>
          </a:p>
        </p:txBody>
      </p:sp>
      <p:sp>
        <p:nvSpPr>
          <p:cNvPr id="3" name="Content Placeholder 2"/>
          <p:cNvSpPr>
            <a:spLocks noGrp="1"/>
          </p:cNvSpPr>
          <p:nvPr>
            <p:ph idx="1"/>
          </p:nvPr>
        </p:nvSpPr>
        <p:spPr>
          <a:xfrm>
            <a:off x="457200" y="1417638"/>
            <a:ext cx="8229600" cy="4717985"/>
          </a:xfrm>
        </p:spPr>
        <p:txBody>
          <a:bodyPr>
            <a:normAutofit fontScale="62500" lnSpcReduction="20000"/>
          </a:bodyPr>
          <a:lstStyle/>
          <a:p>
            <a:endParaRPr lang="en-US" dirty="0"/>
          </a:p>
          <a:p>
            <a:r>
              <a:rPr lang="en-US" sz="2600" b="1" dirty="0">
                <a:solidFill>
                  <a:srgbClr val="14726C"/>
                </a:solidFill>
              </a:rPr>
              <a:t>PASMA</a:t>
            </a:r>
          </a:p>
          <a:p>
            <a:pPr marL="342900" indent="-342900">
              <a:buFont typeface="Arial" charset="0"/>
              <a:buChar char="•"/>
            </a:pPr>
            <a:r>
              <a:rPr lang="en-US" sz="2600" dirty="0" smtClean="0"/>
              <a:t>5-minute </a:t>
            </a:r>
            <a:r>
              <a:rPr lang="en-US" sz="2600" dirty="0"/>
              <a:t>observation period to document child’s common motor </a:t>
            </a:r>
            <a:r>
              <a:rPr lang="en-US" sz="2600" dirty="0" smtClean="0"/>
              <a:t>behaviors</a:t>
            </a:r>
          </a:p>
          <a:p>
            <a:pPr marL="342900" indent="-342900">
              <a:buFont typeface="Arial" charset="0"/>
              <a:buChar char="•"/>
            </a:pPr>
            <a:r>
              <a:rPr lang="en-US" sz="2600" dirty="0" smtClean="0"/>
              <a:t>Evaluation </a:t>
            </a:r>
            <a:r>
              <a:rPr lang="en-US" sz="2600" dirty="0"/>
              <a:t>of sensory-motor responses across 5 sensory domains (i.e.,</a:t>
            </a:r>
          </a:p>
          <a:p>
            <a:r>
              <a:rPr lang="en-US" sz="2600" dirty="0" smtClean="0"/>
              <a:t>      olfactory</a:t>
            </a:r>
            <a:r>
              <a:rPr lang="en-US" sz="2600" dirty="0"/>
              <a:t>, visual, auditory (including vestibular), gustatory, and tactile)</a:t>
            </a:r>
          </a:p>
          <a:p>
            <a:r>
              <a:rPr lang="en-US" sz="2600" dirty="0" smtClean="0"/>
              <a:t>      containing </a:t>
            </a:r>
            <a:r>
              <a:rPr lang="en-US" sz="2600" dirty="0"/>
              <a:t>29 </a:t>
            </a:r>
            <a:r>
              <a:rPr lang="en-US" sz="2600" dirty="0" smtClean="0"/>
              <a:t>items</a:t>
            </a:r>
          </a:p>
          <a:p>
            <a:pPr marL="342900" indent="-342900">
              <a:buFont typeface="Arial" charset="0"/>
              <a:buChar char="•"/>
            </a:pPr>
            <a:r>
              <a:rPr lang="en-US" sz="2600" dirty="0" smtClean="0"/>
              <a:t>Scoring </a:t>
            </a:r>
            <a:r>
              <a:rPr lang="en-US" sz="2600" dirty="0"/>
              <a:t>is </a:t>
            </a:r>
            <a:r>
              <a:rPr lang="en-US" sz="2600" dirty="0" smtClean="0"/>
              <a:t>categorical</a:t>
            </a:r>
          </a:p>
          <a:p>
            <a:endParaRPr lang="en-US" sz="2600" dirty="0"/>
          </a:p>
          <a:p>
            <a:r>
              <a:rPr lang="en-US" sz="2600" b="1" dirty="0">
                <a:solidFill>
                  <a:srgbClr val="14726C"/>
                </a:solidFill>
              </a:rPr>
              <a:t>PGCS</a:t>
            </a:r>
          </a:p>
          <a:p>
            <a:pPr marL="342900" indent="-342900">
              <a:buFont typeface="Arial" charset="0"/>
              <a:buChar char="•"/>
            </a:pPr>
            <a:r>
              <a:rPr lang="en-US" sz="2600" dirty="0" smtClean="0"/>
              <a:t>Study </a:t>
            </a:r>
            <a:r>
              <a:rPr lang="en-US" sz="2600" dirty="0"/>
              <a:t>comparative </a:t>
            </a:r>
            <a:r>
              <a:rPr lang="en-US" sz="2600" dirty="0" smtClean="0"/>
              <a:t>tool</a:t>
            </a:r>
          </a:p>
          <a:p>
            <a:pPr marL="342900" indent="-342900">
              <a:buFont typeface="Arial" charset="0"/>
              <a:buChar char="•"/>
            </a:pPr>
            <a:r>
              <a:rPr lang="en-US" sz="2600" dirty="0" smtClean="0"/>
              <a:t>Common </a:t>
            </a:r>
            <a:r>
              <a:rPr lang="en-US" sz="2600" dirty="0"/>
              <a:t>clinically used measure for nonverbal children with acute traumatic</a:t>
            </a:r>
          </a:p>
          <a:p>
            <a:r>
              <a:rPr lang="en-US" sz="2600" dirty="0" smtClean="0"/>
              <a:t>      brain injury</a:t>
            </a:r>
          </a:p>
          <a:p>
            <a:endParaRPr lang="en-US" sz="2600" dirty="0"/>
          </a:p>
          <a:p>
            <a:r>
              <a:rPr lang="en-US" sz="2600" b="1" dirty="0">
                <a:solidFill>
                  <a:srgbClr val="14726C"/>
                </a:solidFill>
              </a:rPr>
              <a:t>Heart rate variability</a:t>
            </a:r>
          </a:p>
          <a:p>
            <a:pPr marL="342900" indent="-342900">
              <a:buFont typeface="Arial" charset="0"/>
              <a:buChar char="•"/>
            </a:pPr>
            <a:r>
              <a:rPr lang="en-US" sz="2600" dirty="0" smtClean="0"/>
              <a:t>Relationship </a:t>
            </a:r>
            <a:r>
              <a:rPr lang="en-US" sz="2600" dirty="0"/>
              <a:t>between body function physiology and observed PASMA</a:t>
            </a:r>
          </a:p>
          <a:p>
            <a:r>
              <a:rPr lang="en-US" sz="2600" dirty="0" smtClean="0"/>
              <a:t>      responses </a:t>
            </a:r>
            <a:r>
              <a:rPr lang="en-US" sz="2600" dirty="0"/>
              <a:t>(autonomic nervous system health</a:t>
            </a:r>
            <a:r>
              <a:rPr lang="en-US" sz="2600" dirty="0" smtClean="0"/>
              <a:t>)</a:t>
            </a:r>
            <a:endParaRPr lang="en-US" sz="2600" dirty="0"/>
          </a:p>
          <a:p>
            <a:pPr marL="342900" indent="-342900">
              <a:buFont typeface="Arial" charset="0"/>
              <a:buChar char="•"/>
            </a:pPr>
            <a:r>
              <a:rPr lang="en-US" sz="2600" dirty="0" smtClean="0"/>
              <a:t>Portable </a:t>
            </a:r>
            <a:r>
              <a:rPr lang="en-US" sz="2600" dirty="0"/>
              <a:t>HRV monitor (Firstbeat Bodyguard 2)</a:t>
            </a:r>
          </a:p>
          <a:p>
            <a:pPr marL="342900" indent="-342900">
              <a:buFont typeface="Arial" charset="0"/>
              <a:buChar char="•"/>
            </a:pPr>
            <a:r>
              <a:rPr lang="en-US" sz="2600" dirty="0" smtClean="0"/>
              <a:t>Descriptive data</a:t>
            </a:r>
          </a:p>
          <a:p>
            <a:pPr marL="342900" indent="-342900">
              <a:buFont typeface="Arial" charset="0"/>
              <a:buChar char="•"/>
            </a:pPr>
            <a:r>
              <a:rPr lang="en-US" sz="2600" dirty="0" smtClean="0"/>
              <a:t>Corroborate </a:t>
            </a:r>
            <a:r>
              <a:rPr lang="en-US" sz="2600" dirty="0"/>
              <a:t>scored observations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3226556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Methods: Statistical Analyses</a:t>
            </a:r>
            <a:endParaRPr lang="en-US" dirty="0"/>
          </a:p>
        </p:txBody>
      </p:sp>
      <p:sp>
        <p:nvSpPr>
          <p:cNvPr id="3" name="Content Placeholder 2"/>
          <p:cNvSpPr>
            <a:spLocks noGrp="1"/>
          </p:cNvSpPr>
          <p:nvPr>
            <p:ph idx="1"/>
          </p:nvPr>
        </p:nvSpPr>
        <p:spPr>
          <a:xfrm>
            <a:off x="457200" y="1417638"/>
            <a:ext cx="4791456" cy="4717985"/>
          </a:xfrm>
        </p:spPr>
        <p:txBody>
          <a:bodyPr/>
          <a:lstStyle/>
          <a:p>
            <a:pPr marL="457200" indent="-457200">
              <a:buFont typeface="Arial" charset="0"/>
              <a:buChar char="•"/>
            </a:pPr>
            <a:endParaRPr lang="en-US" sz="2800" dirty="0" smtClean="0"/>
          </a:p>
          <a:p>
            <a:pPr marL="457200" indent="-457200">
              <a:buFont typeface="Arial" charset="0"/>
              <a:buChar char="•"/>
            </a:pPr>
            <a:r>
              <a:rPr lang="en-US" sz="2800" dirty="0" smtClean="0"/>
              <a:t>Cohen’s </a:t>
            </a:r>
            <a:r>
              <a:rPr lang="en-US" sz="2800" dirty="0"/>
              <a:t>kappa coefficient</a:t>
            </a:r>
          </a:p>
          <a:p>
            <a:pPr marL="457200" indent="-457200">
              <a:buFont typeface="Arial" charset="0"/>
              <a:buChar char="•"/>
            </a:pPr>
            <a:r>
              <a:rPr lang="en-US" sz="2800" dirty="0" smtClean="0"/>
              <a:t>Rasch </a:t>
            </a:r>
            <a:r>
              <a:rPr lang="en-US" sz="2800" dirty="0"/>
              <a:t>analysis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pic>
        <p:nvPicPr>
          <p:cNvPr id="58370" name="Picture 2" descr="mage result for statistical analyses j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824" y="1534408"/>
            <a:ext cx="3108960" cy="438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521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Engagement Plan: Phase 1 Completed</a:t>
            </a:r>
            <a:endParaRPr lang="en-US"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US" dirty="0" smtClean="0"/>
              <a:t>IRB Approval </a:t>
            </a:r>
          </a:p>
          <a:p>
            <a:pPr marL="342900" indent="-342900">
              <a:buFont typeface="Arial" charset="0"/>
              <a:buChar char="•"/>
            </a:pPr>
            <a:r>
              <a:rPr lang="en-US" dirty="0" smtClean="0"/>
              <a:t>Community Investigator obtained informed consent and HIPAA from parents for study participation</a:t>
            </a:r>
          </a:p>
          <a:p>
            <a:pPr marL="342900" indent="-342900">
              <a:buFont typeface="Arial" charset="0"/>
              <a:buChar char="•"/>
            </a:pPr>
            <a:r>
              <a:rPr lang="en-US" dirty="0" smtClean="0"/>
              <a:t>Academic and community investigator collected PASMA data on 8 children attending HMS School from November 28 to </a:t>
            </a:r>
            <a:r>
              <a:rPr lang="en-US" dirty="0"/>
              <a:t>D</a:t>
            </a:r>
            <a:r>
              <a:rPr lang="en-US" dirty="0" smtClean="0"/>
              <a:t>ecember 9, 2016 </a:t>
            </a:r>
          </a:p>
          <a:p>
            <a:pPr marL="342900" indent="-342900">
              <a:buFont typeface="Arial" charset="0"/>
              <a:buChar char="•"/>
            </a:pPr>
            <a:r>
              <a:rPr lang="en-US" dirty="0" smtClean="0"/>
              <a:t>Academic investigator trained community investigator in PASMA administration</a:t>
            </a:r>
            <a:endParaRPr lang="en-US" dirty="0"/>
          </a:p>
          <a:p>
            <a:pPr marL="342900" indent="-342900">
              <a:buFont typeface="Arial" charset="0"/>
              <a:buChar char="•"/>
            </a:pPr>
            <a:r>
              <a:rPr lang="en-US" dirty="0" smtClean="0"/>
              <a:t>Establish </a:t>
            </a:r>
            <a:r>
              <a:rPr lang="en-US" dirty="0"/>
              <a:t>inter-rater reliability between the AI and CI following the PI’s data </a:t>
            </a:r>
            <a:r>
              <a:rPr lang="en-US" dirty="0" smtClean="0"/>
              <a:t>collection</a:t>
            </a:r>
          </a:p>
          <a:p>
            <a:pPr marL="342900" indent="-342900">
              <a:buFont typeface="Arial" charset="0"/>
              <a:buChar char="•"/>
            </a:pPr>
            <a:r>
              <a:rPr lang="en-US" dirty="0" smtClean="0"/>
              <a:t>Redcap app captures data</a:t>
            </a: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38220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Inter-rater Reliability</a:t>
            </a:r>
            <a:endParaRPr lang="en-US" dirty="0"/>
          </a:p>
        </p:txBody>
      </p:sp>
      <p:sp>
        <p:nvSpPr>
          <p:cNvPr id="5" name="Content Placeholder 4"/>
          <p:cNvSpPr>
            <a:spLocks noGrp="1"/>
          </p:cNvSpPr>
          <p:nvPr>
            <p:ph idx="1"/>
          </p:nvPr>
        </p:nvSpPr>
        <p:spPr>
          <a:xfrm>
            <a:off x="201168" y="1600200"/>
            <a:ext cx="4480560" cy="4535423"/>
          </a:xfrm>
        </p:spPr>
        <p:txBody>
          <a:bodyPr>
            <a:normAutofit fontScale="77500" lnSpcReduction="20000"/>
          </a:bodyPr>
          <a:lstStyle/>
          <a:p>
            <a:r>
              <a:rPr lang="en-US" dirty="0" smtClean="0"/>
              <a:t>Olfactory </a:t>
            </a:r>
          </a:p>
          <a:p>
            <a:pPr marL="342900" indent="-342900">
              <a:buFont typeface="Arial" charset="0"/>
              <a:buChar char="•"/>
            </a:pPr>
            <a:r>
              <a:rPr lang="en-US" dirty="0" smtClean="0"/>
              <a:t>100% agreement for 4 items </a:t>
            </a:r>
          </a:p>
          <a:p>
            <a:pPr marL="342900" indent="-342900">
              <a:buFont typeface="Arial" charset="0"/>
              <a:buChar char="•"/>
            </a:pPr>
            <a:r>
              <a:rPr lang="en-US" dirty="0"/>
              <a:t>S</a:t>
            </a:r>
            <a:r>
              <a:rPr lang="en-US" dirty="0" smtClean="0"/>
              <a:t>ummative olfactory domain score: ICC (single measure): 0.788</a:t>
            </a:r>
          </a:p>
          <a:p>
            <a:endParaRPr lang="en-US" dirty="0"/>
          </a:p>
          <a:p>
            <a:r>
              <a:rPr lang="en-US" dirty="0" smtClean="0"/>
              <a:t>Vision </a:t>
            </a:r>
          </a:p>
          <a:p>
            <a:pPr marL="342900" indent="-342900">
              <a:buFont typeface="Arial" charset="0"/>
              <a:buChar char="•"/>
            </a:pPr>
            <a:r>
              <a:rPr lang="en-US" dirty="0" smtClean="0"/>
              <a:t>Kappa values from 0.331, 0.529 to 1.0 </a:t>
            </a:r>
          </a:p>
          <a:p>
            <a:pPr marL="342900" indent="-342900">
              <a:buFont typeface="Arial" charset="0"/>
              <a:buChar char="•"/>
            </a:pPr>
            <a:r>
              <a:rPr lang="en-US" dirty="0" smtClean="0"/>
              <a:t>70-100% agreement</a:t>
            </a:r>
          </a:p>
          <a:p>
            <a:pPr marL="342900" indent="-342900">
              <a:buFont typeface="Arial" charset="0"/>
              <a:buChar char="•"/>
            </a:pPr>
            <a:r>
              <a:rPr lang="en-US" dirty="0" smtClean="0"/>
              <a:t>Summative visual domain score: ICC (single measure): 0.945</a:t>
            </a:r>
          </a:p>
          <a:p>
            <a:endParaRPr lang="en-US" dirty="0"/>
          </a:p>
          <a:p>
            <a:r>
              <a:rPr lang="en-US" dirty="0" smtClean="0"/>
              <a:t>Auditory</a:t>
            </a:r>
          </a:p>
          <a:p>
            <a:pPr marL="342900" indent="-342900">
              <a:buFont typeface="Arial" charset="0"/>
              <a:buChar char="•"/>
            </a:pPr>
            <a:r>
              <a:rPr lang="en-US" dirty="0" smtClean="0"/>
              <a:t>Kappa values from 0.296 to 0.554</a:t>
            </a:r>
          </a:p>
          <a:p>
            <a:pPr marL="342900" indent="-342900">
              <a:buFont typeface="Arial" charset="0"/>
              <a:buChar char="•"/>
            </a:pPr>
            <a:r>
              <a:rPr lang="en-US" dirty="0" smtClean="0"/>
              <a:t>61.6-86.8% agreement</a:t>
            </a:r>
          </a:p>
          <a:p>
            <a:pPr marL="342900" indent="-342900">
              <a:buFont typeface="Arial" charset="0"/>
              <a:buChar char="•"/>
            </a:pPr>
            <a:r>
              <a:rPr lang="en-US" dirty="0" smtClean="0"/>
              <a:t>Summative auditory domain score: ICC (single measure): 0.675</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
        <p:nvSpPr>
          <p:cNvPr id="7" name="Content Placeholder 4"/>
          <p:cNvSpPr txBox="1">
            <a:spLocks/>
          </p:cNvSpPr>
          <p:nvPr/>
        </p:nvSpPr>
        <p:spPr>
          <a:xfrm>
            <a:off x="4572000" y="1547339"/>
            <a:ext cx="4480560" cy="453542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5288"/>
              </a:buClr>
              <a:buSzPct val="120000"/>
              <a:buFontTx/>
              <a:buNone/>
              <a:defRPr sz="2200" kern="1200" spc="-20" baseline="0">
                <a:solidFill>
                  <a:srgbClr val="005288"/>
                </a:solidFill>
                <a:latin typeface="+mn-lt"/>
                <a:ea typeface="+mn-ea"/>
                <a:cs typeface="+mn-cs"/>
              </a:defRPr>
            </a:lvl1pPr>
            <a:lvl2pPr marL="457200" indent="-228600" algn="l" defTabSz="914400" rtl="0" eaLnBrk="1" latinLnBrk="0" hangingPunct="1">
              <a:spcBef>
                <a:spcPct val="20000"/>
              </a:spcBef>
              <a:buClr>
                <a:srgbClr val="49948E"/>
              </a:buClr>
              <a:buSzPct val="100000"/>
              <a:buFont typeface="Arial Black" panose="020B0A04020102020204" pitchFamily="34" charset="0"/>
              <a:buChar char="›"/>
              <a:tabLst>
                <a:tab pos="457200" algn="l"/>
              </a:tabLst>
              <a:defRPr sz="2000" kern="1200" spc="-20" baseline="0">
                <a:solidFill>
                  <a:srgbClr val="516F81"/>
                </a:solidFill>
                <a:latin typeface="+mn-lt"/>
                <a:ea typeface="+mn-ea"/>
                <a:cs typeface="+mn-cs"/>
              </a:defRPr>
            </a:lvl2pPr>
            <a:lvl3pPr marL="914400" indent="-228600" algn="l" defTabSz="914400" rtl="0" eaLnBrk="1" latinLnBrk="0" hangingPunct="1">
              <a:spcBef>
                <a:spcPct val="20000"/>
              </a:spcBef>
              <a:buClr>
                <a:srgbClr val="49948E"/>
              </a:buClr>
              <a:buFont typeface="Arial Black" panose="020B0A04020102020204" pitchFamily="34" charset="0"/>
              <a:buChar char="›"/>
              <a:tabLst>
                <a:tab pos="457200" algn="l"/>
              </a:tabLst>
              <a:defRPr sz="2000" kern="1200" spc="-20" baseline="0">
                <a:solidFill>
                  <a:srgbClr val="516F81"/>
                </a:solidFill>
                <a:latin typeface="+mn-lt"/>
                <a:ea typeface="+mn-ea"/>
                <a:cs typeface="+mn-cs"/>
              </a:defRPr>
            </a:lvl3pPr>
            <a:lvl4pPr marL="13716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4pPr>
            <a:lvl5pPr marL="1828800" indent="-228600" algn="l" defTabSz="914400" rtl="0" eaLnBrk="1" latinLnBrk="0" hangingPunct="1">
              <a:spcBef>
                <a:spcPct val="20000"/>
              </a:spcBef>
              <a:buClr>
                <a:srgbClr val="49948E"/>
              </a:buClr>
              <a:buFont typeface="Arial Black" panose="020B0A04020102020204" pitchFamily="34" charset="0"/>
              <a:buChar char="›"/>
              <a:defRPr sz="2000" kern="1200" spc="-20" baseline="0">
                <a:solidFill>
                  <a:srgbClr val="516F8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900" dirty="0" smtClean="0"/>
              <a:t>Gustatory</a:t>
            </a:r>
          </a:p>
          <a:p>
            <a:pPr marL="342900" indent="-342900">
              <a:buFont typeface="Arial" charset="0"/>
              <a:buChar char="•"/>
            </a:pPr>
            <a:r>
              <a:rPr lang="en-US" sz="1900" dirty="0" smtClean="0"/>
              <a:t>Kappa values 0.307, 0.785, 1.0</a:t>
            </a:r>
          </a:p>
          <a:p>
            <a:pPr marL="342900" indent="-342900">
              <a:buFont typeface="Arial" charset="0"/>
              <a:buChar char="•"/>
            </a:pPr>
            <a:r>
              <a:rPr lang="en-US" sz="1900" dirty="0" smtClean="0"/>
              <a:t>70, 91, 100% agreement</a:t>
            </a:r>
          </a:p>
          <a:p>
            <a:pPr marL="342900" indent="-342900">
              <a:buFont typeface="Arial" charset="0"/>
              <a:buChar char="•"/>
            </a:pPr>
            <a:r>
              <a:rPr lang="en-US" sz="1900" dirty="0" smtClean="0"/>
              <a:t>Summative gustatory domain agreement: ICC (single measure): 0.696</a:t>
            </a:r>
            <a:endParaRPr lang="en-US" sz="1900" dirty="0"/>
          </a:p>
          <a:p>
            <a:endParaRPr lang="en-US" sz="1900" dirty="0" smtClean="0"/>
          </a:p>
          <a:p>
            <a:r>
              <a:rPr lang="en-US" sz="1900" dirty="0" smtClean="0"/>
              <a:t>Tactile</a:t>
            </a:r>
          </a:p>
          <a:p>
            <a:pPr marL="342900" indent="-342900">
              <a:buFont typeface="Arial" charset="0"/>
              <a:buChar char="•"/>
            </a:pPr>
            <a:r>
              <a:rPr lang="en-US" sz="1900" dirty="0" smtClean="0"/>
              <a:t>Kappa values 0.479,  0.655 to 1.0</a:t>
            </a:r>
          </a:p>
          <a:p>
            <a:pPr marL="342900" indent="-342900">
              <a:buFont typeface="Arial" charset="0"/>
              <a:buChar char="•"/>
            </a:pPr>
            <a:r>
              <a:rPr lang="en-US" sz="1900" dirty="0" smtClean="0"/>
              <a:t>80-100% agreement</a:t>
            </a:r>
          </a:p>
          <a:p>
            <a:pPr marL="342900" indent="-342900">
              <a:buFont typeface="Arial" charset="0"/>
              <a:buChar char="•"/>
            </a:pPr>
            <a:r>
              <a:rPr lang="en-US" sz="1900" dirty="0" smtClean="0"/>
              <a:t>Summative tactile domain score: ICC (single measure): 0.961</a:t>
            </a:r>
          </a:p>
          <a:p>
            <a:pPr marL="342900" indent="-342900">
              <a:buFont typeface="Arial" charset="0"/>
              <a:buChar char="•"/>
            </a:pPr>
            <a:endParaRPr lang="en-US" sz="1900" dirty="0" smtClean="0"/>
          </a:p>
          <a:p>
            <a:pPr marL="342900" indent="-342900">
              <a:buFont typeface="Arial" charset="0"/>
              <a:buChar char="•"/>
            </a:pPr>
            <a:endParaRPr lang="en-US" dirty="0"/>
          </a:p>
        </p:txBody>
      </p:sp>
    </p:spTree>
    <p:extLst>
      <p:ext uri="{BB962C8B-B14F-4D97-AF65-F5344CB8AC3E}">
        <p14:creationId xmlns:p14="http://schemas.microsoft.com/office/powerpoint/2010/main" val="209769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Engagement Plan: Phase 2 and 3</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14726C"/>
                </a:solidFill>
              </a:rPr>
              <a:t>Phase 2</a:t>
            </a:r>
            <a:endParaRPr lang="en-US" b="1" dirty="0">
              <a:solidFill>
                <a:srgbClr val="14726C"/>
              </a:solidFill>
            </a:endParaRPr>
          </a:p>
          <a:p>
            <a:pPr marL="342900" indent="-342900">
              <a:buFont typeface="Arial" charset="0"/>
              <a:buChar char="•"/>
            </a:pPr>
            <a:r>
              <a:rPr lang="en-US" dirty="0" smtClean="0"/>
              <a:t>CI </a:t>
            </a:r>
            <a:r>
              <a:rPr lang="en-US" dirty="0"/>
              <a:t>collects data on 7</a:t>
            </a:r>
            <a:r>
              <a:rPr lang="en-US" dirty="0" smtClean="0"/>
              <a:t> </a:t>
            </a:r>
            <a:r>
              <a:rPr lang="en-US" dirty="0"/>
              <a:t>participants, </a:t>
            </a:r>
            <a:r>
              <a:rPr lang="en-US" dirty="0" smtClean="0"/>
              <a:t>mentored </a:t>
            </a:r>
            <a:r>
              <a:rPr lang="en-US" dirty="0"/>
              <a:t>by </a:t>
            </a:r>
            <a:r>
              <a:rPr lang="en-US" dirty="0" smtClean="0"/>
              <a:t>academic investigator</a:t>
            </a:r>
          </a:p>
          <a:p>
            <a:pPr marL="342900" indent="-342900">
              <a:buFont typeface="Arial" charset="0"/>
              <a:buChar char="•"/>
            </a:pPr>
            <a:r>
              <a:rPr lang="en-US" dirty="0" smtClean="0"/>
              <a:t>Establish </a:t>
            </a:r>
            <a:r>
              <a:rPr lang="en-US" dirty="0"/>
              <a:t>inter-rater reliability between the AI and CI following </a:t>
            </a:r>
            <a:r>
              <a:rPr lang="en-US" dirty="0" smtClean="0"/>
              <a:t>data collection lead by community investigator</a:t>
            </a:r>
          </a:p>
          <a:p>
            <a:pPr marL="342900" indent="-342900">
              <a:buFont typeface="Arial" charset="0"/>
              <a:buChar char="•"/>
            </a:pPr>
            <a:r>
              <a:rPr lang="en-US" dirty="0" smtClean="0"/>
              <a:t>Finalize PASMA items based on Rasch analysis and clinical expertise of academic and community investigators</a:t>
            </a:r>
          </a:p>
          <a:p>
            <a:pPr marL="342900" indent="-342900">
              <a:buFont typeface="Arial" charset="0"/>
              <a:buChar char="•"/>
            </a:pPr>
            <a:endParaRPr lang="en-US" dirty="0"/>
          </a:p>
          <a:p>
            <a:r>
              <a:rPr lang="en-US" b="1" dirty="0" smtClean="0">
                <a:solidFill>
                  <a:srgbClr val="14726C"/>
                </a:solidFill>
              </a:rPr>
              <a:t>Phase </a:t>
            </a:r>
            <a:r>
              <a:rPr lang="en-US" b="1" dirty="0">
                <a:solidFill>
                  <a:srgbClr val="14726C"/>
                </a:solidFill>
              </a:rPr>
              <a:t>3</a:t>
            </a:r>
          </a:p>
          <a:p>
            <a:pPr marL="342900" indent="-342900">
              <a:buFont typeface="Arial" charset="0"/>
              <a:buChar char="•"/>
            </a:pPr>
            <a:r>
              <a:rPr lang="en-US" dirty="0" smtClean="0"/>
              <a:t>Academic and community investigator </a:t>
            </a:r>
            <a:r>
              <a:rPr lang="en-US" dirty="0"/>
              <a:t>will disseminate </a:t>
            </a:r>
            <a:r>
              <a:rPr lang="en-US" dirty="0" smtClean="0"/>
              <a:t>findings</a:t>
            </a:r>
          </a:p>
          <a:p>
            <a:pPr marL="800100" lvl="1" indent="-342900">
              <a:buFont typeface="Arial" charset="0"/>
              <a:buChar char="•"/>
            </a:pPr>
            <a:r>
              <a:rPr lang="en-US" dirty="0" smtClean="0"/>
              <a:t>HMS newsletter</a:t>
            </a:r>
          </a:p>
          <a:p>
            <a:pPr marL="800100" lvl="1" indent="-342900">
              <a:buFont typeface="Arial" charset="0"/>
              <a:buChar char="•"/>
            </a:pPr>
            <a:r>
              <a:rPr lang="en-US" dirty="0" smtClean="0"/>
              <a:t>Manuscripts </a:t>
            </a:r>
            <a:r>
              <a:rPr lang="en-US" dirty="0"/>
              <a:t>submissions and acceptance to a </a:t>
            </a:r>
            <a:r>
              <a:rPr lang="en-US" dirty="0" smtClean="0"/>
              <a:t>peer-review journals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1698901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Collaborations</a:t>
            </a:r>
            <a:endParaRPr lang="en-US" dirty="0"/>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smtClean="0"/>
              <a:t>Communicate weekly with conference calls 1-2 month</a:t>
            </a:r>
          </a:p>
          <a:p>
            <a:pPr marL="342900" indent="-342900">
              <a:buFont typeface="Arial" charset="0"/>
              <a:buChar char="•"/>
            </a:pPr>
            <a:r>
              <a:rPr lang="en-US" sz="2800" dirty="0" smtClean="0"/>
              <a:t>Created Pre- and post-test surveys for HMS Feeding Training Program</a:t>
            </a:r>
          </a:p>
          <a:p>
            <a:pPr marL="342900" indent="-342900">
              <a:buFont typeface="Arial" charset="0"/>
              <a:buChar char="•"/>
            </a:pPr>
            <a:r>
              <a:rPr lang="en-US" sz="2800" dirty="0" smtClean="0"/>
              <a:t>Submitted 2 abstracts for AACPDM instructional courses and 1 accepted entitled “Ready to eat? Can training caregivers improve participation in feeding for children with cerebral palsy?”</a:t>
            </a:r>
          </a:p>
          <a:p>
            <a:pPr marL="342900" indent="-342900">
              <a:buFont typeface="Arial" charset="0"/>
              <a:buChar char="•"/>
            </a:pPr>
            <a:r>
              <a:rPr lang="en-US" sz="2800" dirty="0" smtClean="0"/>
              <a:t>2 Potential Grant Submissions</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1744891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May we answer your questions?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pic>
        <p:nvPicPr>
          <p:cNvPr id="63490" name="Picture 2" descr="mage result for question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50592" y="2105243"/>
            <a:ext cx="4242816" cy="408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42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
            <a:ext cx="7543800" cy="3261360"/>
          </a:xfrm>
        </p:spPr>
        <p:txBody>
          <a:bodyPr>
            <a:noAutofit/>
          </a:bodyPr>
          <a:lstStyle/>
          <a:p>
            <a:r>
              <a:rPr lang="en-US" altLang="en-US" sz="3600" b="1" dirty="0"/>
              <a:t>Increasing Access to Empirically-validated Interventions for Autism Spectrum Disorder: Dissemination of PEERS into Community Health </a:t>
            </a:r>
            <a:r>
              <a:rPr lang="en-US" altLang="en-US" sz="3600" b="1" dirty="0" smtClean="0"/>
              <a:t>Settings</a:t>
            </a:r>
            <a:endParaRPr lang="en-US" sz="3600" dirty="0"/>
          </a:p>
        </p:txBody>
      </p:sp>
      <p:sp>
        <p:nvSpPr>
          <p:cNvPr id="3" name="Subtitle 2"/>
          <p:cNvSpPr>
            <a:spLocks noGrp="1"/>
          </p:cNvSpPr>
          <p:nvPr>
            <p:ph type="subTitle" idx="1"/>
          </p:nvPr>
        </p:nvSpPr>
        <p:spPr>
          <a:xfrm>
            <a:off x="838200" y="3657600"/>
            <a:ext cx="7543800" cy="1766759"/>
          </a:xfrm>
        </p:spPr>
        <p:txBody>
          <a:bodyPr>
            <a:noAutofit/>
          </a:bodyPr>
          <a:lstStyle/>
          <a:p>
            <a:pPr algn="ctr"/>
            <a:r>
              <a:rPr lang="en-US" altLang="en-US" sz="1600" dirty="0"/>
              <a:t>Laura Dewey, PhD, Academic </a:t>
            </a:r>
            <a:r>
              <a:rPr lang="en-US" altLang="en-US" sz="1600" dirty="0" smtClean="0"/>
              <a:t>Investigator</a:t>
            </a:r>
          </a:p>
          <a:p>
            <a:pPr algn="ctr"/>
            <a:r>
              <a:rPr lang="en-US" altLang="en-US" sz="1600" dirty="0" smtClean="0"/>
              <a:t>Cathy </a:t>
            </a:r>
            <a:r>
              <a:rPr lang="en-US" altLang="en-US" sz="1600" dirty="0"/>
              <a:t>Rose, LPCMH, Community Investigator</a:t>
            </a:r>
          </a:p>
          <a:p>
            <a:pPr algn="ctr"/>
            <a:r>
              <a:rPr lang="en-US" altLang="en-US" sz="1600" dirty="0" smtClean="0"/>
              <a:t>Brian </a:t>
            </a:r>
            <a:r>
              <a:rPr lang="en-US" altLang="en-US" sz="1600" dirty="0"/>
              <a:t>Freedman, </a:t>
            </a:r>
            <a:r>
              <a:rPr lang="en-US" altLang="en-US" sz="1600" dirty="0" smtClean="0"/>
              <a:t>PhD, Mentor</a:t>
            </a:r>
          </a:p>
          <a:p>
            <a:pPr algn="ctr"/>
            <a:r>
              <a:rPr lang="en-US" altLang="en-US" sz="1600" dirty="0" smtClean="0"/>
              <a:t>Presented at </a:t>
            </a:r>
            <a:r>
              <a:rPr lang="en-US" sz="1600" dirty="0"/>
              <a:t>ACCEL Community Research Exchange </a:t>
            </a:r>
            <a:endParaRPr lang="en-US" sz="1600" dirty="0" smtClean="0"/>
          </a:p>
          <a:p>
            <a:pPr algn="ctr"/>
            <a:r>
              <a:rPr lang="en-US" altLang="en-US" sz="1600" dirty="0" smtClean="0"/>
              <a:t>May 15, 2017</a:t>
            </a:r>
          </a:p>
          <a:p>
            <a:pPr algn="ctr"/>
            <a:endParaRPr lang="en-US" altLang="en-US" sz="1600" dirty="0"/>
          </a:p>
          <a:p>
            <a:endParaRPr lang="en-US" sz="1600" dirty="0"/>
          </a:p>
        </p:txBody>
      </p:sp>
      <p:pic>
        <p:nvPicPr>
          <p:cNvPr id="4" name="Picture 3" descr="C:\Users\801150791\AppData\Local\Microsoft\Windows\Temporary Internet Files\Content.Outlook\UNQ2LZLW\ACE_awards_logo_rgb.png"/>
          <p:cNvPicPr/>
          <p:nvPr/>
        </p:nvPicPr>
        <p:blipFill>
          <a:blip r:embed="rId2">
            <a:extLst>
              <a:ext uri="{28A0092B-C50C-407E-A947-70E740481C1C}">
                <a14:useLocalDpi xmlns:a14="http://schemas.microsoft.com/office/drawing/2010/main" val="0"/>
              </a:ext>
            </a:extLst>
          </a:blip>
          <a:srcRect/>
          <a:stretch>
            <a:fillRect/>
          </a:stretch>
        </p:blipFill>
        <p:spPr bwMode="auto">
          <a:xfrm>
            <a:off x="379890" y="3057351"/>
            <a:ext cx="1295400" cy="883593"/>
          </a:xfrm>
          <a:prstGeom prst="rect">
            <a:avLst/>
          </a:prstGeom>
          <a:noFill/>
          <a:ln>
            <a:noFill/>
          </a:ln>
        </p:spPr>
      </p:pic>
    </p:spTree>
    <p:extLst>
      <p:ext uri="{BB962C8B-B14F-4D97-AF65-F5344CB8AC3E}">
        <p14:creationId xmlns:p14="http://schemas.microsoft.com/office/powerpoint/2010/main" val="401445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000" dirty="0" smtClean="0"/>
              <a:t>Autism </a:t>
            </a:r>
            <a:r>
              <a:rPr lang="en-US" sz="2000" dirty="0"/>
              <a:t>spectrum disorder (ASD) is a lifelong neurodevelopmental disorder marked by significant impairment in social communication and interaction and presence of restricted, repetitive patterns of behaviors and interests. </a:t>
            </a:r>
            <a:endParaRPr lang="en-US" sz="2000" dirty="0" smtClean="0"/>
          </a:p>
          <a:p>
            <a:pPr marL="109728" indent="0">
              <a:buNone/>
            </a:pPr>
            <a:endParaRPr lang="en-US" sz="2000" dirty="0" smtClean="0"/>
          </a:p>
          <a:p>
            <a:pPr>
              <a:buFont typeface="Wingdings" panose="05000000000000000000" pitchFamily="2" charset="2"/>
              <a:buChar char="§"/>
            </a:pPr>
            <a:r>
              <a:rPr lang="en-US" sz="2000" dirty="0" smtClean="0"/>
              <a:t>A </a:t>
            </a:r>
            <a:r>
              <a:rPr lang="en-US" sz="2000" dirty="0"/>
              <a:t>recent needs-assessment of families affected by ASD in the state of Delaware identified a critical need for social skills interventions among parents of children with ASD (Rhoton &amp; Ekbladh, 2012; University of Delaware, 2013). </a:t>
            </a:r>
            <a:endParaRPr lang="en-US" sz="2000" dirty="0" smtClean="0"/>
          </a:p>
          <a:p>
            <a:pPr marL="109728" indent="0">
              <a:buNone/>
            </a:pPr>
            <a:endParaRPr lang="en-US" sz="2000" dirty="0" smtClean="0"/>
          </a:p>
          <a:p>
            <a:pPr>
              <a:buFont typeface="Wingdings" panose="05000000000000000000" pitchFamily="2" charset="2"/>
              <a:buChar char="§"/>
            </a:pPr>
            <a:r>
              <a:rPr lang="en-US" sz="2000" dirty="0" smtClean="0"/>
              <a:t>Need for community-based interventions</a:t>
            </a:r>
            <a:endParaRPr lang="en-US" sz="2000" dirty="0"/>
          </a:p>
          <a:p>
            <a:endParaRPr lang="en-US" sz="2000" dirty="0"/>
          </a:p>
        </p:txBody>
      </p:sp>
      <p:sp>
        <p:nvSpPr>
          <p:cNvPr id="2" name="Title 1"/>
          <p:cNvSpPr>
            <a:spLocks noGrp="1"/>
          </p:cNvSpPr>
          <p:nvPr>
            <p:ph type="title"/>
          </p:nvPr>
        </p:nvSpPr>
        <p:spPr/>
        <p:txBody>
          <a:bodyPr/>
          <a:lstStyle/>
          <a:p>
            <a:r>
              <a:rPr lang="en-US" dirty="0" smtClean="0"/>
              <a:t>Background</a:t>
            </a:r>
            <a:endParaRPr lang="en-US" dirty="0"/>
          </a:p>
        </p:txBody>
      </p:sp>
    </p:spTree>
    <p:extLst>
      <p:ext uri="{BB962C8B-B14F-4D97-AF65-F5344CB8AC3E}">
        <p14:creationId xmlns:p14="http://schemas.microsoft.com/office/powerpoint/2010/main" val="847746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3110" y="4094922"/>
            <a:ext cx="5273337" cy="893589"/>
          </a:xfrm>
        </p:spPr>
        <p:txBody>
          <a:bodyPr>
            <a:noAutofit/>
          </a:bodyPr>
          <a:lstStyle/>
          <a:p>
            <a:pPr algn="ctr"/>
            <a:r>
              <a:rPr lang="en-US" sz="1600" dirty="0"/>
              <a:t/>
            </a:r>
            <a:br>
              <a:rPr lang="en-US" sz="1600" dirty="0"/>
            </a:br>
            <a:endParaRPr lang="en-US" sz="1600" dirty="0"/>
          </a:p>
        </p:txBody>
      </p:sp>
      <p:sp>
        <p:nvSpPr>
          <p:cNvPr id="3" name="Subtitle 2"/>
          <p:cNvSpPr>
            <a:spLocks noGrp="1"/>
          </p:cNvSpPr>
          <p:nvPr>
            <p:ph type="subTitle" idx="1"/>
          </p:nvPr>
        </p:nvSpPr>
        <p:spPr>
          <a:xfrm>
            <a:off x="4151376" y="4791456"/>
            <a:ext cx="4649946" cy="935705"/>
          </a:xfrm>
        </p:spPr>
        <p:txBody>
          <a:bodyPr/>
          <a:lstStyle/>
          <a:p>
            <a:r>
              <a:rPr lang="en-US" sz="1600" dirty="0" smtClean="0"/>
              <a:t>Cindy Dodds, PT, PhD, PCS</a:t>
            </a:r>
          </a:p>
          <a:p>
            <a:r>
              <a:rPr lang="en-US" sz="1600" dirty="0" smtClean="0"/>
              <a:t>Diane Gallagher, PhD</a:t>
            </a:r>
          </a:p>
          <a:p>
            <a:r>
              <a:rPr lang="en-US" sz="1600" dirty="0" smtClean="0"/>
              <a:t>Marianne Jones, SLP-CCC </a:t>
            </a:r>
            <a:endParaRPr lang="en-US" sz="1600" dirty="0"/>
          </a:p>
        </p:txBody>
      </p:sp>
      <p:pic>
        <p:nvPicPr>
          <p:cNvPr id="4" name="Picture 3" descr="C:\Users\801150791\AppData\Local\Microsoft\Windows\Temporary Internet Files\Content.Outlook\UNQ2LZLW\ACE_awards_logo_rgb.png"/>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602807"/>
            <a:ext cx="1295400" cy="883593"/>
          </a:xfrm>
          <a:prstGeom prst="rect">
            <a:avLst/>
          </a:prstGeom>
          <a:noFill/>
          <a:ln>
            <a:noFill/>
          </a:ln>
        </p:spPr>
      </p:pic>
    </p:spTree>
    <p:extLst>
      <p:ext uri="{BB962C8B-B14F-4D97-AF65-F5344CB8AC3E}">
        <p14:creationId xmlns:p14="http://schemas.microsoft.com/office/powerpoint/2010/main" val="3514440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1800" dirty="0" smtClean="0"/>
              <a:t>Build </a:t>
            </a:r>
            <a:r>
              <a:rPr lang="en-US" sz="1800" dirty="0"/>
              <a:t>capacity for social skills interventions for ASD for adolescents in community treatment settings across the </a:t>
            </a:r>
            <a:r>
              <a:rPr lang="en-US" sz="1800" dirty="0" smtClean="0"/>
              <a:t>state</a:t>
            </a:r>
          </a:p>
          <a:p>
            <a:pPr>
              <a:buFont typeface="Wingdings" panose="05000000000000000000" pitchFamily="2" charset="2"/>
              <a:buChar char="§"/>
            </a:pPr>
            <a:r>
              <a:rPr lang="en-US" sz="1800" dirty="0" smtClean="0"/>
              <a:t>Clinicians </a:t>
            </a:r>
            <a:r>
              <a:rPr lang="en-US" sz="1800" dirty="0"/>
              <a:t>from Nemours will partner with Delaware Guidance Services for Children and Youth, </a:t>
            </a:r>
            <a:r>
              <a:rPr lang="en-US" sz="1800" dirty="0" err="1"/>
              <a:t>Inc</a:t>
            </a:r>
            <a:r>
              <a:rPr lang="en-US" sz="1800" dirty="0"/>
              <a:t> (DGS), a community mental health agency, in order to provide social skills group intervention to adolescents and their caregivers in an outpatient clinic setting. </a:t>
            </a:r>
            <a:endParaRPr lang="en-US" sz="1800" dirty="0" smtClean="0"/>
          </a:p>
          <a:p>
            <a:pPr lvl="1">
              <a:buFont typeface="Wingdings" panose="05000000000000000000" pitchFamily="2" charset="2"/>
              <a:buChar char="§"/>
            </a:pPr>
            <a:r>
              <a:rPr lang="en-US" sz="1400" dirty="0" smtClean="0"/>
              <a:t>Engagement initiated by Director of DGS in an effort to provide more training for staff and services to families affected by ASD</a:t>
            </a:r>
          </a:p>
          <a:p>
            <a:pPr lvl="1">
              <a:buFont typeface="Wingdings" panose="05000000000000000000" pitchFamily="2" charset="2"/>
              <a:buChar char="§"/>
            </a:pPr>
            <a:r>
              <a:rPr lang="en-US" sz="1400" dirty="0" smtClean="0"/>
              <a:t>Support from Autism Delaware, a community partner, was confirmed</a:t>
            </a:r>
          </a:p>
          <a:p>
            <a:pPr>
              <a:buFont typeface="Wingdings" panose="05000000000000000000" pitchFamily="2" charset="2"/>
              <a:buChar char="§"/>
            </a:pPr>
            <a:r>
              <a:rPr lang="en-US" sz="1800" dirty="0" smtClean="0"/>
              <a:t>The </a:t>
            </a:r>
            <a:r>
              <a:rPr lang="en-US" sz="1800" dirty="0"/>
              <a:t>Program for the Education and Enrichment of Relational Skills (PEERS), a social skills group program developed at UCLA (</a:t>
            </a:r>
            <a:r>
              <a:rPr lang="en-US" sz="1800" dirty="0" err="1"/>
              <a:t>Laugeson</a:t>
            </a:r>
            <a:r>
              <a:rPr lang="en-US" sz="1800" dirty="0"/>
              <a:t> and Frankel, 2010), </a:t>
            </a:r>
            <a:r>
              <a:rPr lang="en-US" sz="1800" dirty="0" smtClean="0"/>
              <a:t>is used</a:t>
            </a:r>
          </a:p>
          <a:p>
            <a:pPr lvl="1">
              <a:buFont typeface="Wingdings" panose="05000000000000000000" pitchFamily="2" charset="2"/>
              <a:buChar char="§"/>
            </a:pPr>
            <a:r>
              <a:rPr lang="en-US" sz="1400" dirty="0" smtClean="0"/>
              <a:t>clinic-based </a:t>
            </a:r>
            <a:r>
              <a:rPr lang="en-US" sz="1400" dirty="0"/>
              <a:t>model that includes a concurrent parent group throughout the one-hour per week, 14 week </a:t>
            </a:r>
            <a:r>
              <a:rPr lang="en-US" sz="1400" dirty="0" smtClean="0"/>
              <a:t>intervention</a:t>
            </a:r>
          </a:p>
          <a:p>
            <a:pPr lvl="1">
              <a:buFont typeface="Wingdings" panose="05000000000000000000" pitchFamily="2" charset="2"/>
              <a:buChar char="§"/>
            </a:pPr>
            <a:r>
              <a:rPr lang="en-US" sz="1400" dirty="0" smtClean="0"/>
              <a:t>A </a:t>
            </a:r>
            <a:r>
              <a:rPr lang="en-US" sz="1400" dirty="0"/>
              <a:t>certified PEERS trainer (Susan Veenema, M.Ed.) from the University of Delaware </a:t>
            </a:r>
            <a:r>
              <a:rPr lang="en-US" sz="1400" dirty="0" smtClean="0"/>
              <a:t>provided two-days </a:t>
            </a:r>
            <a:r>
              <a:rPr lang="en-US" sz="1400" dirty="0"/>
              <a:t>of formal education on PEERS to the DGS </a:t>
            </a:r>
            <a:r>
              <a:rPr lang="en-US" sz="1400" dirty="0" smtClean="0"/>
              <a:t>staff</a:t>
            </a:r>
            <a:r>
              <a:rPr lang="en-US" sz="1400" dirty="0"/>
              <a:t> </a:t>
            </a:r>
            <a:r>
              <a:rPr lang="en-US" sz="1400" dirty="0" smtClean="0"/>
              <a:t>in November 2016</a:t>
            </a:r>
            <a:endParaRPr lang="en-US" sz="1400" dirty="0"/>
          </a:p>
          <a:p>
            <a:endParaRPr lang="en-US" sz="1800" dirty="0"/>
          </a:p>
        </p:txBody>
      </p:sp>
      <p:sp>
        <p:nvSpPr>
          <p:cNvPr id="2" name="Title 1"/>
          <p:cNvSpPr>
            <a:spLocks noGrp="1"/>
          </p:cNvSpPr>
          <p:nvPr>
            <p:ph type="title"/>
          </p:nvPr>
        </p:nvSpPr>
        <p:spPr/>
        <p:txBody>
          <a:bodyPr/>
          <a:lstStyle/>
          <a:p>
            <a:r>
              <a:rPr lang="en-US" dirty="0" smtClean="0"/>
              <a:t>Engagement Plan</a:t>
            </a:r>
            <a:endParaRPr lang="en-US" dirty="0"/>
          </a:p>
        </p:txBody>
      </p:sp>
    </p:spTree>
    <p:extLst>
      <p:ext uri="{BB962C8B-B14F-4D97-AF65-F5344CB8AC3E}">
        <p14:creationId xmlns:p14="http://schemas.microsoft.com/office/powerpoint/2010/main" val="2232221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400" dirty="0" smtClean="0"/>
              <a:t>1. Build </a:t>
            </a:r>
            <a:r>
              <a:rPr lang="en-US" sz="2400" dirty="0"/>
              <a:t>capacity for ASD interventions by providing formal education to clinicians in </a:t>
            </a:r>
            <a:r>
              <a:rPr lang="en-US" sz="2400" dirty="0" smtClean="0"/>
              <a:t>PEERS</a:t>
            </a:r>
          </a:p>
          <a:p>
            <a:pPr marL="109728" lvl="0" indent="0">
              <a:buNone/>
            </a:pPr>
            <a:endParaRPr lang="en-US" sz="2400" dirty="0"/>
          </a:p>
          <a:p>
            <a:pPr lvl="0"/>
            <a:r>
              <a:rPr lang="en-US" sz="2400" dirty="0" smtClean="0"/>
              <a:t>2. Assess </a:t>
            </a:r>
            <a:r>
              <a:rPr lang="en-US" sz="2400" dirty="0"/>
              <a:t>caregiver and adolescent outcomes following participation in PEERS regarding social skill symptoms, parenting stress, and family quality of life</a:t>
            </a:r>
          </a:p>
          <a:p>
            <a:endParaRPr lang="en-US" sz="2400" dirty="0"/>
          </a:p>
        </p:txBody>
      </p:sp>
      <p:sp>
        <p:nvSpPr>
          <p:cNvPr id="2" name="Title 1"/>
          <p:cNvSpPr>
            <a:spLocks noGrp="1"/>
          </p:cNvSpPr>
          <p:nvPr>
            <p:ph type="title"/>
          </p:nvPr>
        </p:nvSpPr>
        <p:spPr/>
        <p:txBody>
          <a:bodyPr/>
          <a:lstStyle/>
          <a:p>
            <a:r>
              <a:rPr lang="en-US" dirty="0" smtClean="0"/>
              <a:t>Aims</a:t>
            </a:r>
            <a:endParaRPr lang="en-US" dirty="0"/>
          </a:p>
        </p:txBody>
      </p:sp>
    </p:spTree>
    <p:extLst>
      <p:ext uri="{BB962C8B-B14F-4D97-AF65-F5344CB8AC3E}">
        <p14:creationId xmlns:p14="http://schemas.microsoft.com/office/powerpoint/2010/main" val="932059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pPr marL="109728" indent="0">
              <a:buNone/>
            </a:pPr>
            <a:r>
              <a:rPr lang="en-US" sz="1800" b="1" dirty="0"/>
              <a:t>Aim 1:</a:t>
            </a:r>
          </a:p>
          <a:p>
            <a:pPr marL="109728" indent="0">
              <a:buNone/>
            </a:pPr>
            <a:r>
              <a:rPr lang="en-US" sz="1800" dirty="0"/>
              <a:t>1.  12 DGS clinicians will attend PEERS training</a:t>
            </a:r>
          </a:p>
          <a:p>
            <a:pPr marL="109728" indent="0">
              <a:buNone/>
            </a:pPr>
            <a:r>
              <a:rPr lang="en-US" sz="1800" dirty="0"/>
              <a:t>2.   Clinicians will  complete pre and post surveys assessing their perception of implementing a </a:t>
            </a:r>
            <a:r>
              <a:rPr lang="en-US" sz="1800" dirty="0" smtClean="0"/>
              <a:t>social </a:t>
            </a:r>
            <a:r>
              <a:rPr lang="en-US" sz="1800" dirty="0"/>
              <a:t>skills group intervention for families affected by ASD</a:t>
            </a:r>
          </a:p>
          <a:p>
            <a:pPr marL="109728" indent="0">
              <a:buNone/>
            </a:pPr>
            <a:endParaRPr lang="en-US" sz="1800" b="1" dirty="0" smtClean="0"/>
          </a:p>
          <a:p>
            <a:pPr marL="109728" indent="0">
              <a:buNone/>
            </a:pPr>
            <a:r>
              <a:rPr lang="en-US" sz="1800" b="1" dirty="0" smtClean="0"/>
              <a:t>Aim </a:t>
            </a:r>
            <a:r>
              <a:rPr lang="en-US" sz="1800" b="1" dirty="0"/>
              <a:t>2:</a:t>
            </a:r>
          </a:p>
          <a:p>
            <a:pPr marL="109728" lvl="0" indent="0">
              <a:buNone/>
            </a:pPr>
            <a:r>
              <a:rPr lang="en-US" sz="1800" dirty="0" smtClean="0"/>
              <a:t>1. Up </a:t>
            </a:r>
            <a:r>
              <a:rPr lang="en-US" sz="1800" dirty="0"/>
              <a:t>to 80 families will be recruited to participate in PEERS at 4 DGS locations in spring 2017</a:t>
            </a:r>
          </a:p>
          <a:p>
            <a:pPr marL="109728" lvl="0" indent="0">
              <a:buNone/>
            </a:pPr>
            <a:r>
              <a:rPr lang="en-US" sz="1800" dirty="0" smtClean="0"/>
              <a:t>2. Caregivers </a:t>
            </a:r>
            <a:r>
              <a:rPr lang="en-US" sz="1800" dirty="0"/>
              <a:t>will complete pre and post surveys assessing parenting stress, adolescent social skills, and family quality of life </a:t>
            </a:r>
          </a:p>
          <a:p>
            <a:endParaRPr lang="en-US" sz="1800" dirty="0"/>
          </a:p>
        </p:txBody>
      </p:sp>
      <p:sp>
        <p:nvSpPr>
          <p:cNvPr id="4" name="Title 3"/>
          <p:cNvSpPr>
            <a:spLocks noGrp="1"/>
          </p:cNvSpPr>
          <p:nvPr>
            <p:ph type="title"/>
          </p:nvPr>
        </p:nvSpPr>
        <p:spPr/>
        <p:txBody>
          <a:bodyPr/>
          <a:lstStyle/>
          <a:p>
            <a:r>
              <a:rPr lang="en-US" dirty="0" smtClean="0"/>
              <a:t>Methods</a:t>
            </a:r>
            <a:endParaRPr lang="en-US" dirty="0"/>
          </a:p>
        </p:txBody>
      </p:sp>
    </p:spTree>
    <p:extLst>
      <p:ext uri="{BB962C8B-B14F-4D97-AF65-F5344CB8AC3E}">
        <p14:creationId xmlns:p14="http://schemas.microsoft.com/office/powerpoint/2010/main" val="2599016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109728" indent="0">
              <a:buNone/>
            </a:pPr>
            <a:r>
              <a:rPr lang="en-US" b="1" dirty="0"/>
              <a:t>Aim 1:</a:t>
            </a:r>
          </a:p>
          <a:p>
            <a:pPr marL="109728" indent="0">
              <a:buNone/>
            </a:pPr>
            <a:r>
              <a:rPr lang="en-US" dirty="0"/>
              <a:t>1.  </a:t>
            </a:r>
            <a:r>
              <a:rPr lang="en-US" dirty="0" smtClean="0"/>
              <a:t>ASD/PEERS training for DGS staff completed in November 2017</a:t>
            </a:r>
          </a:p>
          <a:p>
            <a:pPr lvl="1"/>
            <a:r>
              <a:rPr lang="en-US" dirty="0" smtClean="0"/>
              <a:t>ASD training provided by Drs. Dewey and Freedman; PEERS training provided by Ms. Veenema</a:t>
            </a:r>
          </a:p>
          <a:p>
            <a:pPr lvl="1"/>
            <a:r>
              <a:rPr lang="en-US" dirty="0" smtClean="0"/>
              <a:t>Over 25 staff from DGS participated, 4 LEND trainees, 2 psychology residents</a:t>
            </a:r>
            <a:endParaRPr lang="en-US" dirty="0"/>
          </a:p>
          <a:p>
            <a:pPr marL="109728" indent="0">
              <a:buNone/>
            </a:pPr>
            <a:r>
              <a:rPr lang="en-US" dirty="0"/>
              <a:t>2.   Clinicians will  complete pre and post surveys assessing their perception of implementing a </a:t>
            </a:r>
            <a:r>
              <a:rPr lang="en-US" dirty="0" smtClean="0"/>
              <a:t>social </a:t>
            </a:r>
            <a:r>
              <a:rPr lang="en-US" dirty="0"/>
              <a:t>skills group intervention for families affected by </a:t>
            </a:r>
            <a:r>
              <a:rPr lang="en-US" dirty="0" smtClean="0"/>
              <a:t>ASD</a:t>
            </a:r>
          </a:p>
          <a:p>
            <a:pPr lvl="1"/>
            <a:r>
              <a:rPr lang="en-US" dirty="0" smtClean="0"/>
              <a:t>In progress</a:t>
            </a:r>
            <a:endParaRPr lang="en-US" dirty="0"/>
          </a:p>
          <a:p>
            <a:pPr marL="109728" indent="0">
              <a:buNone/>
            </a:pPr>
            <a:endParaRPr lang="en-US" b="1" dirty="0" smtClean="0"/>
          </a:p>
          <a:p>
            <a:pPr marL="109728" indent="0">
              <a:buNone/>
            </a:pPr>
            <a:r>
              <a:rPr lang="en-US" b="1" dirty="0" smtClean="0"/>
              <a:t>Aim </a:t>
            </a:r>
            <a:r>
              <a:rPr lang="en-US" b="1" dirty="0"/>
              <a:t>2:</a:t>
            </a:r>
          </a:p>
          <a:p>
            <a:pPr marL="109728" lvl="0" indent="0">
              <a:buNone/>
            </a:pPr>
            <a:r>
              <a:rPr lang="en-US" dirty="0"/>
              <a:t>1. Up to 80 families will be recruited to participate in PEERS at 4 DGS locations in spring </a:t>
            </a:r>
            <a:r>
              <a:rPr lang="en-US" dirty="0" smtClean="0"/>
              <a:t>2017</a:t>
            </a:r>
          </a:p>
          <a:p>
            <a:pPr lvl="1"/>
            <a:r>
              <a:rPr lang="en-US" dirty="0" smtClean="0"/>
              <a:t>Group A: Lewes (9 families), Dover (7 families), Seaford (4 families)</a:t>
            </a:r>
          </a:p>
          <a:p>
            <a:pPr lvl="1"/>
            <a:r>
              <a:rPr lang="en-US" dirty="0" smtClean="0"/>
              <a:t>Group B: Lewes and Seaford planned, Dover coming</a:t>
            </a:r>
          </a:p>
          <a:p>
            <a:pPr lvl="1"/>
            <a:r>
              <a:rPr lang="en-US" dirty="0" smtClean="0"/>
              <a:t>Difficulties with recruitment and staff retention; no Wilmington group</a:t>
            </a:r>
            <a:endParaRPr lang="en-US" dirty="0"/>
          </a:p>
          <a:p>
            <a:pPr marL="109728" lvl="0" indent="0">
              <a:buNone/>
            </a:pPr>
            <a:r>
              <a:rPr lang="en-US" dirty="0"/>
              <a:t>2. Caregivers will complete pre and post surveys assessing parenting stress, adolescent social skills, and family quality of life </a:t>
            </a:r>
            <a:endParaRPr lang="en-US" dirty="0" smtClean="0"/>
          </a:p>
          <a:p>
            <a:pPr lvl="1"/>
            <a:r>
              <a:rPr lang="en-US" dirty="0" smtClean="0"/>
              <a:t>In progress</a:t>
            </a:r>
            <a:endParaRPr lang="en-US" dirty="0"/>
          </a:p>
          <a:p>
            <a:endParaRPr lang="en-US" dirty="0"/>
          </a:p>
        </p:txBody>
      </p:sp>
      <p:sp>
        <p:nvSpPr>
          <p:cNvPr id="2" name="Title 1"/>
          <p:cNvSpPr>
            <a:spLocks noGrp="1"/>
          </p:cNvSpPr>
          <p:nvPr>
            <p:ph type="title"/>
          </p:nvPr>
        </p:nvSpPr>
        <p:spPr/>
        <p:txBody>
          <a:bodyPr/>
          <a:lstStyle/>
          <a:p>
            <a:r>
              <a:rPr lang="en-US" dirty="0" smtClean="0"/>
              <a:t>Update</a:t>
            </a:r>
            <a:endParaRPr lang="en-US" dirty="0"/>
          </a:p>
        </p:txBody>
      </p:sp>
    </p:spTree>
    <p:extLst>
      <p:ext uri="{BB962C8B-B14F-4D97-AF65-F5344CB8AC3E}">
        <p14:creationId xmlns:p14="http://schemas.microsoft.com/office/powerpoint/2010/main" val="1847058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
            </a:pPr>
            <a:r>
              <a:rPr lang="en-US" dirty="0" smtClean="0"/>
              <a:t> Will create </a:t>
            </a:r>
            <a:r>
              <a:rPr lang="en-US" dirty="0"/>
              <a:t>opportunities for the expansion of  evidence-based social skills interventions for ASD in community settings. </a:t>
            </a:r>
            <a:endParaRPr lang="en-US" dirty="0" smtClean="0"/>
          </a:p>
          <a:p>
            <a:pPr>
              <a:buFont typeface="Wingdings" panose="05000000000000000000" pitchFamily="2" charset="2"/>
              <a:buChar char="§"/>
            </a:pPr>
            <a:r>
              <a:rPr lang="en-US" dirty="0" smtClean="0"/>
              <a:t>The </a:t>
            </a:r>
            <a:r>
              <a:rPr lang="en-US" dirty="0"/>
              <a:t>data from a community mental health setting can be compared to the data from the hospital-based PEERS groups and the school-based PEERS groups to determine differences in outcomes. </a:t>
            </a:r>
            <a:endParaRPr lang="en-US" dirty="0" smtClean="0"/>
          </a:p>
          <a:p>
            <a:pPr>
              <a:buFont typeface="Wingdings" panose="05000000000000000000" pitchFamily="2" charset="2"/>
              <a:buChar char="§"/>
            </a:pPr>
            <a:r>
              <a:rPr lang="en-US" dirty="0" smtClean="0"/>
              <a:t>As </a:t>
            </a:r>
            <a:r>
              <a:rPr lang="en-US" dirty="0"/>
              <a:t>PEERS grows, randomized controlled trials can be conducted between PEERS and other interventions, such as family-based Cognitive Behavior Therapy (CBT). </a:t>
            </a:r>
            <a:endParaRPr lang="en-US" dirty="0" smtClean="0"/>
          </a:p>
          <a:p>
            <a:pPr>
              <a:buFont typeface="Wingdings" panose="05000000000000000000" pitchFamily="2" charset="2"/>
              <a:buChar char="§"/>
            </a:pPr>
            <a:r>
              <a:rPr lang="en-US" dirty="0" smtClean="0"/>
              <a:t>Additionally</a:t>
            </a:r>
            <a:r>
              <a:rPr lang="en-US" dirty="0"/>
              <a:t>, other community partners with investment in ASD can be research collaborators, such as Autism Delaware. </a:t>
            </a:r>
            <a:endParaRPr lang="en-US" dirty="0" smtClean="0"/>
          </a:p>
          <a:p>
            <a:pPr>
              <a:buFont typeface="Wingdings" panose="05000000000000000000" pitchFamily="2" charset="2"/>
              <a:buChar char="§"/>
            </a:pPr>
            <a:r>
              <a:rPr lang="en-US" dirty="0" smtClean="0"/>
              <a:t>Overall</a:t>
            </a:r>
            <a:r>
              <a:rPr lang="en-US" dirty="0"/>
              <a:t>, the dissemination of PEERS will serve to bridge the gap between underserved regions and populations.</a:t>
            </a:r>
          </a:p>
          <a:p>
            <a:endParaRPr lang="en-US" dirty="0"/>
          </a:p>
        </p:txBody>
      </p:sp>
      <p:sp>
        <p:nvSpPr>
          <p:cNvPr id="2" name="Title 1"/>
          <p:cNvSpPr>
            <a:spLocks noGrp="1"/>
          </p:cNvSpPr>
          <p:nvPr>
            <p:ph type="title"/>
          </p:nvPr>
        </p:nvSpPr>
        <p:spPr/>
        <p:txBody>
          <a:bodyPr/>
          <a:lstStyle/>
          <a:p>
            <a:r>
              <a:rPr lang="en-US" dirty="0" smtClean="0"/>
              <a:t>Relevance</a:t>
            </a:r>
            <a:endParaRPr lang="en-US" dirty="0"/>
          </a:p>
        </p:txBody>
      </p:sp>
    </p:spTree>
    <p:extLst>
      <p:ext uri="{BB962C8B-B14F-4D97-AF65-F5344CB8AC3E}">
        <p14:creationId xmlns:p14="http://schemas.microsoft.com/office/powerpoint/2010/main" val="2863504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038" y="840447"/>
            <a:ext cx="8077200" cy="1524000"/>
          </a:xfrm>
        </p:spPr>
        <p:txBody>
          <a:bodyPr/>
          <a:lstStyle/>
          <a:p>
            <a:r>
              <a:rPr lang="en-US" dirty="0"/>
              <a:t>Assessing Delaware Parents’ Knowledge, Attitudes, &amp; Preferences about LARC for Teens using Participatory Action Research </a:t>
            </a:r>
          </a:p>
        </p:txBody>
      </p:sp>
      <p:sp>
        <p:nvSpPr>
          <p:cNvPr id="3" name="Content Placeholder 2"/>
          <p:cNvSpPr>
            <a:spLocks noGrp="1"/>
          </p:cNvSpPr>
          <p:nvPr>
            <p:ph idx="1"/>
          </p:nvPr>
        </p:nvSpPr>
        <p:spPr>
          <a:xfrm>
            <a:off x="685800" y="4568736"/>
            <a:ext cx="7086600" cy="1603463"/>
          </a:xfrm>
        </p:spPr>
        <p:txBody>
          <a:bodyPr/>
          <a:lstStyle/>
          <a:p>
            <a:pPr algn="ctr"/>
            <a:r>
              <a:rPr lang="en-US" dirty="0" smtClean="0"/>
              <a:t>Aniah Coley, BS</a:t>
            </a:r>
          </a:p>
          <a:p>
            <a:pPr algn="ctr"/>
            <a:r>
              <a:rPr lang="en-US" dirty="0" smtClean="0"/>
              <a:t>Jane Bowen, MHS</a:t>
            </a:r>
          </a:p>
          <a:p>
            <a:pPr algn="ctr"/>
            <a:r>
              <a:rPr lang="en-US" dirty="0" smtClean="0"/>
              <a:t>Krishna </a:t>
            </a:r>
            <a:r>
              <a:rPr lang="en-US" dirty="0"/>
              <a:t>White, MD, MPH</a:t>
            </a:r>
            <a:endParaRPr lang="en-US" baseline="30000" dirty="0"/>
          </a:p>
          <a:p>
            <a:pPr marL="0" indent="0">
              <a:buNone/>
            </a:pPr>
            <a:endParaRPr lang="en-US" dirty="0"/>
          </a:p>
        </p:txBody>
      </p:sp>
      <p:pic>
        <p:nvPicPr>
          <p:cNvPr id="4" name="Picture 3"/>
          <p:cNvPicPr>
            <a:picLocks noChangeAspect="1"/>
          </p:cNvPicPr>
          <p:nvPr/>
        </p:nvPicPr>
        <p:blipFill>
          <a:blip r:embed="rId2"/>
          <a:stretch>
            <a:fillRect/>
          </a:stretch>
        </p:blipFill>
        <p:spPr>
          <a:xfrm>
            <a:off x="3035453" y="2539592"/>
            <a:ext cx="2730159" cy="1810214"/>
          </a:xfrm>
          <a:prstGeom prst="rect">
            <a:avLst/>
          </a:prstGeom>
        </p:spPr>
      </p:pic>
      <p:pic>
        <p:nvPicPr>
          <p:cNvPr id="5" name="Picture 4" descr="C:\Users\801150791\AppData\Local\Microsoft\Windows\Temporary Internet Files\Content.Outlook\UNQ2LZLW\ACE_awards_logo_rgb.png"/>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867400"/>
            <a:ext cx="1295400" cy="883593"/>
          </a:xfrm>
          <a:prstGeom prst="rect">
            <a:avLst/>
          </a:prstGeom>
          <a:noFill/>
          <a:ln>
            <a:noFill/>
          </a:ln>
        </p:spPr>
      </p:pic>
    </p:spTree>
    <p:extLst>
      <p:ext uri="{BB962C8B-B14F-4D97-AF65-F5344CB8AC3E}">
        <p14:creationId xmlns:p14="http://schemas.microsoft.com/office/powerpoint/2010/main" val="1550729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dirty="0" smtClean="0"/>
              <a:t>No financial disclosures</a:t>
            </a:r>
          </a:p>
          <a:p>
            <a:r>
              <a:rPr lang="en-US" dirty="0" smtClean="0">
                <a:cs typeface="Arial" pitchFamily="34" charset="0"/>
              </a:rPr>
              <a:t>Work supported by an Institutional Development Award (IDeA) from the National Institute of General Medical Sciences of the National Institutes of Health under grant number U54-GM104941 (PI: Binder-Macleod).</a:t>
            </a:r>
          </a:p>
          <a:p>
            <a:endParaRPr lang="en-US" dirty="0"/>
          </a:p>
        </p:txBody>
      </p:sp>
    </p:spTree>
    <p:extLst>
      <p:ext uri="{BB962C8B-B14F-4D97-AF65-F5344CB8AC3E}">
        <p14:creationId xmlns:p14="http://schemas.microsoft.com/office/powerpoint/2010/main" val="372075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Teen pregnancy continues to be a problem generally in the United States and specifically in Delaware</a:t>
            </a:r>
          </a:p>
          <a:p>
            <a:pPr lvl="1"/>
            <a:r>
              <a:rPr lang="en-US" dirty="0" smtClean="0"/>
              <a:t>46.8% of Delaware teens have had intercourse</a:t>
            </a:r>
          </a:p>
          <a:p>
            <a:pPr lvl="1"/>
            <a:r>
              <a:rPr lang="en-US" dirty="0" smtClean="0"/>
              <a:t>72.6% of Delaware’s sexually active teens did not use any form of hormonal birth control</a:t>
            </a:r>
          </a:p>
          <a:p>
            <a:pPr lvl="1"/>
            <a:r>
              <a:rPr lang="en-US" dirty="0" smtClean="0"/>
              <a:t>Delaware teens have the 2</a:t>
            </a:r>
            <a:r>
              <a:rPr lang="en-US" baseline="30000" dirty="0" smtClean="0"/>
              <a:t>nd</a:t>
            </a:r>
            <a:r>
              <a:rPr lang="en-US" dirty="0" smtClean="0"/>
              <a:t> highest teen abortion rate in the US</a:t>
            </a:r>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296" y="4663221"/>
            <a:ext cx="1909104" cy="2041527"/>
          </a:xfrm>
          <a:prstGeom prst="rect">
            <a:avLst/>
          </a:prstGeom>
        </p:spPr>
      </p:pic>
    </p:spTree>
    <p:extLst>
      <p:ext uri="{BB962C8B-B14F-4D97-AF65-F5344CB8AC3E}">
        <p14:creationId xmlns:p14="http://schemas.microsoft.com/office/powerpoint/2010/main" val="34375603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301752" y="1527048"/>
            <a:ext cx="6454648" cy="4572000"/>
          </a:xfrm>
        </p:spPr>
        <p:txBody>
          <a:bodyPr>
            <a:normAutofit/>
          </a:bodyPr>
          <a:lstStyle/>
          <a:p>
            <a:r>
              <a:rPr lang="en-US" dirty="0" smtClean="0"/>
              <a:t>Long-acting reversible contraception or LARC is the most effective form of birth control in all ages</a:t>
            </a:r>
          </a:p>
          <a:p>
            <a:pPr lvl="1"/>
            <a:r>
              <a:rPr lang="en-US" dirty="0" smtClean="0"/>
              <a:t>In October of 2014 the AAP recommended that LARC be considered the first line contraceptive choice for adolescents</a:t>
            </a:r>
          </a:p>
        </p:txBody>
      </p:sp>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934" y="4310653"/>
            <a:ext cx="1828800" cy="2286000"/>
          </a:xfrm>
          <a:prstGeom prst="rect">
            <a:avLst/>
          </a:prstGeom>
        </p:spPr>
      </p:pic>
      <p:pic>
        <p:nvPicPr>
          <p:cNvPr id="6" name="Picture 5" descr="Unknown-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698" y="4310653"/>
            <a:ext cx="2387600" cy="1788395"/>
          </a:xfrm>
          <a:prstGeom prst="rect">
            <a:avLst/>
          </a:prstGeom>
        </p:spPr>
      </p:pic>
    </p:spTree>
    <p:extLst>
      <p:ext uri="{BB962C8B-B14F-4D97-AF65-F5344CB8AC3E}">
        <p14:creationId xmlns:p14="http://schemas.microsoft.com/office/powerpoint/2010/main" val="3053876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lstStyle/>
          <a:p>
            <a:r>
              <a:rPr lang="en-US" dirty="0" smtClean="0"/>
              <a:t>Delaware CAN: effort by the Delaware division of public health to reduce unintended pregnancy in the state of DE</a:t>
            </a:r>
          </a:p>
          <a:p>
            <a:pPr lvl="1"/>
            <a:r>
              <a:rPr lang="en-US" dirty="0" smtClean="0"/>
              <a:t>Partnership with nonprofit upstream USA</a:t>
            </a:r>
          </a:p>
          <a:p>
            <a:pPr lvl="1"/>
            <a:r>
              <a:rPr lang="en-US" dirty="0" smtClean="0"/>
              <a:t>Goal is to increase access to contraception </a:t>
            </a:r>
          </a:p>
          <a:p>
            <a:pPr lvl="1"/>
            <a:r>
              <a:rPr lang="en-US" dirty="0" smtClean="0"/>
              <a:t>http</a:t>
            </a:r>
            <a:r>
              <a:rPr lang="en-US" dirty="0"/>
              <a:t>://www.upstream.org/delawarecan/</a:t>
            </a:r>
          </a:p>
        </p:txBody>
      </p:sp>
    </p:spTree>
    <p:extLst>
      <p:ext uri="{BB962C8B-B14F-4D97-AF65-F5344CB8AC3E}">
        <p14:creationId xmlns:p14="http://schemas.microsoft.com/office/powerpoint/2010/main" val="2608991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346" y="77337"/>
            <a:ext cx="4979020" cy="1450380"/>
          </a:xfrm>
        </p:spPr>
        <p:txBody>
          <a:bodyPr/>
          <a:lstStyle/>
          <a:p>
            <a:endParaRPr lang="en-US"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67" r="2196" b="24264"/>
          <a:stretch/>
        </p:blipFill>
        <p:spPr>
          <a:xfrm>
            <a:off x="83634" y="1752897"/>
            <a:ext cx="8976732" cy="4413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41" y="77337"/>
            <a:ext cx="3568390" cy="1584195"/>
          </a:xfrm>
          <a:prstGeom prst="rect">
            <a:avLst/>
          </a:prstGeom>
        </p:spPr>
      </p:pic>
    </p:spTree>
    <p:extLst>
      <p:ext uri="{BB962C8B-B14F-4D97-AF65-F5344CB8AC3E}">
        <p14:creationId xmlns:p14="http://schemas.microsoft.com/office/powerpoint/2010/main" val="322827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a:bodyPr>
          <a:lstStyle/>
          <a:p>
            <a:r>
              <a:rPr lang="en-US" dirty="0" smtClean="0"/>
              <a:t>Reveal current knowledge, attitudes and beliefs that Delaware parents of teens have about LARC</a:t>
            </a:r>
          </a:p>
          <a:p>
            <a:r>
              <a:rPr lang="en-US" dirty="0" smtClean="0"/>
              <a:t>Understand parental preferences about use and administration of LARC</a:t>
            </a:r>
          </a:p>
          <a:p>
            <a:r>
              <a:rPr lang="en-US" dirty="0" smtClean="0"/>
              <a:t>Disseminate results to health care providers, policy makers and educators, and engage them in efforts that decrease barriers to LARC for teens</a:t>
            </a:r>
            <a:endParaRPr lang="en-US" dirty="0"/>
          </a:p>
        </p:txBody>
      </p:sp>
    </p:spTree>
    <p:extLst>
      <p:ext uri="{BB962C8B-B14F-4D97-AF65-F5344CB8AC3E}">
        <p14:creationId xmlns:p14="http://schemas.microsoft.com/office/powerpoint/2010/main" val="1383906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Participatory Action Research: research approach that emphasizes participation of community members with a focus on actionable data</a:t>
            </a:r>
          </a:p>
        </p:txBody>
      </p:sp>
      <p:pic>
        <p:nvPicPr>
          <p:cNvPr id="4" name="Picture 3" descr="Raring_Group_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1" y="3396716"/>
            <a:ext cx="7507610" cy="2288906"/>
          </a:xfrm>
          <a:prstGeom prst="rect">
            <a:avLst/>
          </a:prstGeom>
        </p:spPr>
      </p:pic>
    </p:spTree>
    <p:extLst>
      <p:ext uri="{BB962C8B-B14F-4D97-AF65-F5344CB8AC3E}">
        <p14:creationId xmlns:p14="http://schemas.microsoft.com/office/powerpoint/2010/main" val="1056852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PAR TEAM</a:t>
            </a:r>
            <a:endParaRPr lang="en-US" dirty="0"/>
          </a:p>
        </p:txBody>
      </p:sp>
      <p:sp>
        <p:nvSpPr>
          <p:cNvPr id="3" name="Content Placeholder 2"/>
          <p:cNvSpPr>
            <a:spLocks noGrp="1"/>
          </p:cNvSpPr>
          <p:nvPr>
            <p:ph idx="1"/>
          </p:nvPr>
        </p:nvSpPr>
        <p:spPr>
          <a:xfrm>
            <a:off x="457199" y="1452909"/>
            <a:ext cx="8476381" cy="5089811"/>
          </a:xfrm>
        </p:spPr>
        <p:txBody>
          <a:bodyPr>
            <a:normAutofit fontScale="92500"/>
          </a:bodyPr>
          <a:lstStyle/>
          <a:p>
            <a:r>
              <a:rPr lang="en-US" b="1" dirty="0" smtClean="0"/>
              <a:t>Krishna White, MD, MPH, FAAP: </a:t>
            </a:r>
            <a:r>
              <a:rPr lang="en-US" dirty="0" smtClean="0"/>
              <a:t>Principal Investigator</a:t>
            </a:r>
          </a:p>
          <a:p>
            <a:r>
              <a:rPr lang="en-US" b="1" dirty="0" smtClean="0"/>
              <a:t>Jane Bowen, MHS: </a:t>
            </a:r>
            <a:r>
              <a:rPr lang="en-US" dirty="0" smtClean="0"/>
              <a:t>Community Investigator</a:t>
            </a:r>
          </a:p>
          <a:p>
            <a:r>
              <a:rPr lang="en-US" b="1" dirty="0" smtClean="0"/>
              <a:t>Aniah Coley</a:t>
            </a:r>
            <a:r>
              <a:rPr lang="en-US" dirty="0" smtClean="0"/>
              <a:t>: Study Coordinator</a:t>
            </a:r>
          </a:p>
          <a:p>
            <a:r>
              <a:rPr lang="en-US" b="1" dirty="0" smtClean="0"/>
              <a:t>Jennette Fennimore</a:t>
            </a:r>
            <a:r>
              <a:rPr lang="en-US" dirty="0" smtClean="0"/>
              <a:t>: Community Researcher</a:t>
            </a:r>
            <a:endParaRPr lang="en-US" dirty="0"/>
          </a:p>
          <a:p>
            <a:r>
              <a:rPr lang="en-US" b="1" dirty="0" smtClean="0"/>
              <a:t>Andrea Miller:</a:t>
            </a:r>
            <a:r>
              <a:rPr lang="en-US" dirty="0" smtClean="0"/>
              <a:t> Community Researcher</a:t>
            </a:r>
          </a:p>
          <a:p>
            <a:r>
              <a:rPr lang="en-US" b="1" dirty="0" smtClean="0"/>
              <a:t>Evelyn Diaz-Camacho</a:t>
            </a:r>
            <a:r>
              <a:rPr lang="en-US" dirty="0" smtClean="0"/>
              <a:t>: Community Researcher</a:t>
            </a:r>
          </a:p>
          <a:p>
            <a:r>
              <a:rPr lang="en-US" b="1" dirty="0" smtClean="0"/>
              <a:t>Denise Fuller</a:t>
            </a:r>
            <a:r>
              <a:rPr lang="en-US" dirty="0" smtClean="0"/>
              <a:t>: Community Researcher</a:t>
            </a:r>
          </a:p>
          <a:p>
            <a:r>
              <a:rPr lang="en-US" b="1" dirty="0" smtClean="0"/>
              <a:t>Jessica Walters, MD:</a:t>
            </a:r>
            <a:r>
              <a:rPr lang="en-US" dirty="0" smtClean="0"/>
              <a:t> 3</a:t>
            </a:r>
            <a:r>
              <a:rPr lang="en-US" baseline="30000" dirty="0" smtClean="0"/>
              <a:t>rd</a:t>
            </a:r>
            <a:r>
              <a:rPr lang="en-US" dirty="0" smtClean="0"/>
              <a:t> year Pediatric Resident </a:t>
            </a:r>
          </a:p>
          <a:p>
            <a:r>
              <a:rPr lang="en-US" b="1" dirty="0" smtClean="0"/>
              <a:t>Sarah Vater, MD: </a:t>
            </a:r>
            <a:r>
              <a:rPr lang="en-US" dirty="0" smtClean="0"/>
              <a:t>2</a:t>
            </a:r>
            <a:r>
              <a:rPr lang="en-US" baseline="30000" dirty="0" smtClean="0"/>
              <a:t>nd</a:t>
            </a:r>
            <a:r>
              <a:rPr lang="en-US" dirty="0" smtClean="0"/>
              <a:t> year Pediatric Resident</a:t>
            </a:r>
            <a:endParaRPr lang="en-US" dirty="0"/>
          </a:p>
        </p:txBody>
      </p:sp>
    </p:spTree>
    <p:extLst>
      <p:ext uri="{BB962C8B-B14F-4D97-AF65-F5344CB8AC3E}">
        <p14:creationId xmlns:p14="http://schemas.microsoft.com/office/powerpoint/2010/main" val="1234833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Phase I </a:t>
            </a:r>
          </a:p>
          <a:p>
            <a:pPr lvl="1"/>
            <a:r>
              <a:rPr lang="en-US" dirty="0" smtClean="0"/>
              <a:t>Recruit community researchers </a:t>
            </a:r>
          </a:p>
          <a:p>
            <a:pPr lvl="1"/>
            <a:r>
              <a:rPr lang="en-US" dirty="0" smtClean="0"/>
              <a:t>Stakeholder interviews</a:t>
            </a:r>
          </a:p>
          <a:p>
            <a:r>
              <a:rPr lang="en-US" dirty="0" smtClean="0"/>
              <a:t>Phase II </a:t>
            </a:r>
          </a:p>
          <a:p>
            <a:pPr lvl="1"/>
            <a:r>
              <a:rPr lang="en-US" dirty="0" smtClean="0"/>
              <a:t>Part 1: Focus groups</a:t>
            </a:r>
          </a:p>
          <a:p>
            <a:pPr lvl="1"/>
            <a:r>
              <a:rPr lang="en-US" dirty="0" smtClean="0"/>
              <a:t>Part 2: Design statewide electronic survey</a:t>
            </a:r>
          </a:p>
          <a:p>
            <a:pPr lvl="1"/>
            <a:r>
              <a:rPr lang="en-US" dirty="0" smtClean="0"/>
              <a:t>Presented results in variety of settings </a:t>
            </a:r>
          </a:p>
          <a:p>
            <a:r>
              <a:rPr lang="en-US" dirty="0" smtClean="0"/>
              <a:t>Phase III </a:t>
            </a:r>
          </a:p>
          <a:p>
            <a:pPr lvl="1"/>
            <a:r>
              <a:rPr lang="en-US" dirty="0" smtClean="0"/>
              <a:t>Distribute electronic survey to parents of teens</a:t>
            </a:r>
            <a:endParaRPr lang="en-US" dirty="0"/>
          </a:p>
        </p:txBody>
      </p:sp>
    </p:spTree>
    <p:extLst>
      <p:ext uri="{BB962C8B-B14F-4D97-AF65-F5344CB8AC3E}">
        <p14:creationId xmlns:p14="http://schemas.microsoft.com/office/powerpoint/2010/main" val="23581786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Phase II Part 1</a:t>
            </a:r>
            <a:endParaRPr lang="en-US" dirty="0"/>
          </a:p>
        </p:txBody>
      </p:sp>
      <p:sp>
        <p:nvSpPr>
          <p:cNvPr id="3" name="Content Placeholder 2"/>
          <p:cNvSpPr>
            <a:spLocks noGrp="1"/>
          </p:cNvSpPr>
          <p:nvPr>
            <p:ph idx="1"/>
          </p:nvPr>
        </p:nvSpPr>
        <p:spPr/>
        <p:txBody>
          <a:bodyPr>
            <a:normAutofit/>
          </a:bodyPr>
          <a:lstStyle/>
          <a:p>
            <a:pPr marL="457200" lvl="1" indent="0">
              <a:buNone/>
            </a:pPr>
            <a:endParaRPr lang="en-US" dirty="0" smtClean="0"/>
          </a:p>
          <a:p>
            <a:r>
              <a:rPr lang="en-US" dirty="0" smtClean="0"/>
              <a:t>Focus Groups</a:t>
            </a:r>
          </a:p>
          <a:p>
            <a:pPr lvl="1"/>
            <a:r>
              <a:rPr lang="en-US" dirty="0"/>
              <a:t>4 Focus Groups held (2 White, 1 Black, 1 </a:t>
            </a:r>
            <a:r>
              <a:rPr lang="en-US" dirty="0" smtClean="0"/>
              <a:t>Latina)</a:t>
            </a:r>
            <a:endParaRPr lang="en-US" dirty="0"/>
          </a:p>
          <a:p>
            <a:pPr lvl="1"/>
            <a:r>
              <a:rPr lang="en-US" dirty="0"/>
              <a:t>Led by 1-2 community researchers who matched ethnicity of </a:t>
            </a:r>
            <a:r>
              <a:rPr lang="en-US" dirty="0" smtClean="0"/>
              <a:t>participants </a:t>
            </a:r>
            <a:endParaRPr lang="en-US" dirty="0"/>
          </a:p>
          <a:p>
            <a:pPr lvl="1"/>
            <a:r>
              <a:rPr lang="en-US" dirty="0" smtClean="0"/>
              <a:t>36 </a:t>
            </a:r>
            <a:r>
              <a:rPr lang="en-US" dirty="0"/>
              <a:t>question semi-structured discussion guide </a:t>
            </a:r>
            <a:r>
              <a:rPr lang="en-US" dirty="0" smtClean="0"/>
              <a:t>that was designed using </a:t>
            </a:r>
            <a:r>
              <a:rPr lang="en-US" dirty="0"/>
              <a:t>the Integrative Behavioral Model </a:t>
            </a:r>
            <a:endParaRPr lang="en-US" dirty="0" smtClean="0"/>
          </a:p>
          <a:p>
            <a:pPr lvl="1"/>
            <a:r>
              <a:rPr lang="en-US" dirty="0" smtClean="0"/>
              <a:t>Participants received dinner and $55 gift card</a:t>
            </a:r>
          </a:p>
          <a:p>
            <a:pPr lvl="1"/>
            <a:endParaRPr lang="en-US" dirty="0"/>
          </a:p>
        </p:txBody>
      </p:sp>
    </p:spTree>
    <p:extLst>
      <p:ext uri="{BB962C8B-B14F-4D97-AF65-F5344CB8AC3E}">
        <p14:creationId xmlns:p14="http://schemas.microsoft.com/office/powerpoint/2010/main" val="3753842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Phase II Part 1</a:t>
            </a:r>
            <a:endParaRPr lang="en-US" dirty="0"/>
          </a:p>
        </p:txBody>
      </p:sp>
      <p:sp>
        <p:nvSpPr>
          <p:cNvPr id="3" name="Content Placeholder 2"/>
          <p:cNvSpPr>
            <a:spLocks noGrp="1"/>
          </p:cNvSpPr>
          <p:nvPr>
            <p:ph idx="1"/>
          </p:nvPr>
        </p:nvSpPr>
        <p:spPr/>
        <p:txBody>
          <a:bodyPr/>
          <a:lstStyle/>
          <a:p>
            <a:r>
              <a:rPr lang="en-US" dirty="0" smtClean="0"/>
              <a:t>Focus Group Data Analysis</a:t>
            </a:r>
          </a:p>
          <a:p>
            <a:pPr lvl="1"/>
            <a:r>
              <a:rPr lang="en-US" dirty="0" smtClean="0"/>
              <a:t>Two </a:t>
            </a:r>
            <a:r>
              <a:rPr lang="en-US" dirty="0"/>
              <a:t>researchers used a values coding process to code </a:t>
            </a:r>
            <a:r>
              <a:rPr lang="en-US" dirty="0" smtClean="0"/>
              <a:t>data independently </a:t>
            </a:r>
            <a:r>
              <a:rPr lang="en-US" dirty="0"/>
              <a:t>(manually and with NVivo 8</a:t>
            </a:r>
            <a:r>
              <a:rPr lang="en-US" dirty="0" smtClean="0"/>
              <a:t>)</a:t>
            </a:r>
          </a:p>
        </p:txBody>
      </p:sp>
    </p:spTree>
    <p:extLst>
      <p:ext uri="{BB962C8B-B14F-4D97-AF65-F5344CB8AC3E}">
        <p14:creationId xmlns:p14="http://schemas.microsoft.com/office/powerpoint/2010/main" val="1838028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 Phase II Part 2</a:t>
            </a:r>
            <a:endParaRPr lang="en-US" dirty="0"/>
          </a:p>
        </p:txBody>
      </p:sp>
      <p:sp>
        <p:nvSpPr>
          <p:cNvPr id="3" name="Content Placeholder 2"/>
          <p:cNvSpPr>
            <a:spLocks noGrp="1"/>
          </p:cNvSpPr>
          <p:nvPr>
            <p:ph idx="1"/>
          </p:nvPr>
        </p:nvSpPr>
        <p:spPr/>
        <p:txBody>
          <a:bodyPr/>
          <a:lstStyle/>
          <a:p>
            <a:r>
              <a:rPr lang="en-US" dirty="0" smtClean="0"/>
              <a:t>Redcap survey in recruitment</a:t>
            </a:r>
          </a:p>
          <a:p>
            <a:pPr lvl="1"/>
            <a:r>
              <a:rPr lang="en-US" dirty="0" smtClean="0"/>
              <a:t>Designed questions from focus group themes </a:t>
            </a:r>
          </a:p>
          <a:p>
            <a:pPr lvl="1"/>
            <a:r>
              <a:rPr lang="en-US" dirty="0" smtClean="0"/>
              <a:t>Plan to recruit participants via flyers in various locations around Delaware</a:t>
            </a:r>
          </a:p>
          <a:p>
            <a:pPr lvl="1"/>
            <a:r>
              <a:rPr lang="en-US" dirty="0" smtClean="0"/>
              <a:t>Participants will receive a $10 gift card for completing the survey </a:t>
            </a:r>
          </a:p>
          <a:p>
            <a:pPr lvl="1"/>
            <a:r>
              <a:rPr lang="en-US" dirty="0" smtClean="0"/>
              <a:t>As of today 138 parents have completed survey</a:t>
            </a:r>
            <a:endParaRPr lang="en-US" dirty="0"/>
          </a:p>
        </p:txBody>
      </p:sp>
    </p:spTree>
    <p:extLst>
      <p:ext uri="{BB962C8B-B14F-4D97-AF65-F5344CB8AC3E}">
        <p14:creationId xmlns:p14="http://schemas.microsoft.com/office/powerpoint/2010/main" val="3695212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Results – Demographics of Parents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67444617"/>
              </p:ext>
            </p:extLst>
          </p:nvPr>
        </p:nvGraphicFramePr>
        <p:xfrm>
          <a:off x="189875" y="1621439"/>
          <a:ext cx="7764464" cy="4340111"/>
        </p:xfrm>
        <a:graphic>
          <a:graphicData uri="http://schemas.openxmlformats.org/drawingml/2006/table">
            <a:tbl>
              <a:tblPr firstRow="1" bandRow="1">
                <a:tableStyleId>{BC89EF96-8CEA-46FF-86C4-4CE0E7609802}</a:tableStyleId>
              </a:tblPr>
              <a:tblGrid>
                <a:gridCol w="1941116">
                  <a:extLst>
                    <a:ext uri="{9D8B030D-6E8A-4147-A177-3AD203B41FA5}">
                      <a16:colId xmlns:a16="http://schemas.microsoft.com/office/drawing/2014/main" xmlns="" val="20000"/>
                    </a:ext>
                  </a:extLst>
                </a:gridCol>
                <a:gridCol w="1941116">
                  <a:extLst>
                    <a:ext uri="{9D8B030D-6E8A-4147-A177-3AD203B41FA5}">
                      <a16:colId xmlns:a16="http://schemas.microsoft.com/office/drawing/2014/main" xmlns="" val="20001"/>
                    </a:ext>
                  </a:extLst>
                </a:gridCol>
                <a:gridCol w="1941116">
                  <a:extLst>
                    <a:ext uri="{9D8B030D-6E8A-4147-A177-3AD203B41FA5}">
                      <a16:colId xmlns:a16="http://schemas.microsoft.com/office/drawing/2014/main" xmlns="" val="20002"/>
                    </a:ext>
                  </a:extLst>
                </a:gridCol>
                <a:gridCol w="1941116">
                  <a:extLst>
                    <a:ext uri="{9D8B030D-6E8A-4147-A177-3AD203B41FA5}">
                      <a16:colId xmlns:a16="http://schemas.microsoft.com/office/drawing/2014/main" xmlns="" val="20003"/>
                    </a:ext>
                  </a:extLst>
                </a:gridCol>
              </a:tblGrid>
              <a:tr h="496013">
                <a:tc>
                  <a:txBody>
                    <a:bodyPr/>
                    <a:lstStyle/>
                    <a:p>
                      <a:r>
                        <a:rPr lang="en-US" dirty="0" smtClean="0"/>
                        <a:t>Gender</a:t>
                      </a:r>
                      <a:endParaRPr lang="en-US" dirty="0"/>
                    </a:p>
                  </a:txBody>
                  <a:tcPr/>
                </a:tc>
                <a:tc>
                  <a:txBody>
                    <a:bodyPr/>
                    <a:lstStyle/>
                    <a:p>
                      <a:r>
                        <a:rPr lang="en-US" b="0" dirty="0" smtClean="0"/>
                        <a:t>90% Female</a:t>
                      </a:r>
                      <a:endParaRPr lang="en-US" b="0" dirty="0"/>
                    </a:p>
                  </a:txBody>
                  <a:tcPr/>
                </a:tc>
                <a:tc>
                  <a:txBody>
                    <a:bodyPr/>
                    <a:lstStyle/>
                    <a:p>
                      <a:r>
                        <a:rPr lang="en-US" b="0" dirty="0" smtClean="0"/>
                        <a:t>10% Male</a:t>
                      </a:r>
                      <a:endParaRPr lang="en-US" b="0" dirty="0"/>
                    </a:p>
                  </a:txBody>
                  <a:tcPr/>
                </a:tc>
                <a:tc>
                  <a:txBody>
                    <a:bodyPr/>
                    <a:lstStyle/>
                    <a:p>
                      <a:endParaRPr lang="en-US" dirty="0"/>
                    </a:p>
                  </a:txBody>
                  <a:tcPr/>
                </a:tc>
                <a:extLst>
                  <a:ext uri="{0D108BD9-81ED-4DB2-BD59-A6C34878D82A}">
                    <a16:rowId xmlns:a16="http://schemas.microsoft.com/office/drawing/2014/main" xmlns="" val="10000"/>
                  </a:ext>
                </a:extLst>
              </a:tr>
              <a:tr h="1240032">
                <a:tc>
                  <a:txBody>
                    <a:bodyPr/>
                    <a:lstStyle/>
                    <a:p>
                      <a:r>
                        <a:rPr lang="en-US" b="1" dirty="0" smtClean="0"/>
                        <a:t>Education</a:t>
                      </a:r>
                      <a:endParaRPr lang="en-US" b="1" dirty="0"/>
                    </a:p>
                  </a:txBody>
                  <a:tcPr/>
                </a:tc>
                <a:tc>
                  <a:txBody>
                    <a:bodyPr/>
                    <a:lstStyle/>
                    <a:p>
                      <a:r>
                        <a:rPr lang="en-US" dirty="0" smtClean="0"/>
                        <a:t>27% Advanced degree</a:t>
                      </a:r>
                      <a:endParaRPr lang="en-US" dirty="0"/>
                    </a:p>
                  </a:txBody>
                  <a:tcPr/>
                </a:tc>
                <a:tc>
                  <a:txBody>
                    <a:bodyPr/>
                    <a:lstStyle/>
                    <a:p>
                      <a:r>
                        <a:rPr lang="en-US" dirty="0" smtClean="0"/>
                        <a:t>22%</a:t>
                      </a:r>
                      <a:r>
                        <a:rPr lang="en-US" baseline="0" dirty="0" smtClean="0"/>
                        <a:t> College</a:t>
                      </a:r>
                      <a:endParaRPr lang="en-US" dirty="0"/>
                    </a:p>
                  </a:txBody>
                  <a:tcPr/>
                </a:tc>
                <a:tc>
                  <a:txBody>
                    <a:bodyPr/>
                    <a:lstStyle/>
                    <a:p>
                      <a:r>
                        <a:rPr lang="en-US" dirty="0" smtClean="0"/>
                        <a:t>20%</a:t>
                      </a:r>
                      <a:r>
                        <a:rPr lang="en-US" baseline="0" dirty="0" smtClean="0"/>
                        <a:t> High school and some college</a:t>
                      </a:r>
                      <a:endParaRPr lang="en-US" dirty="0"/>
                    </a:p>
                  </a:txBody>
                  <a:tcPr/>
                </a:tc>
                <a:extLst>
                  <a:ext uri="{0D108BD9-81ED-4DB2-BD59-A6C34878D82A}">
                    <a16:rowId xmlns:a16="http://schemas.microsoft.com/office/drawing/2014/main" xmlns="" val="10001"/>
                  </a:ext>
                </a:extLst>
              </a:tr>
              <a:tr h="868022">
                <a:tc>
                  <a:txBody>
                    <a:bodyPr/>
                    <a:lstStyle/>
                    <a:p>
                      <a:r>
                        <a:rPr lang="en-US" b="1" dirty="0" smtClean="0"/>
                        <a:t>Race</a:t>
                      </a:r>
                      <a:endParaRPr lang="en-US" b="1" dirty="0"/>
                    </a:p>
                  </a:txBody>
                  <a:tcPr/>
                </a:tc>
                <a:tc>
                  <a:txBody>
                    <a:bodyPr/>
                    <a:lstStyle/>
                    <a:p>
                      <a:r>
                        <a:rPr lang="en-US" dirty="0" smtClean="0"/>
                        <a:t>50% White</a:t>
                      </a:r>
                      <a:endParaRPr lang="en-US" dirty="0"/>
                    </a:p>
                  </a:txBody>
                  <a:tcPr/>
                </a:tc>
                <a:tc>
                  <a:txBody>
                    <a:bodyPr/>
                    <a:lstStyle/>
                    <a:p>
                      <a:r>
                        <a:rPr lang="en-US" dirty="0" smtClean="0"/>
                        <a:t>30% African American</a:t>
                      </a:r>
                      <a:endParaRPr lang="en-US" dirty="0"/>
                    </a:p>
                  </a:txBody>
                  <a:tcPr/>
                </a:tc>
                <a:tc>
                  <a:txBody>
                    <a:bodyPr/>
                    <a:lstStyle/>
                    <a:p>
                      <a:r>
                        <a:rPr lang="en-US" dirty="0" smtClean="0"/>
                        <a:t>20% Hispanic</a:t>
                      </a:r>
                      <a:endParaRPr lang="en-US" dirty="0"/>
                    </a:p>
                  </a:txBody>
                  <a:tcPr/>
                </a:tc>
                <a:extLst>
                  <a:ext uri="{0D108BD9-81ED-4DB2-BD59-A6C34878D82A}">
                    <a16:rowId xmlns:a16="http://schemas.microsoft.com/office/drawing/2014/main" xmlns="" val="10002"/>
                  </a:ext>
                </a:extLst>
              </a:tr>
              <a:tr h="868022">
                <a:tc>
                  <a:txBody>
                    <a:bodyPr/>
                    <a:lstStyle/>
                    <a:p>
                      <a:r>
                        <a:rPr lang="en-US" b="1" dirty="0" smtClean="0"/>
                        <a:t>Religion</a:t>
                      </a:r>
                      <a:endParaRPr lang="en-US" b="1" dirty="0"/>
                    </a:p>
                  </a:txBody>
                  <a:tcPr/>
                </a:tc>
                <a:tc>
                  <a:txBody>
                    <a:bodyPr/>
                    <a:lstStyle/>
                    <a:p>
                      <a:r>
                        <a:rPr lang="en-US" dirty="0" smtClean="0"/>
                        <a:t>74%</a:t>
                      </a:r>
                      <a:r>
                        <a:rPr lang="en-US" baseline="0" dirty="0" smtClean="0"/>
                        <a:t> Christian</a:t>
                      </a:r>
                      <a:endParaRPr lang="en-US" dirty="0"/>
                    </a:p>
                  </a:txBody>
                  <a:tcPr/>
                </a:tc>
                <a:tc>
                  <a:txBody>
                    <a:bodyPr/>
                    <a:lstStyle/>
                    <a:p>
                      <a:r>
                        <a:rPr lang="en-US" dirty="0" smtClean="0"/>
                        <a:t>24%</a:t>
                      </a:r>
                      <a:r>
                        <a:rPr lang="en-US" baseline="0" dirty="0" smtClean="0"/>
                        <a:t> No preference </a:t>
                      </a:r>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868022">
                <a:tc>
                  <a:txBody>
                    <a:bodyPr/>
                    <a:lstStyle/>
                    <a:p>
                      <a:r>
                        <a:rPr lang="en-US" b="1" dirty="0" smtClean="0"/>
                        <a:t>Residence</a:t>
                      </a:r>
                      <a:endParaRPr lang="en-US" b="1" dirty="0"/>
                    </a:p>
                  </a:txBody>
                  <a:tcPr/>
                </a:tc>
                <a:tc>
                  <a:txBody>
                    <a:bodyPr/>
                    <a:lstStyle/>
                    <a:p>
                      <a:r>
                        <a:rPr lang="en-US" dirty="0" smtClean="0"/>
                        <a:t>70% Suburban</a:t>
                      </a:r>
                      <a:endParaRPr lang="en-US" dirty="0"/>
                    </a:p>
                  </a:txBody>
                  <a:tcPr/>
                </a:tc>
                <a:tc>
                  <a:txBody>
                    <a:bodyPr/>
                    <a:lstStyle/>
                    <a:p>
                      <a:r>
                        <a:rPr lang="en-US" dirty="0" smtClean="0"/>
                        <a:t>26% City</a:t>
                      </a:r>
                      <a:endParaRPr lang="en-US" dirty="0"/>
                    </a:p>
                  </a:txBody>
                  <a:tcPr/>
                </a:tc>
                <a:tc>
                  <a:txBody>
                    <a:bodyPr/>
                    <a:lstStyle/>
                    <a:p>
                      <a:r>
                        <a:rPr lang="en-US" dirty="0" smtClean="0"/>
                        <a:t>100%</a:t>
                      </a:r>
                      <a:r>
                        <a:rPr lang="en-US" baseline="0" dirty="0" smtClean="0"/>
                        <a:t> New Castle County</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393762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Results – Demographics of Parents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170867133"/>
              </p:ext>
            </p:extLst>
          </p:nvPr>
        </p:nvGraphicFramePr>
        <p:xfrm>
          <a:off x="197057" y="1747530"/>
          <a:ext cx="7750915" cy="4140952"/>
        </p:xfrm>
        <a:graphic>
          <a:graphicData uri="http://schemas.openxmlformats.org/drawingml/2006/table">
            <a:tbl>
              <a:tblPr firstRow="1" bandRow="1">
                <a:tableStyleId>{BC89EF96-8CEA-46FF-86C4-4CE0E7609802}</a:tableStyleId>
              </a:tblPr>
              <a:tblGrid>
                <a:gridCol w="1550183">
                  <a:extLst>
                    <a:ext uri="{9D8B030D-6E8A-4147-A177-3AD203B41FA5}">
                      <a16:colId xmlns:a16="http://schemas.microsoft.com/office/drawing/2014/main" xmlns="" val="20000"/>
                    </a:ext>
                  </a:extLst>
                </a:gridCol>
                <a:gridCol w="1550183">
                  <a:extLst>
                    <a:ext uri="{9D8B030D-6E8A-4147-A177-3AD203B41FA5}">
                      <a16:colId xmlns:a16="http://schemas.microsoft.com/office/drawing/2014/main" xmlns="" val="20001"/>
                    </a:ext>
                  </a:extLst>
                </a:gridCol>
                <a:gridCol w="1550183">
                  <a:extLst>
                    <a:ext uri="{9D8B030D-6E8A-4147-A177-3AD203B41FA5}">
                      <a16:colId xmlns:a16="http://schemas.microsoft.com/office/drawing/2014/main" xmlns="" val="20002"/>
                    </a:ext>
                  </a:extLst>
                </a:gridCol>
                <a:gridCol w="1550183">
                  <a:extLst>
                    <a:ext uri="{9D8B030D-6E8A-4147-A177-3AD203B41FA5}">
                      <a16:colId xmlns:a16="http://schemas.microsoft.com/office/drawing/2014/main" xmlns="" val="20003"/>
                    </a:ext>
                  </a:extLst>
                </a:gridCol>
                <a:gridCol w="1550183">
                  <a:extLst>
                    <a:ext uri="{9D8B030D-6E8A-4147-A177-3AD203B41FA5}">
                      <a16:colId xmlns:a16="http://schemas.microsoft.com/office/drawing/2014/main" xmlns="" val="20004"/>
                    </a:ext>
                  </a:extLst>
                </a:gridCol>
              </a:tblGrid>
              <a:tr h="930280">
                <a:tc>
                  <a:txBody>
                    <a:bodyPr/>
                    <a:lstStyle/>
                    <a:p>
                      <a:r>
                        <a:rPr lang="en-US" b="1" dirty="0" smtClean="0"/>
                        <a:t>Income</a:t>
                      </a:r>
                      <a:endParaRPr lang="en-US" b="1" dirty="0"/>
                    </a:p>
                  </a:txBody>
                  <a:tcPr/>
                </a:tc>
                <a:tc>
                  <a:txBody>
                    <a:bodyPr/>
                    <a:lstStyle/>
                    <a:p>
                      <a:r>
                        <a:rPr lang="en-US" b="0" dirty="0" smtClean="0"/>
                        <a:t>33%</a:t>
                      </a:r>
                    </a:p>
                    <a:p>
                      <a:r>
                        <a:rPr lang="en-US" b="0" dirty="0" smtClean="0"/>
                        <a:t> &gt;$100,000</a:t>
                      </a:r>
                      <a:endParaRPr lang="en-US" b="0" dirty="0"/>
                    </a:p>
                  </a:txBody>
                  <a:tcPr/>
                </a:tc>
                <a:tc>
                  <a:txBody>
                    <a:bodyPr/>
                    <a:lstStyle/>
                    <a:p>
                      <a:r>
                        <a:rPr lang="en-US" b="0" dirty="0" smtClean="0"/>
                        <a:t>20% $50-99,000</a:t>
                      </a:r>
                      <a:endParaRPr lang="en-US" b="0" dirty="0"/>
                    </a:p>
                  </a:txBody>
                  <a:tcPr/>
                </a:tc>
                <a:tc>
                  <a:txBody>
                    <a:bodyPr/>
                    <a:lstStyle/>
                    <a:p>
                      <a:r>
                        <a:rPr lang="en-US" b="0" dirty="0" smtClean="0"/>
                        <a:t>26% $25-49,000</a:t>
                      </a:r>
                      <a:endParaRPr lang="en-US" b="0" dirty="0"/>
                    </a:p>
                  </a:txBody>
                  <a:tcPr/>
                </a:tc>
                <a:tc>
                  <a:txBody>
                    <a:bodyPr/>
                    <a:lstStyle/>
                    <a:p>
                      <a:r>
                        <a:rPr lang="en-US" b="0" dirty="0" smtClean="0"/>
                        <a:t>17 %</a:t>
                      </a:r>
                    </a:p>
                    <a:p>
                      <a:r>
                        <a:rPr lang="en-US" b="0" dirty="0" smtClean="0"/>
                        <a:t>&lt; $25,000</a:t>
                      </a:r>
                      <a:endParaRPr lang="en-US" b="0" dirty="0"/>
                    </a:p>
                  </a:txBody>
                  <a:tcPr/>
                </a:tc>
                <a:extLst>
                  <a:ext uri="{0D108BD9-81ED-4DB2-BD59-A6C34878D82A}">
                    <a16:rowId xmlns:a16="http://schemas.microsoft.com/office/drawing/2014/main" xmlns="" val="10000"/>
                  </a:ext>
                </a:extLst>
              </a:tr>
              <a:tr h="538972">
                <a:tc>
                  <a:txBody>
                    <a:bodyPr/>
                    <a:lstStyle/>
                    <a:p>
                      <a:r>
                        <a:rPr lang="en-US" b="1" dirty="0" smtClean="0"/>
                        <a:t>Insurance</a:t>
                      </a:r>
                      <a:endParaRPr lang="en-US" b="1" dirty="0"/>
                    </a:p>
                  </a:txBody>
                  <a:tcPr/>
                </a:tc>
                <a:tc>
                  <a:txBody>
                    <a:bodyPr/>
                    <a:lstStyle/>
                    <a:p>
                      <a:r>
                        <a:rPr lang="en-US" dirty="0" smtClean="0"/>
                        <a:t>78% Private</a:t>
                      </a:r>
                      <a:endParaRPr lang="en-US" dirty="0"/>
                    </a:p>
                  </a:txBody>
                  <a:tcPr/>
                </a:tc>
                <a:tc>
                  <a:txBody>
                    <a:bodyPr/>
                    <a:lstStyle/>
                    <a:p>
                      <a:r>
                        <a:rPr lang="en-US" dirty="0" smtClean="0"/>
                        <a:t>22% Medicaid</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1"/>
                  </a:ext>
                </a:extLst>
              </a:tr>
              <a:tr h="811140">
                <a:tc>
                  <a:txBody>
                    <a:bodyPr/>
                    <a:lstStyle/>
                    <a:p>
                      <a:r>
                        <a:rPr lang="en-US" b="1" dirty="0" smtClean="0"/>
                        <a:t>In Healthcare</a:t>
                      </a:r>
                      <a:endParaRPr lang="en-US" b="1" dirty="0"/>
                    </a:p>
                  </a:txBody>
                  <a:tcPr/>
                </a:tc>
                <a:tc>
                  <a:txBody>
                    <a:bodyPr/>
                    <a:lstStyle/>
                    <a:p>
                      <a:r>
                        <a:rPr lang="en-US" dirty="0" smtClean="0"/>
                        <a:t>72% No</a:t>
                      </a:r>
                      <a:endParaRPr lang="en-US" dirty="0"/>
                    </a:p>
                  </a:txBody>
                  <a:tcPr/>
                </a:tc>
                <a:tc>
                  <a:txBody>
                    <a:bodyPr/>
                    <a:lstStyle/>
                    <a:p>
                      <a:r>
                        <a:rPr lang="en-US" dirty="0" smtClean="0"/>
                        <a:t>18% Yes</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930280">
                <a:tc>
                  <a:txBody>
                    <a:bodyPr/>
                    <a:lstStyle/>
                    <a:p>
                      <a:r>
                        <a:rPr lang="en-US" b="1" dirty="0" smtClean="0"/>
                        <a:t>Sexually</a:t>
                      </a:r>
                      <a:r>
                        <a:rPr lang="en-US" b="1" baseline="0" dirty="0" smtClean="0"/>
                        <a:t> active teen</a:t>
                      </a:r>
                      <a:endParaRPr lang="en-US" b="1" dirty="0"/>
                    </a:p>
                  </a:txBody>
                  <a:tcPr/>
                </a:tc>
                <a:tc>
                  <a:txBody>
                    <a:bodyPr/>
                    <a:lstStyle/>
                    <a:p>
                      <a:r>
                        <a:rPr lang="en-US" dirty="0" smtClean="0"/>
                        <a:t>24% Yes</a:t>
                      </a:r>
                      <a:endParaRPr lang="en-US" dirty="0"/>
                    </a:p>
                  </a:txBody>
                  <a:tcPr/>
                </a:tc>
                <a:tc>
                  <a:txBody>
                    <a:bodyPr/>
                    <a:lstStyle/>
                    <a:p>
                      <a:r>
                        <a:rPr lang="en-US" dirty="0" smtClean="0"/>
                        <a:t>28% Unsure</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3"/>
                  </a:ext>
                </a:extLst>
              </a:tr>
              <a:tr h="930280">
                <a:tc>
                  <a:txBody>
                    <a:bodyPr/>
                    <a:lstStyle/>
                    <a:p>
                      <a:r>
                        <a:rPr lang="en-US" b="1" dirty="0" smtClean="0"/>
                        <a:t>Parent’s BC Method</a:t>
                      </a:r>
                      <a:endParaRPr lang="en-US" b="1" dirty="0"/>
                    </a:p>
                  </a:txBody>
                  <a:tcPr/>
                </a:tc>
                <a:tc>
                  <a:txBody>
                    <a:bodyPr/>
                    <a:lstStyle/>
                    <a:p>
                      <a:r>
                        <a:rPr lang="en-US" dirty="0" smtClean="0"/>
                        <a:t>28% Condoms</a:t>
                      </a:r>
                      <a:endParaRPr lang="en-US" dirty="0"/>
                    </a:p>
                  </a:txBody>
                  <a:tcPr/>
                </a:tc>
                <a:tc>
                  <a:txBody>
                    <a:bodyPr/>
                    <a:lstStyle/>
                    <a:p>
                      <a:r>
                        <a:rPr lang="en-US" dirty="0" smtClean="0"/>
                        <a:t>22% Sterilization</a:t>
                      </a:r>
                      <a:endParaRPr lang="en-US" dirty="0"/>
                    </a:p>
                  </a:txBody>
                  <a:tcPr/>
                </a:tc>
                <a:tc>
                  <a:txBody>
                    <a:bodyPr/>
                    <a:lstStyle/>
                    <a:p>
                      <a:r>
                        <a:rPr lang="en-US" dirty="0" smtClean="0"/>
                        <a:t>20% Other</a:t>
                      </a:r>
                      <a:endParaRPr lang="en-US" dirty="0"/>
                    </a:p>
                  </a:txBody>
                  <a:tcPr/>
                </a:tc>
                <a:tc>
                  <a:txBody>
                    <a:bodyPr/>
                    <a:lstStyle/>
                    <a:p>
                      <a:r>
                        <a:rPr lang="en-US" dirty="0" smtClean="0"/>
                        <a:t>7%</a:t>
                      </a:r>
                      <a:r>
                        <a:rPr lang="en-US" baseline="0" dirty="0" smtClean="0"/>
                        <a:t> IUD</a:t>
                      </a: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53122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39" y="228600"/>
            <a:ext cx="8534400" cy="758952"/>
          </a:xfrm>
        </p:spPr>
        <p:txBody>
          <a:bodyPr>
            <a:normAutofit/>
          </a:bodyPr>
          <a:lstStyle/>
          <a:p>
            <a:r>
              <a:rPr lang="en-US" dirty="0" smtClean="0"/>
              <a:t>Results - </a:t>
            </a:r>
            <a:r>
              <a:rPr lang="en-US" dirty="0"/>
              <a:t>Parent </a:t>
            </a:r>
            <a:r>
              <a:rPr lang="en-US" dirty="0" smtClean="0"/>
              <a:t>Responses</a:t>
            </a:r>
            <a:endParaRPr lang="en-US" dirty="0"/>
          </a:p>
        </p:txBody>
      </p:sp>
      <p:sp>
        <p:nvSpPr>
          <p:cNvPr id="3" name="Content Placeholder 2"/>
          <p:cNvSpPr>
            <a:spLocks noGrp="1"/>
          </p:cNvSpPr>
          <p:nvPr>
            <p:ph idx="1"/>
          </p:nvPr>
        </p:nvSpPr>
        <p:spPr/>
        <p:txBody>
          <a:bodyPr>
            <a:normAutofit/>
          </a:bodyPr>
          <a:lstStyle/>
          <a:p>
            <a:r>
              <a:rPr lang="en-US" dirty="0"/>
              <a:t>K</a:t>
            </a:r>
            <a:r>
              <a:rPr lang="en-US" dirty="0" smtClean="0"/>
              <a:t>ey themes</a:t>
            </a:r>
          </a:p>
          <a:p>
            <a:pPr lvl="1"/>
            <a:r>
              <a:rPr lang="en-US" dirty="0" smtClean="0"/>
              <a:t>1. </a:t>
            </a:r>
            <a:r>
              <a:rPr lang="en-US" dirty="0"/>
              <a:t>I</a:t>
            </a:r>
            <a:r>
              <a:rPr lang="en-US" dirty="0" smtClean="0"/>
              <a:t>mportance </a:t>
            </a:r>
            <a:r>
              <a:rPr lang="en-US" dirty="0"/>
              <a:t>of prevention of sexually transmitted infections </a:t>
            </a:r>
            <a:endParaRPr lang="en-US" dirty="0" smtClean="0"/>
          </a:p>
          <a:p>
            <a:pPr lvl="1"/>
            <a:r>
              <a:rPr lang="en-US" dirty="0" smtClean="0"/>
              <a:t>2. </a:t>
            </a:r>
            <a:r>
              <a:rPr lang="en-US" dirty="0"/>
              <a:t>N</a:t>
            </a:r>
            <a:r>
              <a:rPr lang="en-US" dirty="0" smtClean="0"/>
              <a:t>eed </a:t>
            </a:r>
            <a:r>
              <a:rPr lang="en-US" dirty="0"/>
              <a:t>for access to confidential birth control </a:t>
            </a:r>
            <a:r>
              <a:rPr lang="en-US" dirty="0" smtClean="0"/>
              <a:t>for </a:t>
            </a:r>
            <a:r>
              <a:rPr lang="en-US" dirty="0"/>
              <a:t>teens of </a:t>
            </a:r>
            <a:r>
              <a:rPr lang="en-US" b="1" i="1" dirty="0"/>
              <a:t>other</a:t>
            </a:r>
            <a:r>
              <a:rPr lang="en-US" dirty="0"/>
              <a:t> parents but not necessarily </a:t>
            </a:r>
            <a:r>
              <a:rPr lang="en-US" b="1" i="1" dirty="0" smtClean="0"/>
              <a:t>theirs</a:t>
            </a:r>
            <a:r>
              <a:rPr lang="en-US" dirty="0" smtClean="0"/>
              <a:t> </a:t>
            </a:r>
          </a:p>
          <a:p>
            <a:pPr lvl="1"/>
            <a:r>
              <a:rPr lang="en-US" dirty="0" smtClean="0"/>
              <a:t>3. Need for a clean, sterile environment with experienced personnel</a:t>
            </a:r>
          </a:p>
          <a:p>
            <a:pPr lvl="1"/>
            <a:r>
              <a:rPr lang="en-US" dirty="0" smtClean="0"/>
              <a:t>4. Double standard between parents of teen boys and girls </a:t>
            </a:r>
          </a:p>
          <a:p>
            <a:endParaRPr lang="en-US" dirty="0"/>
          </a:p>
          <a:p>
            <a:endParaRPr lang="en-US" dirty="0"/>
          </a:p>
        </p:txBody>
      </p:sp>
    </p:spTree>
    <p:extLst>
      <p:ext uri="{BB962C8B-B14F-4D97-AF65-F5344CB8AC3E}">
        <p14:creationId xmlns:p14="http://schemas.microsoft.com/office/powerpoint/2010/main" val="2693692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Disclosures</a:t>
            </a:r>
            <a:endParaRPr lang="en-US" dirty="0"/>
          </a:p>
        </p:txBody>
      </p:sp>
      <p:sp>
        <p:nvSpPr>
          <p:cNvPr id="5" name="Content Placeholder 4"/>
          <p:cNvSpPr>
            <a:spLocks noGrp="1"/>
          </p:cNvSpPr>
          <p:nvPr>
            <p:ph idx="1"/>
          </p:nvPr>
        </p:nvSpPr>
        <p:spPr/>
        <p:txBody>
          <a:bodyPr/>
          <a:lstStyle/>
          <a:p>
            <a:r>
              <a:rPr lang="en-US" altLang="en-US" sz="2000" b="1" dirty="0" smtClean="0">
                <a:ea typeface="Helvetica" charset="0"/>
                <a:cs typeface="Helvetica" charset="0"/>
              </a:rPr>
              <a:t>Speaker Name:  </a:t>
            </a:r>
            <a:r>
              <a:rPr lang="en-US" altLang="en-US" sz="2000" dirty="0" smtClean="0">
                <a:ea typeface="Helvetica" charset="0"/>
                <a:cs typeface="Helvetica" charset="0"/>
              </a:rPr>
              <a:t>Cindy Dodds, Diane Gallagher, Marianne Gellert-Jones</a:t>
            </a:r>
            <a:r>
              <a:rPr lang="en-US" altLang="en-US" sz="2000" dirty="0">
                <a:ea typeface="Helvetica" charset="0"/>
                <a:cs typeface="Helvetica" charset="0"/>
              </a:rPr>
              <a:t/>
            </a:r>
            <a:br>
              <a:rPr lang="en-US" altLang="en-US" sz="2000" dirty="0">
                <a:ea typeface="Helvetica" charset="0"/>
                <a:cs typeface="Helvetica" charset="0"/>
              </a:rPr>
            </a:br>
            <a:r>
              <a:rPr lang="en-US" altLang="en-US" sz="2000" b="1" dirty="0">
                <a:ea typeface="Helvetica" charset="0"/>
                <a:cs typeface="Helvetica" charset="0"/>
              </a:rPr>
              <a:t/>
            </a:r>
            <a:br>
              <a:rPr lang="en-US" altLang="en-US" sz="2000" b="1" dirty="0">
                <a:ea typeface="Helvetica" charset="0"/>
                <a:cs typeface="Helvetica" charset="0"/>
              </a:rPr>
            </a:br>
            <a:r>
              <a:rPr lang="en-US" altLang="en-US" sz="2000" b="1" dirty="0">
                <a:ea typeface="Helvetica" charset="0"/>
                <a:cs typeface="Helvetica" charset="0"/>
              </a:rPr>
              <a:t>Disclosure of Relevant Financial Relationships</a:t>
            </a:r>
            <a:br>
              <a:rPr lang="en-US" altLang="en-US" sz="2000" b="1" dirty="0">
                <a:ea typeface="Helvetica" charset="0"/>
                <a:cs typeface="Helvetica" charset="0"/>
              </a:rPr>
            </a:br>
            <a:r>
              <a:rPr lang="en-US" altLang="en-US" sz="2000" dirty="0">
                <a:ea typeface="Helvetica" charset="0"/>
                <a:cs typeface="Helvetica" charset="0"/>
              </a:rPr>
              <a:t/>
            </a:r>
            <a:br>
              <a:rPr lang="en-US" altLang="en-US" sz="2000" dirty="0">
                <a:ea typeface="Helvetica" charset="0"/>
                <a:cs typeface="Helvetica" charset="0"/>
              </a:rPr>
            </a:br>
            <a:r>
              <a:rPr lang="en-US" altLang="en-US" sz="2000" dirty="0">
                <a:ea typeface="Helvetica" charset="0"/>
                <a:cs typeface="Helvetica" charset="0"/>
              </a:rPr>
              <a:t>We have no financial relationships to disclose. </a:t>
            </a:r>
            <a:br>
              <a:rPr lang="en-US" altLang="en-US" sz="2000" dirty="0">
                <a:ea typeface="Helvetica" charset="0"/>
                <a:cs typeface="Helvetica" charset="0"/>
              </a:rPr>
            </a:br>
            <a:r>
              <a:rPr lang="en-US" altLang="en-US" sz="2000" b="1" dirty="0">
                <a:ea typeface="Helvetica" charset="0"/>
                <a:cs typeface="Helvetica" charset="0"/>
              </a:rPr>
              <a:t/>
            </a:r>
            <a:br>
              <a:rPr lang="en-US" altLang="en-US" sz="2000" b="1" dirty="0">
                <a:ea typeface="Helvetica" charset="0"/>
                <a:cs typeface="Helvetica" charset="0"/>
              </a:rPr>
            </a:br>
            <a:r>
              <a:rPr lang="en-US" altLang="en-US" sz="2000" b="1" dirty="0">
                <a:ea typeface="Helvetica" charset="0"/>
                <a:cs typeface="Helvetica" charset="0"/>
              </a:rPr>
              <a:t>Disclosure of Off-Label and/or investigative uses</a:t>
            </a:r>
            <a:r>
              <a:rPr lang="en-US" altLang="en-US" sz="2000" dirty="0">
                <a:ea typeface="Helvetica" charset="0"/>
                <a:cs typeface="Helvetica" charset="0"/>
              </a:rPr>
              <a:t>: </a:t>
            </a:r>
            <a:br>
              <a:rPr lang="en-US" altLang="en-US" sz="2000" dirty="0">
                <a:ea typeface="Helvetica" charset="0"/>
                <a:cs typeface="Helvetica" charset="0"/>
              </a:rPr>
            </a:br>
            <a:r>
              <a:rPr lang="en-US" altLang="en-US" sz="2000" dirty="0">
                <a:ea typeface="Helvetica" charset="0"/>
                <a:cs typeface="Helvetica" charset="0"/>
              </a:rPr>
              <a:t/>
            </a:r>
            <a:br>
              <a:rPr lang="en-US" altLang="en-US" sz="2000" dirty="0">
                <a:ea typeface="Helvetica" charset="0"/>
                <a:cs typeface="Helvetica" charset="0"/>
              </a:rPr>
            </a:br>
            <a:r>
              <a:rPr lang="en-US" altLang="en-US" sz="2000" dirty="0">
                <a:ea typeface="Helvetica" charset="0"/>
                <a:cs typeface="Helvetica" charset="0"/>
              </a:rPr>
              <a:t>We will not discuss off label use and/or investigational use in my presentation.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1780250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Parent Responses</a:t>
            </a:r>
            <a:endParaRPr lang="en-US" dirty="0"/>
          </a:p>
        </p:txBody>
      </p:sp>
      <p:sp>
        <p:nvSpPr>
          <p:cNvPr id="6" name="Content Placeholder 5"/>
          <p:cNvSpPr>
            <a:spLocks noGrp="1"/>
          </p:cNvSpPr>
          <p:nvPr>
            <p:ph idx="1"/>
          </p:nvPr>
        </p:nvSpPr>
        <p:spPr/>
        <p:txBody>
          <a:bodyPr>
            <a:normAutofit/>
          </a:bodyPr>
          <a:lstStyle/>
          <a:p>
            <a:endParaRPr lang="en-US" dirty="0" smtClean="0"/>
          </a:p>
          <a:p>
            <a:r>
              <a:rPr lang="en-US" dirty="0" smtClean="0"/>
              <a:t>“</a:t>
            </a:r>
            <a:r>
              <a:rPr lang="en-US" dirty="0"/>
              <a:t>I have a son and a daughter. My views and concerns are very different because I have to worry about the possibility of her getting pregnant but with him, I have to show up at somebody else and say, “Oh! Sorry about that.” </a:t>
            </a:r>
          </a:p>
          <a:p>
            <a:endParaRPr lang="en-US" dirty="0"/>
          </a:p>
        </p:txBody>
      </p:sp>
    </p:spTree>
    <p:extLst>
      <p:ext uri="{BB962C8B-B14F-4D97-AF65-F5344CB8AC3E}">
        <p14:creationId xmlns:p14="http://schemas.microsoft.com/office/powerpoint/2010/main" val="2946553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a:t>Parent </a:t>
            </a:r>
            <a:r>
              <a:rPr lang="en-US" dirty="0" smtClean="0"/>
              <a:t>Responses</a:t>
            </a:r>
            <a:endParaRPr lang="en-US" dirty="0"/>
          </a:p>
        </p:txBody>
      </p:sp>
      <p:sp>
        <p:nvSpPr>
          <p:cNvPr id="3" name="Content Placeholder 2"/>
          <p:cNvSpPr>
            <a:spLocks noGrp="1"/>
          </p:cNvSpPr>
          <p:nvPr>
            <p:ph idx="1"/>
          </p:nvPr>
        </p:nvSpPr>
        <p:spPr>
          <a:xfrm>
            <a:off x="301752" y="1527048"/>
            <a:ext cx="4541181" cy="4572000"/>
          </a:xfrm>
        </p:spPr>
        <p:txBody>
          <a:bodyPr>
            <a:normAutofit fontScale="85000" lnSpcReduction="20000"/>
          </a:bodyPr>
          <a:lstStyle/>
          <a:p>
            <a:endParaRPr lang="en-US" dirty="0"/>
          </a:p>
          <a:p>
            <a:r>
              <a:rPr lang="en-US" dirty="0"/>
              <a:t>“You got just everything now so I'm not privy to all these birth controls. I tried Depo, I blew up, but I'm like, </a:t>
            </a:r>
            <a:r>
              <a:rPr lang="en-US" dirty="0" smtClean="0"/>
              <a:t>if </a:t>
            </a:r>
            <a:r>
              <a:rPr lang="en-US" dirty="0"/>
              <a:t>it ain't natural and what should be stopping your cycle when that's a God-given thing and that should come naturally. They got </a:t>
            </a:r>
            <a:r>
              <a:rPr lang="en-US" dirty="0" smtClean="0"/>
              <a:t>pills, </a:t>
            </a:r>
            <a:r>
              <a:rPr lang="en-US" dirty="0"/>
              <a:t>they got stuff to go on the arm, then you can see it and I don't know enough about it that I would want my child to try this.”</a:t>
            </a:r>
          </a:p>
          <a:p>
            <a:endParaRPr lang="en-US" dirty="0"/>
          </a:p>
        </p:txBody>
      </p:sp>
      <p:pic>
        <p:nvPicPr>
          <p:cNvPr id="5" name="Content Placeholder 11" descr="birth control image.jpg"/>
          <p:cNvPicPr>
            <a:picLocks noChangeAspect="1"/>
          </p:cNvPicPr>
          <p:nvPr/>
        </p:nvPicPr>
        <p:blipFill>
          <a:blip r:embed="rId3"/>
          <a:stretch>
            <a:fillRect/>
          </a:stretch>
        </p:blipFill>
        <p:spPr>
          <a:xfrm>
            <a:off x="4842933" y="2538261"/>
            <a:ext cx="3857625" cy="2619375"/>
          </a:xfrm>
          <a:prstGeom prst="rect">
            <a:avLst/>
          </a:prstGeom>
        </p:spPr>
      </p:pic>
    </p:spTree>
    <p:extLst>
      <p:ext uri="{BB962C8B-B14F-4D97-AF65-F5344CB8AC3E}">
        <p14:creationId xmlns:p14="http://schemas.microsoft.com/office/powerpoint/2010/main" val="3356002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a:t>Parent </a:t>
            </a:r>
            <a:r>
              <a:rPr lang="en-US" dirty="0" smtClean="0"/>
              <a:t>Responses</a:t>
            </a:r>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910128693"/>
              </p:ext>
            </p:extLst>
          </p:nvPr>
        </p:nvGraphicFramePr>
        <p:xfrm>
          <a:off x="304800" y="1889244"/>
          <a:ext cx="8229600" cy="4144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047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a:t>Parent </a:t>
            </a:r>
            <a:r>
              <a:rPr lang="en-US" dirty="0" smtClean="0"/>
              <a:t>Responses</a:t>
            </a:r>
            <a:endParaRPr lang="en-US" dirty="0"/>
          </a:p>
        </p:txBody>
      </p:sp>
      <p:graphicFrame>
        <p:nvGraphicFramePr>
          <p:cNvPr id="4" name="Content Placeholder 10"/>
          <p:cNvGraphicFramePr>
            <a:graphicFrameLocks noGrp="1"/>
          </p:cNvGraphicFramePr>
          <p:nvPr>
            <p:ph idx="1"/>
            <p:extLst>
              <p:ext uri="{D42A27DB-BD31-4B8C-83A1-F6EECF244321}">
                <p14:modId xmlns:p14="http://schemas.microsoft.com/office/powerpoint/2010/main" val="818165351"/>
              </p:ext>
            </p:extLst>
          </p:nvPr>
        </p:nvGraphicFramePr>
        <p:xfrm>
          <a:off x="685800" y="1371600"/>
          <a:ext cx="7086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3103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a:t>
            </a:r>
            <a:r>
              <a:rPr lang="en-US" dirty="0"/>
              <a:t>Parent </a:t>
            </a:r>
            <a:r>
              <a:rPr lang="en-US" dirty="0" smtClean="0"/>
              <a:t>Responses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 </a:t>
            </a:r>
            <a:r>
              <a:rPr lang="en-US" dirty="0"/>
              <a:t>do want to make a statement. I’ve got nothing against you that you are facilitating this session. So I’m always suspicious at nature, so these questions that if Nemours is sponsoring it gives me the impression, that Nemours is trying to target the Hispanic community for LARC. Then what's the underlying agenda there? Is it that we’re overpopulating and there are too many kids coming out of our community, so let’s stop the population, so let’s give them LARC? Seriously I get very suspicious at first. I have read a lot of stories.”</a:t>
            </a:r>
          </a:p>
          <a:p>
            <a:pPr lvl="1"/>
            <a:endParaRPr lang="en-US" dirty="0"/>
          </a:p>
        </p:txBody>
      </p:sp>
    </p:spTree>
    <p:extLst>
      <p:ext uri="{BB962C8B-B14F-4D97-AF65-F5344CB8AC3E}">
        <p14:creationId xmlns:p14="http://schemas.microsoft.com/office/powerpoint/2010/main" val="4290839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a:bodyPr>
          <a:lstStyle/>
          <a:p>
            <a:r>
              <a:rPr lang="en-US" dirty="0" smtClean="0"/>
              <a:t>Knowledge</a:t>
            </a:r>
          </a:p>
          <a:p>
            <a:pPr lvl="1"/>
            <a:r>
              <a:rPr lang="en-US" dirty="0" smtClean="0"/>
              <a:t>Not familiar with all birth control methods</a:t>
            </a:r>
          </a:p>
          <a:p>
            <a:r>
              <a:rPr lang="en-US" dirty="0" smtClean="0"/>
              <a:t>Attitudes</a:t>
            </a:r>
          </a:p>
          <a:p>
            <a:pPr lvl="1"/>
            <a:r>
              <a:rPr lang="en-US" dirty="0"/>
              <a:t>C</a:t>
            </a:r>
            <a:r>
              <a:rPr lang="en-US" dirty="0" smtClean="0"/>
              <a:t>oncerns about newer/unfamiliar methods</a:t>
            </a:r>
          </a:p>
          <a:p>
            <a:pPr lvl="1"/>
            <a:r>
              <a:rPr lang="en-US" dirty="0" smtClean="0"/>
              <a:t>STD/HIV prevention</a:t>
            </a:r>
          </a:p>
          <a:p>
            <a:pPr lvl="1"/>
            <a:r>
              <a:rPr lang="en-US" dirty="0" smtClean="0"/>
              <a:t>Parents want communication/involvement </a:t>
            </a:r>
          </a:p>
          <a:p>
            <a:r>
              <a:rPr lang="en-US" dirty="0" smtClean="0"/>
              <a:t>Beliefs</a:t>
            </a:r>
          </a:p>
          <a:p>
            <a:pPr lvl="1"/>
            <a:r>
              <a:rPr lang="en-US" dirty="0" smtClean="0"/>
              <a:t>Most parents believed confidential services were for kids with out of touch parents</a:t>
            </a:r>
            <a:endParaRPr lang="en-US" dirty="0"/>
          </a:p>
        </p:txBody>
      </p:sp>
    </p:spTree>
    <p:extLst>
      <p:ext uri="{BB962C8B-B14F-4D97-AF65-F5344CB8AC3E}">
        <p14:creationId xmlns:p14="http://schemas.microsoft.com/office/powerpoint/2010/main" val="2212371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000000"/>
                </a:solidFill>
              </a:rPr>
              <a:t>Identify </a:t>
            </a:r>
            <a:r>
              <a:rPr lang="en-US" sz="2800" b="1" dirty="0">
                <a:solidFill>
                  <a:srgbClr val="000000"/>
                </a:solidFill>
              </a:rPr>
              <a:t>solutions to major barriers of LARC </a:t>
            </a:r>
            <a:r>
              <a:rPr lang="en-US" sz="2800" b="1" dirty="0" smtClean="0">
                <a:solidFill>
                  <a:srgbClr val="000000"/>
                </a:solidFill>
              </a:rPr>
              <a:t>use</a:t>
            </a:r>
          </a:p>
          <a:p>
            <a:r>
              <a:rPr lang="en-US" sz="2800" dirty="0" smtClean="0"/>
              <a:t>Advocate </a:t>
            </a:r>
            <a:r>
              <a:rPr lang="en-US" sz="2800" dirty="0"/>
              <a:t>for funding of programs that enable adolescents to safely and easily access </a:t>
            </a:r>
            <a:r>
              <a:rPr lang="en-US" sz="2800" dirty="0" smtClean="0"/>
              <a:t>to LARC</a:t>
            </a:r>
          </a:p>
          <a:p>
            <a:r>
              <a:rPr lang="en-US" sz="2800" dirty="0" smtClean="0"/>
              <a:t>Ensure </a:t>
            </a:r>
            <a:r>
              <a:rPr lang="en-US" sz="2800" dirty="0"/>
              <a:t>through evidence-based research that STI rates are not increasing with increased use of LARC</a:t>
            </a:r>
          </a:p>
          <a:p>
            <a:endParaRPr lang="en-US" dirty="0" smtClean="0"/>
          </a:p>
          <a:p>
            <a:pPr marL="0" indent="0">
              <a:buNone/>
            </a:pPr>
            <a:endParaRPr lang="en-US" sz="2800" dirty="0" smtClean="0"/>
          </a:p>
          <a:p>
            <a:endParaRPr lang="en-US" dirty="0" smtClean="0"/>
          </a:p>
        </p:txBody>
      </p:sp>
    </p:spTree>
    <p:extLst>
      <p:ext uri="{BB962C8B-B14F-4D97-AF65-F5344CB8AC3E}">
        <p14:creationId xmlns:p14="http://schemas.microsoft.com/office/powerpoint/2010/main" val="33265452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LARC PAR TEAM</a:t>
            </a:r>
            <a:endParaRPr lang="en-US" dirty="0"/>
          </a:p>
        </p:txBody>
      </p:sp>
      <p:sp>
        <p:nvSpPr>
          <p:cNvPr id="3" name="Content Placeholder 2"/>
          <p:cNvSpPr>
            <a:spLocks noGrp="1"/>
          </p:cNvSpPr>
          <p:nvPr>
            <p:ph idx="1"/>
          </p:nvPr>
        </p:nvSpPr>
        <p:spPr>
          <a:xfrm>
            <a:off x="457199" y="1452909"/>
            <a:ext cx="8476381" cy="5089811"/>
          </a:xfrm>
        </p:spPr>
        <p:txBody>
          <a:bodyPr>
            <a:normAutofit fontScale="92500"/>
          </a:bodyPr>
          <a:lstStyle/>
          <a:p>
            <a:r>
              <a:rPr lang="en-US" b="1" dirty="0" smtClean="0"/>
              <a:t>Krishna White, MD, MPH, FAAP: </a:t>
            </a:r>
            <a:r>
              <a:rPr lang="en-US" dirty="0" smtClean="0"/>
              <a:t>Principal Investigator</a:t>
            </a:r>
          </a:p>
          <a:p>
            <a:r>
              <a:rPr lang="en-US" b="1" dirty="0" smtClean="0"/>
              <a:t>Jane Bowen, MHS: </a:t>
            </a:r>
            <a:r>
              <a:rPr lang="en-US" dirty="0" smtClean="0"/>
              <a:t>Community Investigator</a:t>
            </a:r>
          </a:p>
          <a:p>
            <a:r>
              <a:rPr lang="en-US" b="1" dirty="0" smtClean="0"/>
              <a:t>Aniah Coley</a:t>
            </a:r>
            <a:r>
              <a:rPr lang="en-US" dirty="0" smtClean="0"/>
              <a:t>: Study Coordinator</a:t>
            </a:r>
          </a:p>
          <a:p>
            <a:r>
              <a:rPr lang="en-US" b="1" dirty="0" smtClean="0"/>
              <a:t>Jennette Fennimore</a:t>
            </a:r>
            <a:r>
              <a:rPr lang="en-US" dirty="0" smtClean="0"/>
              <a:t>: Community Researcher</a:t>
            </a:r>
            <a:endParaRPr lang="en-US" dirty="0"/>
          </a:p>
          <a:p>
            <a:r>
              <a:rPr lang="en-US" b="1" dirty="0" smtClean="0"/>
              <a:t>Andrea Miller:</a:t>
            </a:r>
            <a:r>
              <a:rPr lang="en-US" dirty="0" smtClean="0"/>
              <a:t> Community Researcher</a:t>
            </a:r>
          </a:p>
          <a:p>
            <a:r>
              <a:rPr lang="en-US" b="1" dirty="0" smtClean="0"/>
              <a:t>Evelyn Diaz-Camacho</a:t>
            </a:r>
            <a:r>
              <a:rPr lang="en-US" dirty="0" smtClean="0"/>
              <a:t>: Community Researcher</a:t>
            </a:r>
          </a:p>
          <a:p>
            <a:r>
              <a:rPr lang="en-US" b="1" dirty="0" smtClean="0"/>
              <a:t>Denise Fuller</a:t>
            </a:r>
            <a:r>
              <a:rPr lang="en-US" dirty="0" smtClean="0"/>
              <a:t>: Community Researcher</a:t>
            </a:r>
          </a:p>
          <a:p>
            <a:r>
              <a:rPr lang="en-US" b="1" dirty="0" smtClean="0"/>
              <a:t>Jessica Walters, MD:</a:t>
            </a:r>
            <a:r>
              <a:rPr lang="en-US" dirty="0" smtClean="0"/>
              <a:t> 3</a:t>
            </a:r>
            <a:r>
              <a:rPr lang="en-US" baseline="30000" dirty="0" smtClean="0"/>
              <a:t>rd</a:t>
            </a:r>
            <a:r>
              <a:rPr lang="en-US" dirty="0" smtClean="0"/>
              <a:t> year Pediatric Resident </a:t>
            </a:r>
          </a:p>
          <a:p>
            <a:r>
              <a:rPr lang="en-US" b="1" dirty="0" smtClean="0"/>
              <a:t>Sarah Vater, MD: </a:t>
            </a:r>
            <a:r>
              <a:rPr lang="en-US" dirty="0" smtClean="0"/>
              <a:t>2</a:t>
            </a:r>
            <a:r>
              <a:rPr lang="en-US" baseline="30000" dirty="0" smtClean="0"/>
              <a:t>nd</a:t>
            </a:r>
            <a:r>
              <a:rPr lang="en-US" dirty="0" smtClean="0"/>
              <a:t> year Pediatric Resident</a:t>
            </a:r>
            <a:endParaRPr lang="en-US" dirty="0"/>
          </a:p>
        </p:txBody>
      </p:sp>
    </p:spTree>
    <p:extLst>
      <p:ext uri="{BB962C8B-B14F-4D97-AF65-F5344CB8AC3E}">
        <p14:creationId xmlns:p14="http://schemas.microsoft.com/office/powerpoint/2010/main" val="41882787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grpSp>
        <p:nvGrpSpPr>
          <p:cNvPr id="4" name="Group 3"/>
          <p:cNvGrpSpPr/>
          <p:nvPr/>
        </p:nvGrpSpPr>
        <p:grpSpPr>
          <a:xfrm>
            <a:off x="82971" y="5939219"/>
            <a:ext cx="8955417" cy="774679"/>
            <a:chOff x="113034" y="6035956"/>
            <a:chExt cx="8955417" cy="774679"/>
          </a:xfrm>
        </p:grpSpPr>
        <p:pic>
          <p:nvPicPr>
            <p:cNvPr id="5" name="Picture 4"/>
            <p:cNvPicPr>
              <a:picLocks noChangeAspect="1"/>
            </p:cNvPicPr>
            <p:nvPr/>
          </p:nvPicPr>
          <p:blipFill rotWithShape="1">
            <a:blip r:embed="rId2"/>
            <a:srcRect l="5606" t="21510" r="6330" b="19938"/>
            <a:stretch/>
          </p:blipFill>
          <p:spPr>
            <a:xfrm>
              <a:off x="113034" y="6115914"/>
              <a:ext cx="1740121" cy="661121"/>
            </a:xfrm>
            <a:prstGeom prst="rect">
              <a:avLst/>
            </a:prstGeom>
          </p:spPr>
        </p:pic>
        <p:pic>
          <p:nvPicPr>
            <p:cNvPr id="6" name="Picture 5"/>
            <p:cNvPicPr>
              <a:picLocks noChangeAspect="1"/>
            </p:cNvPicPr>
            <p:nvPr/>
          </p:nvPicPr>
          <p:blipFill>
            <a:blip r:embed="rId3"/>
            <a:stretch>
              <a:fillRect/>
            </a:stretch>
          </p:blipFill>
          <p:spPr>
            <a:xfrm>
              <a:off x="8054673" y="6035956"/>
              <a:ext cx="1013778" cy="774679"/>
            </a:xfrm>
            <a:prstGeom prst="rect">
              <a:avLst/>
            </a:prstGeom>
          </p:spPr>
        </p:pic>
        <p:pic>
          <p:nvPicPr>
            <p:cNvPr id="7" name="Picture 6"/>
            <p:cNvPicPr>
              <a:picLocks noChangeAspect="1"/>
            </p:cNvPicPr>
            <p:nvPr/>
          </p:nvPicPr>
          <p:blipFill rotWithShape="1">
            <a:blip r:embed="rId4"/>
            <a:srcRect t="10484" b="12961"/>
            <a:stretch/>
          </p:blipFill>
          <p:spPr>
            <a:xfrm>
              <a:off x="5803136" y="6035956"/>
              <a:ext cx="2142592" cy="726311"/>
            </a:xfrm>
            <a:prstGeom prst="rect">
              <a:avLst/>
            </a:prstGeom>
          </p:spPr>
        </p:pic>
      </p:grpSp>
      <p:pic>
        <p:nvPicPr>
          <p:cNvPr id="8" name="Picture 7"/>
          <p:cNvPicPr>
            <a:picLocks noChangeAspect="1"/>
          </p:cNvPicPr>
          <p:nvPr/>
        </p:nvPicPr>
        <p:blipFill>
          <a:blip r:embed="rId5"/>
          <a:stretch>
            <a:fillRect/>
          </a:stretch>
        </p:blipFill>
        <p:spPr>
          <a:xfrm>
            <a:off x="3390900" y="1871133"/>
            <a:ext cx="2362200" cy="3441700"/>
          </a:xfrm>
          <a:prstGeom prst="rect">
            <a:avLst/>
          </a:prstGeom>
        </p:spPr>
      </p:pic>
    </p:spTree>
    <p:extLst>
      <p:ext uri="{BB962C8B-B14F-4D97-AF65-F5344CB8AC3E}">
        <p14:creationId xmlns:p14="http://schemas.microsoft.com/office/powerpoint/2010/main" val="8927400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1800" dirty="0" smtClean="0">
                <a:solidFill>
                  <a:schemeClr val="tx1"/>
                </a:solidFill>
                <a:latin typeface="Calibri" panose="020F0502020204030204" pitchFamily="34" charset="0"/>
              </a:rPr>
              <a:t>Principal Investigator: Linsey O’Donnell, DO</a:t>
            </a:r>
          </a:p>
          <a:p>
            <a:r>
              <a:rPr lang="en-US" sz="1800" dirty="0">
                <a:solidFill>
                  <a:schemeClr val="tx1"/>
                </a:solidFill>
                <a:latin typeface="Calibri" panose="020F0502020204030204" pitchFamily="34" charset="0"/>
              </a:rPr>
              <a:t>Community Investigator: Naomi Stump</a:t>
            </a:r>
          </a:p>
          <a:p>
            <a:r>
              <a:rPr lang="en-US" sz="1800" dirty="0" smtClean="0">
                <a:solidFill>
                  <a:schemeClr val="tx1"/>
                </a:solidFill>
                <a:latin typeface="Calibri" panose="020F0502020204030204" pitchFamily="34" charset="0"/>
              </a:rPr>
              <a:t>Research Assistant:  Leslie Stalnaker, MPH</a:t>
            </a:r>
          </a:p>
          <a:p>
            <a:r>
              <a:rPr lang="en-US" sz="1800" dirty="0" smtClean="0">
                <a:solidFill>
                  <a:schemeClr val="tx1"/>
                </a:solidFill>
                <a:latin typeface="Calibri" panose="020F0502020204030204" pitchFamily="34" charset="0"/>
              </a:rPr>
              <a:t>HPM Fellow:  Amanda Cooper, MS, DO</a:t>
            </a:r>
          </a:p>
          <a:p>
            <a:r>
              <a:rPr lang="en-US" sz="1800" dirty="0" smtClean="0">
                <a:solidFill>
                  <a:schemeClr val="tx1"/>
                </a:solidFill>
                <a:latin typeface="Calibri" panose="020F0502020204030204" pitchFamily="34" charset="0"/>
              </a:rPr>
              <a:t>Christiana Care Health System</a:t>
            </a:r>
          </a:p>
          <a:p>
            <a:endParaRPr lang="en-US" sz="1800" b="1" dirty="0">
              <a:solidFill>
                <a:schemeClr val="tx1"/>
              </a:solidFill>
              <a:latin typeface="Calibri" panose="020F0502020204030204" pitchFamily="34" charset="0"/>
            </a:endParaRPr>
          </a:p>
        </p:txBody>
      </p:sp>
      <p:sp>
        <p:nvSpPr>
          <p:cNvPr id="2" name="Title 1"/>
          <p:cNvSpPr>
            <a:spLocks noGrp="1"/>
          </p:cNvSpPr>
          <p:nvPr>
            <p:ph type="ctrTitle"/>
          </p:nvPr>
        </p:nvSpPr>
        <p:spPr>
          <a:xfrm>
            <a:off x="76200" y="1447800"/>
            <a:ext cx="8991600" cy="1676400"/>
          </a:xfrm>
        </p:spPr>
        <p:txBody>
          <a:bodyPr>
            <a:noAutofit/>
          </a:bodyPr>
          <a:lstStyle/>
          <a:p>
            <a:r>
              <a:rPr lang="en-US" sz="2800" b="1" dirty="0" smtClean="0"/>
              <a:t>Evaluation of a homebound patient cohort </a:t>
            </a:r>
            <a:br>
              <a:rPr lang="en-US" sz="2800" b="1" dirty="0" smtClean="0"/>
            </a:br>
            <a:r>
              <a:rPr lang="en-US" sz="2800" b="1" dirty="0" smtClean="0"/>
              <a:t>for knowledge and interest in palliative care </a:t>
            </a:r>
            <a:br>
              <a:rPr lang="en-US" sz="2800" b="1" dirty="0" smtClean="0"/>
            </a:br>
            <a:r>
              <a:rPr lang="en-US" sz="2800" b="1" dirty="0" smtClean="0"/>
              <a:t>and reported well-being </a:t>
            </a:r>
            <a:endParaRPr lang="en-US" sz="2800" b="1" dirty="0"/>
          </a:p>
        </p:txBody>
      </p:sp>
      <p:pic>
        <p:nvPicPr>
          <p:cNvPr id="4" name="Picture 3" descr="C:\Users\801150791\AppData\Local\Microsoft\Windows\Temporary Internet Files\Content.Outlook\UNQ2LZLW\ACE_awards_logo_rgb.png"/>
          <p:cNvPicPr/>
          <p:nvPr/>
        </p:nvPicPr>
        <p:blipFill>
          <a:blip r:embed="rId2">
            <a:extLst>
              <a:ext uri="{28A0092B-C50C-407E-A947-70E740481C1C}">
                <a14:useLocalDpi xmlns:a14="http://schemas.microsoft.com/office/drawing/2010/main" val="0"/>
              </a:ext>
            </a:extLst>
          </a:blip>
          <a:srcRect/>
          <a:stretch>
            <a:fillRect/>
          </a:stretch>
        </p:blipFill>
        <p:spPr bwMode="auto">
          <a:xfrm>
            <a:off x="609600" y="5562600"/>
            <a:ext cx="1295400" cy="883593"/>
          </a:xfrm>
          <a:prstGeom prst="rect">
            <a:avLst/>
          </a:prstGeom>
          <a:noFill/>
          <a:ln>
            <a:noFill/>
          </a:ln>
        </p:spPr>
      </p:pic>
    </p:spTree>
    <p:extLst>
      <p:ext uri="{BB962C8B-B14F-4D97-AF65-F5344CB8AC3E}">
        <p14:creationId xmlns:p14="http://schemas.microsoft.com/office/powerpoint/2010/main" val="3730503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Acknowledgements</a:t>
            </a:r>
            <a:endParaRPr lang="en-US" dirty="0"/>
          </a:p>
        </p:txBody>
      </p:sp>
      <p:sp>
        <p:nvSpPr>
          <p:cNvPr id="3" name="Content Placeholder 2"/>
          <p:cNvSpPr>
            <a:spLocks noGrp="1"/>
          </p:cNvSpPr>
          <p:nvPr>
            <p:ph idx="1"/>
          </p:nvPr>
        </p:nvSpPr>
        <p:spPr/>
        <p:txBody>
          <a:bodyPr/>
          <a:lstStyle/>
          <a:p>
            <a:pPr marL="342900" indent="-342900">
              <a:buFont typeface="Arial" charset="0"/>
              <a:buChar char="•"/>
            </a:pPr>
            <a:endParaRPr lang="en-US" dirty="0"/>
          </a:p>
          <a:p>
            <a:r>
              <a:rPr lang="en-US" dirty="0" smtClean="0"/>
              <a:t>Work supported by </a:t>
            </a:r>
          </a:p>
          <a:p>
            <a:pPr marL="342900" indent="-342900">
              <a:buFont typeface="Arial" charset="0"/>
              <a:buChar char="•"/>
            </a:pPr>
            <a:r>
              <a:rPr lang="en-US" dirty="0" smtClean="0"/>
              <a:t>Institutional </a:t>
            </a:r>
            <a:r>
              <a:rPr lang="en-US" dirty="0"/>
              <a:t>Development Award (</a:t>
            </a:r>
            <a:r>
              <a:rPr lang="en-US" dirty="0" err="1"/>
              <a:t>IDeA</a:t>
            </a:r>
            <a:r>
              <a:rPr lang="en-US" dirty="0"/>
              <a:t>) from the National Institute of General Medical Sciences of the </a:t>
            </a:r>
            <a:r>
              <a:rPr lang="en-US" dirty="0" smtClean="0"/>
              <a:t>National Institutes </a:t>
            </a:r>
            <a:r>
              <a:rPr lang="en-US" dirty="0"/>
              <a:t>of Health under grant number U54-GM104941 (PI: Binder-Macleod</a:t>
            </a:r>
            <a:r>
              <a:rPr lang="en-US" dirty="0" smtClean="0"/>
              <a:t>)</a:t>
            </a:r>
          </a:p>
          <a:p>
            <a:pPr marL="342900" indent="-342900">
              <a:buFont typeface="Arial" charset="0"/>
              <a:buChar char="•"/>
            </a:pPr>
            <a:r>
              <a:rPr lang="en-US" dirty="0"/>
              <a:t>APTA </a:t>
            </a:r>
            <a:r>
              <a:rPr lang="en-US" dirty="0" smtClean="0"/>
              <a:t>Foundation Pediatrics </a:t>
            </a:r>
            <a:r>
              <a:rPr lang="en-US" dirty="0"/>
              <a:t>Research </a:t>
            </a:r>
            <a:r>
              <a:rPr lang="en-US" dirty="0" smtClean="0"/>
              <a:t>Grant under grant number </a:t>
            </a:r>
            <a:r>
              <a:rPr lang="en-US" dirty="0"/>
              <a:t>2015_2RG01</a:t>
            </a:r>
          </a:p>
          <a:p>
            <a:pPr marL="342900" indent="-342900">
              <a:buFont typeface="Arial" charset="0"/>
              <a:buChar char="•"/>
            </a:pPr>
            <a:endParaRPr lang="en-US" dirty="0" smtClean="0"/>
          </a:p>
          <a:p>
            <a:pPr marL="342900" indent="-342900">
              <a:buFont typeface="Arial" charset="0"/>
              <a:buChar char="•"/>
            </a:pPr>
            <a:endParaRPr lang="en-US" dirty="0" smtClean="0"/>
          </a:p>
          <a:p>
            <a:endParaRPr lang="en-US" dirty="0"/>
          </a:p>
          <a:p>
            <a:endParaRPr lang="en-US" dirty="0" smtClean="0"/>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01078"/>
            <a:ext cx="1298448" cy="656922"/>
          </a:xfrm>
          <a:prstGeom prst="rect">
            <a:avLst/>
          </a:prstGeom>
        </p:spPr>
      </p:pic>
    </p:spTree>
    <p:extLst>
      <p:ext uri="{BB962C8B-B14F-4D97-AF65-F5344CB8AC3E}">
        <p14:creationId xmlns:p14="http://schemas.microsoft.com/office/powerpoint/2010/main" val="1404545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Definition of Palliative Care</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Calibri" panose="020F0502020204030204" pitchFamily="34" charset="0"/>
              </a:rPr>
              <a:t>Palliative care</a:t>
            </a:r>
            <a:r>
              <a:rPr lang="en-US" dirty="0" smtClean="0">
                <a:latin typeface="Calibri" panose="020F0502020204030204" pitchFamily="34" charset="0"/>
              </a:rPr>
              <a:t> is </a:t>
            </a:r>
            <a:r>
              <a:rPr lang="en-US" b="1" i="1" dirty="0">
                <a:latin typeface="Calibri" panose="020F0502020204030204" pitchFamily="34" charset="0"/>
              </a:rPr>
              <a:t>specialized medical care </a:t>
            </a:r>
            <a:r>
              <a:rPr lang="en-US" dirty="0">
                <a:latin typeface="Calibri" panose="020F0502020204030204" pitchFamily="34" charset="0"/>
              </a:rPr>
              <a:t>for people with serious illnesses.</a:t>
            </a:r>
            <a:r>
              <a:rPr lang="en-US" dirty="0" smtClean="0">
                <a:latin typeface="Calibri" panose="020F0502020204030204" pitchFamily="34" charset="0"/>
              </a:rPr>
              <a:t> </a:t>
            </a:r>
          </a:p>
          <a:p>
            <a:r>
              <a:rPr lang="en-US" dirty="0" smtClean="0">
                <a:latin typeface="Calibri" panose="020F0502020204030204" pitchFamily="34" charset="0"/>
              </a:rPr>
              <a:t>It</a:t>
            </a:r>
            <a:r>
              <a:rPr lang="en-US" dirty="0">
                <a:latin typeface="Calibri" panose="020F0502020204030204" pitchFamily="34" charset="0"/>
              </a:rPr>
              <a:t> focuses on providing patients with </a:t>
            </a:r>
            <a:r>
              <a:rPr lang="en-US" b="1" i="1" dirty="0">
                <a:latin typeface="Calibri" panose="020F0502020204030204" pitchFamily="34" charset="0"/>
              </a:rPr>
              <a:t>relief from the symptoms, pain, and stress of a serious illness</a:t>
            </a:r>
            <a:r>
              <a:rPr lang="en-US" dirty="0">
                <a:latin typeface="Calibri" panose="020F0502020204030204" pitchFamily="34" charset="0"/>
              </a:rPr>
              <a:t>—whatever the diagnosis.</a:t>
            </a:r>
            <a:r>
              <a:rPr lang="en-US" dirty="0" smtClean="0">
                <a:latin typeface="Calibri" panose="020F0502020204030204" pitchFamily="34" charset="0"/>
              </a:rPr>
              <a:t> </a:t>
            </a:r>
          </a:p>
          <a:p>
            <a:r>
              <a:rPr lang="en-US" dirty="0" smtClean="0">
                <a:latin typeface="Calibri" panose="020F0502020204030204" pitchFamily="34" charset="0"/>
              </a:rPr>
              <a:t>The </a:t>
            </a:r>
            <a:r>
              <a:rPr lang="en-US" dirty="0">
                <a:latin typeface="Calibri" panose="020F0502020204030204" pitchFamily="34" charset="0"/>
              </a:rPr>
              <a:t>goal is to </a:t>
            </a:r>
            <a:r>
              <a:rPr lang="en-US" b="1" i="1" dirty="0">
                <a:latin typeface="Calibri" panose="020F0502020204030204" pitchFamily="34" charset="0"/>
              </a:rPr>
              <a:t>improve quality of life </a:t>
            </a:r>
            <a:r>
              <a:rPr lang="en-US" dirty="0">
                <a:latin typeface="Calibri" panose="020F0502020204030204" pitchFamily="34" charset="0"/>
              </a:rPr>
              <a:t>for both the patient and the </a:t>
            </a:r>
            <a:r>
              <a:rPr lang="en-US" b="1" i="1" dirty="0">
                <a:latin typeface="Calibri" panose="020F0502020204030204" pitchFamily="34" charset="0"/>
              </a:rPr>
              <a:t>family</a:t>
            </a:r>
            <a:r>
              <a:rPr lang="en-US" dirty="0" smtClean="0">
                <a:latin typeface="Calibri" panose="020F0502020204030204" pitchFamily="34" charset="0"/>
              </a:rPr>
              <a:t>.</a:t>
            </a:r>
          </a:p>
          <a:p>
            <a:r>
              <a:rPr lang="en-US" dirty="0" smtClean="0">
                <a:latin typeface="Calibri" panose="020F0502020204030204" pitchFamily="34" charset="0"/>
              </a:rPr>
              <a:t>Palliative </a:t>
            </a:r>
            <a:r>
              <a:rPr lang="en-US" dirty="0">
                <a:latin typeface="Calibri" panose="020F0502020204030204" pitchFamily="34" charset="0"/>
              </a:rPr>
              <a:t>care is provided by a </a:t>
            </a:r>
            <a:r>
              <a:rPr lang="en-US" b="1" i="1" dirty="0">
                <a:latin typeface="Calibri" panose="020F0502020204030204" pitchFamily="34" charset="0"/>
              </a:rPr>
              <a:t>team </a:t>
            </a:r>
            <a:r>
              <a:rPr lang="en-US" dirty="0">
                <a:latin typeface="Calibri" panose="020F0502020204030204" pitchFamily="34" charset="0"/>
              </a:rPr>
              <a:t>of doctors, nurses and other specialists who </a:t>
            </a:r>
            <a:r>
              <a:rPr lang="en-US" b="1" i="1" dirty="0">
                <a:latin typeface="Calibri" panose="020F0502020204030204" pitchFamily="34" charset="0"/>
              </a:rPr>
              <a:t>work together </a:t>
            </a:r>
            <a:r>
              <a:rPr lang="en-US" dirty="0">
                <a:latin typeface="Calibri" panose="020F0502020204030204" pitchFamily="34" charset="0"/>
              </a:rPr>
              <a:t>with a patient’s other doctors to provide an </a:t>
            </a:r>
            <a:r>
              <a:rPr lang="en-US" b="1" i="1" dirty="0">
                <a:latin typeface="Calibri" panose="020F0502020204030204" pitchFamily="34" charset="0"/>
              </a:rPr>
              <a:t>extra layer of support</a:t>
            </a:r>
            <a:r>
              <a:rPr lang="en-US" dirty="0">
                <a:latin typeface="Calibri" panose="020F0502020204030204" pitchFamily="34" charset="0"/>
              </a:rPr>
              <a:t>.</a:t>
            </a:r>
            <a:r>
              <a:rPr lang="en-US" dirty="0" smtClean="0">
                <a:latin typeface="Calibri" panose="020F0502020204030204" pitchFamily="34" charset="0"/>
              </a:rPr>
              <a:t> </a:t>
            </a:r>
          </a:p>
          <a:p>
            <a:r>
              <a:rPr lang="en-US" dirty="0" smtClean="0">
                <a:latin typeface="Calibri" panose="020F0502020204030204" pitchFamily="34" charset="0"/>
              </a:rPr>
              <a:t>It </a:t>
            </a:r>
            <a:r>
              <a:rPr lang="en-US" dirty="0">
                <a:latin typeface="Calibri" panose="020F0502020204030204" pitchFamily="34" charset="0"/>
              </a:rPr>
              <a:t>is appropriate at any age and at any stage in a serious illness and can be </a:t>
            </a:r>
            <a:r>
              <a:rPr lang="en-US" b="1" i="1" dirty="0">
                <a:latin typeface="Calibri" panose="020F0502020204030204" pitchFamily="34" charset="0"/>
              </a:rPr>
              <a:t>provided along with curative treatment</a:t>
            </a:r>
            <a:r>
              <a:rPr lang="en-US" dirty="0">
                <a:latin typeface="Calibri" panose="020F0502020204030204" pitchFamily="34" charset="0"/>
              </a:rPr>
              <a:t>.</a:t>
            </a:r>
          </a:p>
        </p:txBody>
      </p:sp>
      <p:sp>
        <p:nvSpPr>
          <p:cNvPr id="4" name="TextBox 3"/>
          <p:cNvSpPr txBox="1"/>
          <p:nvPr/>
        </p:nvSpPr>
        <p:spPr>
          <a:xfrm>
            <a:off x="6553200" y="6354726"/>
            <a:ext cx="2286000" cy="307777"/>
          </a:xfrm>
          <a:prstGeom prst="rect">
            <a:avLst/>
          </a:prstGeom>
          <a:noFill/>
        </p:spPr>
        <p:txBody>
          <a:bodyPr wrap="square" rtlCol="0">
            <a:spAutoFit/>
          </a:bodyPr>
          <a:lstStyle/>
          <a:p>
            <a:r>
              <a:rPr lang="en-US" sz="1400" dirty="0">
                <a:solidFill>
                  <a:prstClr val="black"/>
                </a:solidFill>
              </a:rPr>
              <a:t>www.capc.org</a:t>
            </a:r>
          </a:p>
        </p:txBody>
      </p:sp>
    </p:spTree>
    <p:extLst>
      <p:ext uri="{BB962C8B-B14F-4D97-AF65-F5344CB8AC3E}">
        <p14:creationId xmlns:p14="http://schemas.microsoft.com/office/powerpoint/2010/main" val="30557417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liative graph.jpg"/>
          <p:cNvPicPr>
            <a:picLocks noGrp="1" noChangeAspect="1"/>
          </p:cNvPicPr>
          <p:nvPr>
            <p:ph idx="1"/>
          </p:nvPr>
        </p:nvPicPr>
        <p:blipFill>
          <a:blip r:embed="rId2"/>
          <a:stretch>
            <a:fillRect/>
          </a:stretch>
        </p:blipFill>
        <p:spPr>
          <a:xfrm>
            <a:off x="457200" y="1676400"/>
            <a:ext cx="8229600" cy="3323492"/>
          </a:xfrm>
        </p:spPr>
      </p:pic>
    </p:spTree>
    <p:extLst>
      <p:ext uri="{BB962C8B-B14F-4D97-AF65-F5344CB8AC3E}">
        <p14:creationId xmlns:p14="http://schemas.microsoft.com/office/powerpoint/2010/main" val="10324029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Cost of Care</a:t>
            </a:r>
            <a:endParaRPr lang="en-US" dirty="0"/>
          </a:p>
        </p:txBody>
      </p:sp>
      <p:sp>
        <p:nvSpPr>
          <p:cNvPr id="3" name="Content Placeholder 2"/>
          <p:cNvSpPr>
            <a:spLocks noGrp="1"/>
          </p:cNvSpPr>
          <p:nvPr>
            <p:ph idx="1"/>
          </p:nvPr>
        </p:nvSpPr>
        <p:spPr/>
        <p:txBody>
          <a:bodyPr/>
          <a:lstStyle/>
          <a:p>
            <a:r>
              <a:rPr lang="en-US" dirty="0">
                <a:latin typeface="Calibri" panose="020F0502020204030204" pitchFamily="34" charset="0"/>
              </a:rPr>
              <a:t>Medical spending in the U.S. </a:t>
            </a:r>
            <a:r>
              <a:rPr lang="en-US" dirty="0" smtClean="0">
                <a:latin typeface="Calibri" panose="020F0502020204030204" pitchFamily="34" charset="0"/>
              </a:rPr>
              <a:t>$</a:t>
            </a:r>
            <a:r>
              <a:rPr lang="en-US" dirty="0">
                <a:latin typeface="Calibri" panose="020F0502020204030204" pitchFamily="34" charset="0"/>
              </a:rPr>
              <a:t>3.06 trillion in 2014</a:t>
            </a:r>
          </a:p>
          <a:p>
            <a:r>
              <a:rPr lang="en-US" dirty="0" smtClean="0">
                <a:latin typeface="Calibri" panose="020F0502020204030204" pitchFamily="34" charset="0"/>
              </a:rPr>
              <a:t>Costliest </a:t>
            </a:r>
            <a:r>
              <a:rPr lang="en-US" dirty="0">
                <a:latin typeface="Calibri" panose="020F0502020204030204" pitchFamily="34" charset="0"/>
              </a:rPr>
              <a:t>5% account for 50% of all health care spending</a:t>
            </a:r>
          </a:p>
          <a:p>
            <a:r>
              <a:rPr lang="en-US" dirty="0" smtClean="0">
                <a:latin typeface="Calibri" panose="020F0502020204030204" pitchFamily="34" charset="0"/>
              </a:rPr>
              <a:t>14</a:t>
            </a:r>
            <a:r>
              <a:rPr lang="en-US" dirty="0">
                <a:latin typeface="Calibri" panose="020F0502020204030204" pitchFamily="34" charset="0"/>
              </a:rPr>
              <a:t>% of Americans with both chronic conditions and functional limitations account for 56</a:t>
            </a:r>
            <a:r>
              <a:rPr lang="en-US" dirty="0" smtClean="0">
                <a:latin typeface="Calibri" panose="020F0502020204030204" pitchFamily="34" charset="0"/>
              </a:rPr>
              <a:t>%</a:t>
            </a:r>
          </a:p>
          <a:p>
            <a:endParaRPr lang="en-US" dirty="0">
              <a:latin typeface="Calibri" panose="020F0502020204030204" pitchFamily="34" charset="0"/>
            </a:endParaRPr>
          </a:p>
          <a:p>
            <a:r>
              <a:rPr lang="en-US" dirty="0" smtClean="0">
                <a:latin typeface="Calibri" panose="020F0502020204030204" pitchFamily="34" charset="0"/>
              </a:rPr>
              <a:t>More important is cost to the patient and family</a:t>
            </a:r>
          </a:p>
          <a:p>
            <a:r>
              <a:rPr lang="en-US" dirty="0" smtClean="0">
                <a:latin typeface="Calibri" panose="020F0502020204030204" pitchFamily="34" charset="0"/>
              </a:rPr>
              <a:t>Nearly 70% of people die in hospital, NH or facility</a:t>
            </a:r>
          </a:p>
          <a:p>
            <a:r>
              <a:rPr lang="en-US" dirty="0" smtClean="0">
                <a:latin typeface="Calibri" panose="020F0502020204030204" pitchFamily="34" charset="0"/>
              </a:rPr>
              <a:t>7/10 people identify they would like to die at home</a:t>
            </a:r>
          </a:p>
          <a:p>
            <a:pPr lvl="1"/>
            <a:r>
              <a:rPr lang="en-US" dirty="0" smtClean="0">
                <a:latin typeface="Calibri" panose="020F0502020204030204" pitchFamily="34" charset="0"/>
              </a:rPr>
              <a:t>Only 25% do….</a:t>
            </a:r>
            <a:endParaRPr lang="en-US" dirty="0">
              <a:latin typeface="Calibri" panose="020F0502020204030204" pitchFamily="34" charset="0"/>
            </a:endParaRPr>
          </a:p>
          <a:p>
            <a:endParaRPr lang="en-US" dirty="0"/>
          </a:p>
        </p:txBody>
      </p:sp>
      <p:sp>
        <p:nvSpPr>
          <p:cNvPr id="4" name="TextBox 3"/>
          <p:cNvSpPr txBox="1"/>
          <p:nvPr/>
        </p:nvSpPr>
        <p:spPr>
          <a:xfrm>
            <a:off x="6400800" y="6377480"/>
            <a:ext cx="2286000" cy="307777"/>
          </a:xfrm>
          <a:prstGeom prst="rect">
            <a:avLst/>
          </a:prstGeom>
          <a:noFill/>
        </p:spPr>
        <p:txBody>
          <a:bodyPr wrap="square" rtlCol="0">
            <a:spAutoFit/>
          </a:bodyPr>
          <a:lstStyle/>
          <a:p>
            <a:r>
              <a:rPr lang="en-US" sz="1400" dirty="0">
                <a:solidFill>
                  <a:prstClr val="black"/>
                </a:solidFill>
              </a:rPr>
              <a:t>CDC 2005 Data</a:t>
            </a:r>
          </a:p>
        </p:txBody>
      </p:sp>
    </p:spTree>
    <p:extLst>
      <p:ext uri="{BB962C8B-B14F-4D97-AF65-F5344CB8AC3E}">
        <p14:creationId xmlns:p14="http://schemas.microsoft.com/office/powerpoint/2010/main" val="2983937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Cost of Care</a:t>
            </a:r>
            <a:endParaRPr lang="en-US" dirty="0"/>
          </a:p>
        </p:txBody>
      </p:sp>
      <p:sp>
        <p:nvSpPr>
          <p:cNvPr id="3" name="Content Placeholder 2"/>
          <p:cNvSpPr>
            <a:spLocks noGrp="1"/>
          </p:cNvSpPr>
          <p:nvPr>
            <p:ph idx="1"/>
          </p:nvPr>
        </p:nvSpPr>
        <p:spPr/>
        <p:txBody>
          <a:bodyPr>
            <a:normAutofit fontScale="92500"/>
          </a:bodyPr>
          <a:lstStyle/>
          <a:p>
            <a:r>
              <a:rPr lang="en-US" dirty="0" smtClean="0">
                <a:latin typeface="Calibri" panose="020F0502020204030204" pitchFamily="34" charset="0"/>
              </a:rPr>
              <a:t>More than 80% of patients with chronic disease want to avoid hospitalization and intensive care when dying</a:t>
            </a:r>
          </a:p>
          <a:p>
            <a:pPr lvl="1"/>
            <a:r>
              <a:rPr lang="en-US" dirty="0" smtClean="0">
                <a:latin typeface="Calibri" panose="020F0502020204030204" pitchFamily="34" charset="0"/>
              </a:rPr>
              <a:t>Hospitalizations during the last 7 months before death remain high</a:t>
            </a:r>
          </a:p>
          <a:p>
            <a:pPr lvl="1"/>
            <a:r>
              <a:rPr lang="en-US" dirty="0" smtClean="0">
                <a:latin typeface="Calibri" panose="020F0502020204030204" pitchFamily="34" charset="0"/>
              </a:rPr>
              <a:t>ICU stays have been increasing</a:t>
            </a:r>
          </a:p>
          <a:p>
            <a:r>
              <a:rPr lang="en-US" dirty="0" smtClean="0">
                <a:latin typeface="Calibri" panose="020F0502020204030204" pitchFamily="34" charset="0"/>
              </a:rPr>
              <a:t>7/10 Americans die from chronic disease and more than 90 million Americans live with at least one chronic disease</a:t>
            </a:r>
          </a:p>
          <a:p>
            <a:r>
              <a:rPr lang="en-US" dirty="0" smtClean="0">
                <a:latin typeface="Calibri" panose="020F0502020204030204" pitchFamily="34" charset="0"/>
              </a:rPr>
              <a:t>Only 20-30% of Americans report having an advance directive, and when they do physicians are often unaware of their preferences</a:t>
            </a:r>
          </a:p>
          <a:p>
            <a:pPr lvl="1"/>
            <a:r>
              <a:rPr lang="en-US" dirty="0" smtClean="0">
                <a:latin typeface="Calibri" panose="020F0502020204030204" pitchFamily="34" charset="0"/>
              </a:rPr>
              <a:t>Only 25% of physicians knew their patients had an AD on file</a:t>
            </a:r>
            <a:endParaRPr lang="en-US" dirty="0">
              <a:latin typeface="Calibri" panose="020F0502020204030204" pitchFamily="34" charset="0"/>
            </a:endParaRPr>
          </a:p>
        </p:txBody>
      </p:sp>
      <p:sp>
        <p:nvSpPr>
          <p:cNvPr id="4" name="TextBox 3"/>
          <p:cNvSpPr txBox="1"/>
          <p:nvPr/>
        </p:nvSpPr>
        <p:spPr>
          <a:xfrm>
            <a:off x="4254795" y="6474023"/>
            <a:ext cx="4660605" cy="307777"/>
          </a:xfrm>
          <a:prstGeom prst="rect">
            <a:avLst/>
          </a:prstGeom>
          <a:noFill/>
        </p:spPr>
        <p:txBody>
          <a:bodyPr wrap="square" rtlCol="0">
            <a:spAutoFit/>
          </a:bodyPr>
          <a:lstStyle/>
          <a:p>
            <a:r>
              <a:rPr lang="en-US" sz="1400" dirty="0">
                <a:solidFill>
                  <a:prstClr val="black"/>
                </a:solidFill>
              </a:rPr>
              <a:t>CDC 2005 Data, Dartmouth Atlas of Health Care 2005, capc.org</a:t>
            </a:r>
          </a:p>
        </p:txBody>
      </p:sp>
    </p:spTree>
    <p:extLst>
      <p:ext uri="{BB962C8B-B14F-4D97-AF65-F5344CB8AC3E}">
        <p14:creationId xmlns:p14="http://schemas.microsoft.com/office/powerpoint/2010/main" val="2016355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524000"/>
            <a:ext cx="2811578" cy="425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685800" y="304800"/>
            <a:ext cx="7772400" cy="1143000"/>
          </a:xfrm>
        </p:spPr>
        <p:txBody>
          <a:bodyPr/>
          <a:lstStyle/>
          <a:p>
            <a:r>
              <a:rPr lang="en-US" dirty="0" smtClean="0"/>
              <a:t>Palliative Care in the USA</a:t>
            </a:r>
            <a:endParaRPr lang="en-US" dirty="0"/>
          </a:p>
        </p:txBody>
      </p:sp>
      <p:sp>
        <p:nvSpPr>
          <p:cNvPr id="5" name="Content Placeholder 4"/>
          <p:cNvSpPr>
            <a:spLocks noGrp="1"/>
          </p:cNvSpPr>
          <p:nvPr>
            <p:ph sz="quarter" idx="1"/>
          </p:nvPr>
        </p:nvSpPr>
        <p:spPr>
          <a:xfrm>
            <a:off x="800787" y="1524000"/>
            <a:ext cx="4719802" cy="4868629"/>
          </a:xfrm>
        </p:spPr>
        <p:txBody>
          <a:bodyPr>
            <a:normAutofit/>
          </a:bodyPr>
          <a:lstStyle/>
          <a:p>
            <a:r>
              <a:rPr lang="en-US" sz="2000" dirty="0" smtClean="0">
                <a:latin typeface="Calibri" panose="020F0502020204030204" pitchFamily="34" charset="0"/>
              </a:rPr>
              <a:t>Estimates show that between 1 </a:t>
            </a:r>
            <a:r>
              <a:rPr lang="en-US" sz="2000" dirty="0">
                <a:latin typeface="Calibri" panose="020F0502020204030204" pitchFamily="34" charset="0"/>
              </a:rPr>
              <a:t>million and 1.8 million patients admitted to U.S. hospitals each year could benefit from palliative care, but are not receiving it.</a:t>
            </a: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3827"/>
          <a:stretch/>
        </p:blipFill>
        <p:spPr bwMode="auto">
          <a:xfrm>
            <a:off x="762000" y="2972638"/>
            <a:ext cx="4842205" cy="335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20589" y="6317380"/>
            <a:ext cx="3352800" cy="338554"/>
          </a:xfrm>
          <a:prstGeom prst="rect">
            <a:avLst/>
          </a:prstGeom>
          <a:noFill/>
        </p:spPr>
        <p:txBody>
          <a:bodyPr wrap="square" rtlCol="0">
            <a:spAutoFit/>
          </a:bodyPr>
          <a:lstStyle/>
          <a:p>
            <a:r>
              <a:rPr lang="en-US" sz="800" dirty="0">
                <a:solidFill>
                  <a:prstClr val="black"/>
                </a:solidFill>
              </a:rPr>
              <a:t>Statistics and figures retrieved from the Center to Advance Palliative Care at the National Palliative  Care Research Center - </a:t>
            </a:r>
            <a:r>
              <a:rPr lang="en-US" sz="800" dirty="0">
                <a:solidFill>
                  <a:prstClr val="black"/>
                </a:solidFill>
                <a:hlinkClick r:id="rId4"/>
              </a:rPr>
              <a:t>https://reportcard.capc.org/</a:t>
            </a:r>
            <a:r>
              <a:rPr lang="en-US" sz="800" dirty="0">
                <a:solidFill>
                  <a:prstClr val="black"/>
                </a:solidFill>
              </a:rPr>
              <a:t> </a:t>
            </a:r>
          </a:p>
        </p:txBody>
      </p:sp>
    </p:spTree>
    <p:extLst>
      <p:ext uri="{BB962C8B-B14F-4D97-AF65-F5344CB8AC3E}">
        <p14:creationId xmlns:p14="http://schemas.microsoft.com/office/powerpoint/2010/main" val="27370459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p:spPr>
        <p:txBody>
          <a:bodyPr>
            <a:normAutofit fontScale="90000"/>
          </a:bodyPr>
          <a:lstStyle/>
          <a:p>
            <a:r>
              <a:rPr lang="en-US" dirty="0" smtClean="0"/>
              <a:t>Visiting Nurse Association of Christiana Care</a:t>
            </a:r>
            <a:endParaRPr lang="en-US" dirty="0"/>
          </a:p>
        </p:txBody>
      </p:sp>
      <p:sp>
        <p:nvSpPr>
          <p:cNvPr id="5" name="Content Placeholder 4"/>
          <p:cNvSpPr>
            <a:spLocks noGrp="1"/>
          </p:cNvSpPr>
          <p:nvPr>
            <p:ph sz="quarter" idx="1"/>
          </p:nvPr>
        </p:nvSpPr>
        <p:spPr>
          <a:xfrm>
            <a:off x="914400" y="1676400"/>
            <a:ext cx="8229600" cy="4572000"/>
          </a:xfrm>
        </p:spPr>
        <p:txBody>
          <a:bodyPr>
            <a:normAutofit/>
          </a:bodyPr>
          <a:lstStyle/>
          <a:p>
            <a:r>
              <a:rPr lang="en-US" dirty="0" smtClean="0">
                <a:latin typeface="Calibri" panose="020F0502020204030204" pitchFamily="34" charset="0"/>
              </a:rPr>
              <a:t>Largest home health care provider in Delaware -        serving the state since 1922</a:t>
            </a:r>
          </a:p>
          <a:p>
            <a:r>
              <a:rPr lang="en-US" dirty="0" smtClean="0">
                <a:latin typeface="Calibri" panose="020F0502020204030204" pitchFamily="34" charset="0"/>
              </a:rPr>
              <a:t>2 branches: </a:t>
            </a:r>
          </a:p>
          <a:p>
            <a:pPr lvl="1"/>
            <a:r>
              <a:rPr lang="en-US" dirty="0" smtClean="0">
                <a:latin typeface="Calibri" panose="020F0502020204030204" pitchFamily="34" charset="0"/>
              </a:rPr>
              <a:t>New Castle County: located in New Castle</a:t>
            </a:r>
          </a:p>
          <a:p>
            <a:pPr lvl="1"/>
            <a:r>
              <a:rPr lang="en-US" dirty="0" smtClean="0">
                <a:latin typeface="Calibri" panose="020F0502020204030204" pitchFamily="34" charset="0"/>
              </a:rPr>
              <a:t>Kent/Sussex Counties: located in Camden </a:t>
            </a:r>
          </a:p>
          <a:p>
            <a:r>
              <a:rPr lang="en-US" dirty="0" smtClean="0">
                <a:latin typeface="Calibri" panose="020F0502020204030204" pitchFamily="34" charset="0"/>
              </a:rPr>
              <a:t>Average of 1,800+ visits/day = 657,000+ visits/year</a:t>
            </a:r>
          </a:p>
          <a:p>
            <a:r>
              <a:rPr lang="en-US" dirty="0" smtClean="0">
                <a:latin typeface="Calibri" panose="020F0502020204030204" pitchFamily="34" charset="0"/>
              </a:rPr>
              <a:t>Total of 635 clinical staff </a:t>
            </a:r>
          </a:p>
          <a:p>
            <a:pPr lvl="1"/>
            <a:r>
              <a:rPr lang="en-US" dirty="0" smtClean="0">
                <a:latin typeface="Calibri" panose="020F0502020204030204" pitchFamily="34" charset="0"/>
              </a:rPr>
              <a:t>300 home health aides</a:t>
            </a:r>
          </a:p>
          <a:p>
            <a:pPr lvl="1"/>
            <a:r>
              <a:rPr lang="en-US" dirty="0" smtClean="0">
                <a:latin typeface="Calibri" panose="020F0502020204030204" pitchFamily="34" charset="0"/>
              </a:rPr>
              <a:t>235 direct care clinicians: </a:t>
            </a:r>
            <a:r>
              <a:rPr lang="en-US" sz="2000" dirty="0" smtClean="0">
                <a:latin typeface="Calibri" panose="020F0502020204030204" pitchFamily="34" charset="0"/>
              </a:rPr>
              <a:t>skilled nursing, OT, PT, SLP, MSW, MCH</a:t>
            </a:r>
          </a:p>
          <a:p>
            <a:endParaRPr lang="en-US" dirty="0">
              <a:latin typeface="Calibri" panose="020F0502020204030204" pitchFamily="34" charset="0"/>
            </a:endParaRPr>
          </a:p>
        </p:txBody>
      </p:sp>
    </p:spTree>
    <p:extLst>
      <p:ext uri="{BB962C8B-B14F-4D97-AF65-F5344CB8AC3E}">
        <p14:creationId xmlns:p14="http://schemas.microsoft.com/office/powerpoint/2010/main" val="552691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Research Questions</a:t>
            </a:r>
            <a:endParaRPr lang="en-US" dirty="0"/>
          </a:p>
        </p:txBody>
      </p:sp>
      <p:sp>
        <p:nvSpPr>
          <p:cNvPr id="4" name="Content Placeholder 2"/>
          <p:cNvSpPr txBox="1">
            <a:spLocks/>
          </p:cNvSpPr>
          <p:nvPr/>
        </p:nvSpPr>
        <p:spPr>
          <a:xfrm>
            <a:off x="1066800" y="1600200"/>
            <a:ext cx="7467600" cy="4572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buClr>
                <a:srgbClr val="D34817"/>
              </a:buClr>
            </a:pPr>
            <a:r>
              <a:rPr lang="en-US" dirty="0" smtClean="0">
                <a:solidFill>
                  <a:prstClr val="black"/>
                </a:solidFill>
                <a:latin typeface="Calibri" panose="020F0502020204030204" pitchFamily="34" charset="0"/>
              </a:rPr>
              <a:t>What is the preference, readiness</a:t>
            </a:r>
            <a:r>
              <a:rPr lang="en-US" dirty="0">
                <a:solidFill>
                  <a:prstClr val="black"/>
                </a:solidFill>
                <a:latin typeface="Calibri" panose="020F0502020204030204" pitchFamily="34" charset="0"/>
              </a:rPr>
              <a:t>, or desire for palliative care, skilled nursing care, or </a:t>
            </a:r>
            <a:r>
              <a:rPr lang="en-US" dirty="0" smtClean="0">
                <a:solidFill>
                  <a:prstClr val="black"/>
                </a:solidFill>
                <a:latin typeface="Calibri" panose="020F0502020204030204" pitchFamily="34" charset="0"/>
              </a:rPr>
              <a:t>hospice </a:t>
            </a:r>
            <a:r>
              <a:rPr lang="en-US" dirty="0">
                <a:solidFill>
                  <a:prstClr val="black"/>
                </a:solidFill>
                <a:latin typeface="Calibri" panose="020F0502020204030204" pitchFamily="34" charset="0"/>
              </a:rPr>
              <a:t>care within our chronically ill homebound patient population in northern New Castle </a:t>
            </a:r>
            <a:r>
              <a:rPr lang="en-US" dirty="0" smtClean="0">
                <a:solidFill>
                  <a:prstClr val="black"/>
                </a:solidFill>
                <a:latin typeface="Calibri" panose="020F0502020204030204" pitchFamily="34" charset="0"/>
              </a:rPr>
              <a:t>County?</a:t>
            </a:r>
          </a:p>
          <a:p>
            <a:pPr>
              <a:buClr>
                <a:srgbClr val="D34817"/>
              </a:buClr>
            </a:pPr>
            <a:r>
              <a:rPr lang="en-US" dirty="0" smtClean="0">
                <a:solidFill>
                  <a:prstClr val="black"/>
                </a:solidFill>
                <a:latin typeface="Calibri" panose="020F0502020204030204" pitchFamily="34" charset="0"/>
              </a:rPr>
              <a:t>What is the prevalence </a:t>
            </a:r>
            <a:r>
              <a:rPr lang="en-US" dirty="0">
                <a:solidFill>
                  <a:prstClr val="black"/>
                </a:solidFill>
                <a:latin typeface="Calibri" panose="020F0502020204030204" pitchFamily="34" charset="0"/>
              </a:rPr>
              <a:t>of advance care planning in </a:t>
            </a:r>
            <a:r>
              <a:rPr lang="en-US" dirty="0" smtClean="0">
                <a:solidFill>
                  <a:prstClr val="black"/>
                </a:solidFill>
                <a:latin typeface="Calibri" panose="020F0502020204030204" pitchFamily="34" charset="0"/>
              </a:rPr>
              <a:t>this community of homebound patients?</a:t>
            </a:r>
          </a:p>
          <a:p>
            <a:pPr>
              <a:buClr>
                <a:srgbClr val="D34817"/>
              </a:buClr>
            </a:pPr>
            <a:r>
              <a:rPr lang="en-US" dirty="0" smtClean="0">
                <a:solidFill>
                  <a:prstClr val="black"/>
                </a:solidFill>
                <a:latin typeface="Calibri" panose="020F0502020204030204" pitchFamily="34" charset="0"/>
              </a:rPr>
              <a:t>At what degree of functional status or level of quality of life does palliative care become valuable in the view of patients in this community?</a:t>
            </a:r>
          </a:p>
        </p:txBody>
      </p:sp>
    </p:spTree>
    <p:extLst>
      <p:ext uri="{BB962C8B-B14F-4D97-AF65-F5344CB8AC3E}">
        <p14:creationId xmlns:p14="http://schemas.microsoft.com/office/powerpoint/2010/main" val="34452317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Hypotheses </a:t>
            </a:r>
            <a:endParaRPr lang="en-US" dirty="0"/>
          </a:p>
        </p:txBody>
      </p:sp>
      <p:sp>
        <p:nvSpPr>
          <p:cNvPr id="3" name="Content Placeholder 2"/>
          <p:cNvSpPr>
            <a:spLocks noGrp="1"/>
          </p:cNvSpPr>
          <p:nvPr>
            <p:ph sz="quarter" idx="1"/>
          </p:nvPr>
        </p:nvSpPr>
        <p:spPr/>
        <p:txBody>
          <a:bodyPr/>
          <a:lstStyle/>
          <a:p>
            <a:r>
              <a:rPr lang="en-US" dirty="0" smtClean="0">
                <a:latin typeface="Calibri" panose="020F0502020204030204" pitchFamily="34" charset="0"/>
              </a:rPr>
              <a:t>As quality of life and functional status decline, patients will be more inclined to choose palliative care services or hospice services as desirable. </a:t>
            </a:r>
          </a:p>
          <a:p>
            <a:r>
              <a:rPr lang="en-US" dirty="0" smtClean="0">
                <a:latin typeface="Calibri" panose="020F0502020204030204" pitchFamily="34" charset="0"/>
              </a:rPr>
              <a:t>Greater than 30% of homebound patients will have completed an advance directive.</a:t>
            </a:r>
          </a:p>
          <a:p>
            <a:r>
              <a:rPr lang="en-US" dirty="0" smtClean="0">
                <a:latin typeface="Calibri" panose="020F0502020204030204" pitchFamily="34" charset="0"/>
              </a:rPr>
              <a:t>Knowledge of palliative care in this homebound community is discordant with interest in or desire for palliative care.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352786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lstStyle/>
          <a:p>
            <a:r>
              <a:rPr lang="en-US" dirty="0" smtClean="0"/>
              <a:t>Materials</a:t>
            </a:r>
            <a:endParaRPr lang="en-US" dirty="0"/>
          </a:p>
        </p:txBody>
      </p:sp>
      <p:sp>
        <p:nvSpPr>
          <p:cNvPr id="3" name="Content Placeholder 2"/>
          <p:cNvSpPr>
            <a:spLocks noGrp="1"/>
          </p:cNvSpPr>
          <p:nvPr>
            <p:ph sz="quarter" idx="1"/>
          </p:nvPr>
        </p:nvSpPr>
        <p:spPr/>
        <p:txBody>
          <a:bodyPr/>
          <a:lstStyle/>
          <a:p>
            <a:r>
              <a:rPr lang="en-US" dirty="0" smtClean="0">
                <a:latin typeface="Calibri" panose="020F0502020204030204" pitchFamily="34" charset="0"/>
              </a:rPr>
              <a:t>22-question survey</a:t>
            </a:r>
          </a:p>
          <a:p>
            <a:pPr lvl="1"/>
            <a:r>
              <a:rPr lang="en-US" dirty="0" smtClean="0">
                <a:latin typeface="Calibri" panose="020F0502020204030204" pitchFamily="34" charset="0"/>
              </a:rPr>
              <a:t>16 Questions - Missoula-VITAS Quality of Life Index</a:t>
            </a:r>
            <a:endParaRPr lang="en-US" dirty="0">
              <a:latin typeface="Calibri" panose="020F0502020204030204" pitchFamily="34" charset="0"/>
            </a:endParaRPr>
          </a:p>
          <a:p>
            <a:pPr lvl="1"/>
            <a:r>
              <a:rPr lang="en-US" dirty="0">
                <a:latin typeface="Calibri" panose="020F0502020204030204" pitchFamily="34" charset="0"/>
              </a:rPr>
              <a:t>2</a:t>
            </a:r>
            <a:r>
              <a:rPr lang="en-US" dirty="0" smtClean="0">
                <a:latin typeface="Calibri" panose="020F0502020204030204" pitchFamily="34" charset="0"/>
              </a:rPr>
              <a:t> Questions - Knowledge of palliative care</a:t>
            </a:r>
          </a:p>
          <a:p>
            <a:pPr lvl="1"/>
            <a:r>
              <a:rPr lang="en-US" dirty="0" smtClean="0">
                <a:latin typeface="Calibri" panose="020F0502020204030204" pitchFamily="34" charset="0"/>
              </a:rPr>
              <a:t>3 Questions - Advance </a:t>
            </a:r>
            <a:r>
              <a:rPr lang="en-US" dirty="0">
                <a:latin typeface="Calibri" panose="020F0502020204030204" pitchFamily="34" charset="0"/>
              </a:rPr>
              <a:t>C</a:t>
            </a:r>
            <a:r>
              <a:rPr lang="en-US" dirty="0" smtClean="0">
                <a:latin typeface="Calibri" panose="020F0502020204030204" pitchFamily="34" charset="0"/>
              </a:rPr>
              <a:t>are planning</a:t>
            </a:r>
          </a:p>
          <a:p>
            <a:pPr lvl="1"/>
            <a:r>
              <a:rPr lang="en-US" dirty="0" smtClean="0">
                <a:latin typeface="Calibri" panose="020F0502020204030204" pitchFamily="34" charset="0"/>
              </a:rPr>
              <a:t>1 Question </a:t>
            </a:r>
            <a:r>
              <a:rPr lang="mr-IN" dirty="0" smtClean="0">
                <a:latin typeface="Calibri" panose="020F0502020204030204" pitchFamily="34" charset="0"/>
              </a:rPr>
              <a:t>–</a:t>
            </a:r>
            <a:r>
              <a:rPr lang="en-US" dirty="0" smtClean="0">
                <a:latin typeface="Calibri" panose="020F0502020204030204" pitchFamily="34" charset="0"/>
              </a:rPr>
              <a:t> Ranking interest in care programs </a:t>
            </a:r>
          </a:p>
          <a:p>
            <a:pPr lvl="2"/>
            <a:r>
              <a:rPr lang="en-US" dirty="0" smtClean="0">
                <a:latin typeface="Calibri" panose="020F0502020204030204" pitchFamily="34" charset="0"/>
              </a:rPr>
              <a:t>Home Nursing, Palliative Care, and Hospice</a:t>
            </a:r>
          </a:p>
          <a:p>
            <a:r>
              <a:rPr lang="en-US" dirty="0" smtClean="0">
                <a:latin typeface="Calibri" panose="020F0502020204030204" pitchFamily="34" charset="0"/>
              </a:rPr>
              <a:t>Karnofsky Performance </a:t>
            </a:r>
            <a:r>
              <a:rPr lang="en-US" dirty="0">
                <a:latin typeface="Calibri" panose="020F0502020204030204" pitchFamily="34" charset="0"/>
              </a:rPr>
              <a:t>S</a:t>
            </a:r>
            <a:r>
              <a:rPr lang="en-US" dirty="0" smtClean="0">
                <a:latin typeface="Calibri" panose="020F0502020204030204" pitchFamily="34" charset="0"/>
              </a:rPr>
              <a:t>tatus Scale</a:t>
            </a:r>
          </a:p>
          <a:p>
            <a:r>
              <a:rPr lang="en-US" dirty="0" smtClean="0">
                <a:latin typeface="Calibri" panose="020F0502020204030204" pitchFamily="34" charset="0"/>
              </a:rPr>
              <a:t>Goal of surveying 350 individuals/caregivers </a:t>
            </a:r>
          </a:p>
        </p:txBody>
      </p:sp>
    </p:spTree>
    <p:extLst>
      <p:ext uri="{BB962C8B-B14F-4D97-AF65-F5344CB8AC3E}">
        <p14:creationId xmlns:p14="http://schemas.microsoft.com/office/powerpoint/2010/main" val="3999976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1143000"/>
          </a:xfrm>
        </p:spPr>
        <p:txBody>
          <a:bodyPr/>
          <a:lstStyle/>
          <a:p>
            <a:r>
              <a:rPr lang="en-US" dirty="0" smtClean="0"/>
              <a:t>Methods</a:t>
            </a:r>
            <a:endParaRPr lang="en-US" dirty="0"/>
          </a:p>
        </p:txBody>
      </p:sp>
      <p:sp>
        <p:nvSpPr>
          <p:cNvPr id="8" name="Content Placeholder 7"/>
          <p:cNvSpPr>
            <a:spLocks noGrp="1"/>
          </p:cNvSpPr>
          <p:nvPr>
            <p:ph sz="quarter" idx="1"/>
          </p:nvPr>
        </p:nvSpPr>
        <p:spPr>
          <a:xfrm>
            <a:off x="838200" y="1447800"/>
            <a:ext cx="4876800" cy="4495800"/>
          </a:xfrm>
        </p:spPr>
        <p:txBody>
          <a:bodyPr/>
          <a:lstStyle/>
          <a:p>
            <a:r>
              <a:rPr lang="en-US" dirty="0" smtClean="0">
                <a:latin typeface="Calibri" panose="020F0502020204030204" pitchFamily="34" charset="0"/>
              </a:rPr>
              <a:t>Participants are all residents of New Castle County, DE  (excluding Middletown and all areas south of C&amp;D Canal)</a:t>
            </a:r>
          </a:p>
          <a:p>
            <a:r>
              <a:rPr lang="en-US" dirty="0" smtClean="0">
                <a:latin typeface="Calibri" panose="020F0502020204030204" pitchFamily="34" charset="0"/>
              </a:rPr>
              <a:t>Surveys obtained </a:t>
            </a:r>
          </a:p>
          <a:p>
            <a:pPr lvl="1"/>
            <a:r>
              <a:rPr lang="en-US" dirty="0">
                <a:latin typeface="Calibri" panose="020F0502020204030204" pitchFamily="34" charset="0"/>
              </a:rPr>
              <a:t>In person by VNA nurses</a:t>
            </a:r>
          </a:p>
          <a:p>
            <a:pPr lvl="1"/>
            <a:r>
              <a:rPr lang="en-US" dirty="0" smtClean="0">
                <a:latin typeface="Calibri" panose="020F0502020204030204" pitchFamily="34" charset="0"/>
              </a:rPr>
              <a:t>In person by research investigators</a:t>
            </a:r>
          </a:p>
          <a:p>
            <a:pPr lvl="1"/>
            <a:r>
              <a:rPr lang="en-US" dirty="0" smtClean="0">
                <a:latin typeface="Calibri" panose="020F0502020204030204" pitchFamily="34" charset="0"/>
              </a:rPr>
              <a:t>Over </a:t>
            </a:r>
            <a:r>
              <a:rPr lang="en-US" dirty="0">
                <a:latin typeface="Calibri" panose="020F0502020204030204" pitchFamily="34" charset="0"/>
              </a:rPr>
              <a:t>phone </a:t>
            </a:r>
          </a:p>
          <a:p>
            <a:pPr marL="320040" lvl="1" indent="0">
              <a:buNone/>
            </a:pPr>
            <a:endParaRPr lang="en-US" dirty="0" smtClean="0"/>
          </a:p>
        </p:txBody>
      </p:sp>
      <p:pic>
        <p:nvPicPr>
          <p:cNvPr id="10"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943600" y="1524000"/>
            <a:ext cx="2795579" cy="45549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4195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01168" y="274638"/>
            <a:ext cx="3547872" cy="5705538"/>
          </a:xfrm>
        </p:spPr>
        <p:txBody>
          <a:bodyPr>
            <a:normAutofit/>
          </a:bodyPr>
          <a:lstStyle/>
          <a:p>
            <a:pPr algn="ctr"/>
            <a:r>
              <a:rPr lang="en-US" sz="4400" dirty="0" smtClean="0"/>
              <a:t>Introduction to Children with Severe Brain Impairment</a:t>
            </a:r>
            <a:endParaRPr lang="en-US" sz="44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474" y="0"/>
            <a:ext cx="4452838" cy="297484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767" y="2956560"/>
            <a:ext cx="4280747" cy="321056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878853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a:bodyPr>
          <a:lstStyle/>
          <a:p>
            <a:r>
              <a:rPr lang="en-US" dirty="0" smtClean="0"/>
              <a:t>Missoula-VITAS Quality of Life Index</a:t>
            </a:r>
            <a:endParaRPr lang="en-US" dirty="0"/>
          </a:p>
        </p:txBody>
      </p:sp>
      <p:sp>
        <p:nvSpPr>
          <p:cNvPr id="5" name="Content Placeholder 4"/>
          <p:cNvSpPr>
            <a:spLocks noGrp="1"/>
          </p:cNvSpPr>
          <p:nvPr>
            <p:ph sz="quarter" idx="1"/>
          </p:nvPr>
        </p:nvSpPr>
        <p:spPr>
          <a:xfrm>
            <a:off x="914400" y="1447800"/>
            <a:ext cx="7772400" cy="4572000"/>
          </a:xfrm>
        </p:spPr>
        <p:txBody>
          <a:bodyPr>
            <a:normAutofit lnSpcReduction="10000"/>
          </a:bodyPr>
          <a:lstStyle/>
          <a:p>
            <a:r>
              <a:rPr lang="en-US" dirty="0" smtClean="0">
                <a:latin typeface="Calibri" panose="020F0502020204030204" pitchFamily="34" charset="0"/>
              </a:rPr>
              <a:t>5 Domains of Quality of life </a:t>
            </a:r>
          </a:p>
          <a:p>
            <a:pPr lvl="1"/>
            <a:r>
              <a:rPr lang="en-US" dirty="0" smtClean="0">
                <a:latin typeface="Calibri" panose="020F0502020204030204" pitchFamily="34" charset="0"/>
              </a:rPr>
              <a:t>Symptom </a:t>
            </a:r>
          </a:p>
          <a:p>
            <a:pPr lvl="1"/>
            <a:r>
              <a:rPr lang="en-US" dirty="0" smtClean="0">
                <a:latin typeface="Calibri" panose="020F0502020204030204" pitchFamily="34" charset="0"/>
              </a:rPr>
              <a:t>Function </a:t>
            </a:r>
          </a:p>
          <a:p>
            <a:pPr lvl="1"/>
            <a:r>
              <a:rPr lang="en-US" dirty="0" smtClean="0">
                <a:latin typeface="Calibri" panose="020F0502020204030204" pitchFamily="34" charset="0"/>
              </a:rPr>
              <a:t>Interpersonal </a:t>
            </a:r>
          </a:p>
          <a:p>
            <a:pPr lvl="1"/>
            <a:r>
              <a:rPr lang="en-US" dirty="0" smtClean="0">
                <a:latin typeface="Calibri" panose="020F0502020204030204" pitchFamily="34" charset="0"/>
              </a:rPr>
              <a:t>Well-being </a:t>
            </a:r>
          </a:p>
          <a:p>
            <a:pPr lvl="1"/>
            <a:r>
              <a:rPr lang="en-US" dirty="0" smtClean="0">
                <a:latin typeface="Calibri" panose="020F0502020204030204" pitchFamily="34" charset="0"/>
              </a:rPr>
              <a:t>Transcendent </a:t>
            </a:r>
          </a:p>
          <a:p>
            <a:r>
              <a:rPr lang="en-US" dirty="0" smtClean="0">
                <a:latin typeface="Calibri" panose="020F0502020204030204" pitchFamily="34" charset="0"/>
              </a:rPr>
              <a:t>3 questions per domain</a:t>
            </a:r>
          </a:p>
          <a:p>
            <a:pPr lvl="1"/>
            <a:r>
              <a:rPr lang="en-US" dirty="0" smtClean="0">
                <a:latin typeface="Calibri" panose="020F0502020204030204" pitchFamily="34" charset="0"/>
              </a:rPr>
              <a:t>Assessment</a:t>
            </a:r>
          </a:p>
          <a:p>
            <a:pPr lvl="1"/>
            <a:r>
              <a:rPr lang="en-US" dirty="0" smtClean="0">
                <a:latin typeface="Calibri" panose="020F0502020204030204" pitchFamily="34" charset="0"/>
              </a:rPr>
              <a:t>Satisfaction </a:t>
            </a:r>
          </a:p>
          <a:p>
            <a:pPr lvl="1"/>
            <a:r>
              <a:rPr lang="en-US" dirty="0" smtClean="0">
                <a:latin typeface="Calibri" panose="020F0502020204030204" pitchFamily="34" charset="0"/>
              </a:rPr>
              <a:t>Importance </a:t>
            </a:r>
          </a:p>
          <a:p>
            <a:r>
              <a:rPr lang="en-US" dirty="0" smtClean="0">
                <a:latin typeface="Calibri" panose="020F0502020204030204" pitchFamily="34" charset="0"/>
              </a:rPr>
              <a:t>Global rating of QOL </a:t>
            </a:r>
          </a:p>
          <a:p>
            <a:pPr marL="0" indent="0">
              <a:buNone/>
            </a:pPr>
            <a:endParaRPr lang="en-US" dirty="0">
              <a:latin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3029760407"/>
              </p:ext>
            </p:extLst>
          </p:nvPr>
        </p:nvGraphicFramePr>
        <p:xfrm>
          <a:off x="1219200" y="19050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2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0251124"/>
              </p:ext>
            </p:extLst>
          </p:nvPr>
        </p:nvGraphicFramePr>
        <p:xfrm>
          <a:off x="14608629" y="16306800"/>
          <a:ext cx="14499771"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871494391"/>
              </p:ext>
            </p:extLst>
          </p:nvPr>
        </p:nvGraphicFramePr>
        <p:xfrm>
          <a:off x="14761029" y="16459200"/>
          <a:ext cx="14499771" cy="7315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Content Placeholder 8"/>
          <p:cNvGraphicFramePr>
            <a:graphicFrameLocks noGrp="1"/>
          </p:cNvGraphicFramePr>
          <p:nvPr>
            <p:ph sz="quarter" idx="1"/>
            <p:extLst>
              <p:ext uri="{D42A27DB-BD31-4B8C-83A1-F6EECF244321}">
                <p14:modId xmlns:p14="http://schemas.microsoft.com/office/powerpoint/2010/main" val="1782480027"/>
              </p:ext>
            </p:extLst>
          </p:nvPr>
        </p:nvGraphicFramePr>
        <p:xfrm>
          <a:off x="990600" y="914400"/>
          <a:ext cx="7086600" cy="4658360"/>
        </p:xfrm>
        <a:graphic>
          <a:graphicData uri="http://schemas.openxmlformats.org/drawingml/2006/table">
            <a:tbl>
              <a:tblPr firstRow="1" bandRow="1">
                <a:tableStyleId>{FABFCF23-3B69-468F-B69F-88F6DE6A72F2}</a:tableStyleId>
              </a:tblPr>
              <a:tblGrid>
                <a:gridCol w="7086600"/>
              </a:tblGrid>
              <a:tr h="370840">
                <a:tc>
                  <a:txBody>
                    <a:bodyPr/>
                    <a:lstStyle/>
                    <a:p>
                      <a:pPr algn="ctr"/>
                      <a:r>
                        <a:rPr lang="en-US" sz="3200" dirty="0" smtClean="0"/>
                        <a:t>Karnofsky Performance Status Scale</a:t>
                      </a:r>
                      <a:endParaRPr lang="en-US" sz="3200" dirty="0"/>
                    </a:p>
                  </a:txBody>
                  <a:tcPr>
                    <a:lnB w="38100" cap="flat" cmpd="sng" algn="ctr">
                      <a:solidFill>
                        <a:srgbClr val="008000"/>
                      </a:solidFill>
                      <a:prstDash val="solid"/>
                      <a:round/>
                      <a:headEnd type="none" w="med" len="med"/>
                      <a:tailEnd type="none" w="med" len="med"/>
                    </a:lnB>
                  </a:tcPr>
                </a:tc>
              </a:tr>
              <a:tr h="370840">
                <a:tc>
                  <a:txBody>
                    <a:bodyPr/>
                    <a:lstStyle/>
                    <a:p>
                      <a:r>
                        <a:rPr lang="en-US" dirty="0" smtClean="0"/>
                        <a:t>100: normal no complaints,</a:t>
                      </a:r>
                      <a:r>
                        <a:rPr lang="en-US" baseline="0" dirty="0" smtClean="0"/>
                        <a:t> no evidence of disease</a:t>
                      </a:r>
                      <a:endParaRPr lang="en-US" b="0" dirty="0"/>
                    </a:p>
                  </a:txBody>
                  <a:tcPr>
                    <a:lnL w="38100" cap="flat" cmpd="sng" algn="ctr">
                      <a:solidFill>
                        <a:srgbClr val="008000"/>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tcPr>
                </a:tc>
              </a:tr>
              <a:tr h="370840">
                <a:tc>
                  <a:txBody>
                    <a:bodyPr/>
                    <a:lstStyle/>
                    <a:p>
                      <a:r>
                        <a:rPr lang="en-US" dirty="0" smtClean="0"/>
                        <a:t>90: Able to carry on normal activity;</a:t>
                      </a:r>
                      <a:r>
                        <a:rPr lang="en-US" baseline="0" dirty="0" smtClean="0"/>
                        <a:t> minor signs of symptoms of disease</a:t>
                      </a:r>
                      <a:endParaRPr lang="en-US" dirty="0"/>
                    </a:p>
                  </a:txBody>
                  <a:tcPr>
                    <a:lnL w="38100" cap="flat" cmpd="sng" algn="ctr">
                      <a:solidFill>
                        <a:srgbClr val="008000"/>
                      </a:solidFill>
                      <a:prstDash val="solid"/>
                      <a:round/>
                      <a:headEnd type="none" w="med" len="med"/>
                      <a:tailEnd type="none" w="med" len="med"/>
                    </a:lnL>
                    <a:lnR w="38100" cap="flat" cmpd="sng" algn="ctr">
                      <a:solidFill>
                        <a:srgbClr val="008000"/>
                      </a:solidFill>
                      <a:prstDash val="solid"/>
                      <a:round/>
                      <a:headEnd type="none" w="med" len="med"/>
                      <a:tailEnd type="none" w="med" len="med"/>
                    </a:lnR>
                  </a:tcPr>
                </a:tc>
              </a:tr>
              <a:tr h="370840">
                <a:tc>
                  <a:txBody>
                    <a:bodyPr/>
                    <a:lstStyle/>
                    <a:p>
                      <a:r>
                        <a:rPr lang="en-US" dirty="0" smtClean="0"/>
                        <a:t>80:</a:t>
                      </a:r>
                      <a:r>
                        <a:rPr lang="en-US" baseline="0" dirty="0" smtClean="0"/>
                        <a:t> Normal activity with effort; some signs or symptoms of disease</a:t>
                      </a:r>
                      <a:endParaRPr lang="en-US" dirty="0"/>
                    </a:p>
                  </a:txBody>
                  <a:tcPr>
                    <a:lnL w="38100" cap="flat" cmpd="sng" algn="ctr">
                      <a:solidFill>
                        <a:srgbClr val="008000"/>
                      </a:solidFill>
                      <a:prstDash val="solid"/>
                      <a:round/>
                      <a:headEnd type="none" w="med" len="med"/>
                      <a:tailEnd type="none" w="med" len="med"/>
                    </a:lnL>
                    <a:lnR w="38100" cap="flat" cmpd="sng" algn="ctr">
                      <a:solidFill>
                        <a:srgbClr val="008000"/>
                      </a:solidFill>
                      <a:prstDash val="solid"/>
                      <a:round/>
                      <a:headEnd type="none" w="med" len="med"/>
                      <a:tailEnd type="none" w="med" len="med"/>
                    </a:lnR>
                    <a:lnB w="38100" cap="flat" cmpd="sng" algn="ctr">
                      <a:solidFill>
                        <a:srgbClr val="E6C536"/>
                      </a:solidFill>
                      <a:prstDash val="solid"/>
                      <a:round/>
                      <a:headEnd type="none" w="med" len="med"/>
                      <a:tailEnd type="none" w="med" len="med"/>
                    </a:lnB>
                  </a:tcPr>
                </a:tc>
              </a:tr>
              <a:tr h="370840">
                <a:tc>
                  <a:txBody>
                    <a:bodyPr/>
                    <a:lstStyle/>
                    <a:p>
                      <a:r>
                        <a:rPr lang="en-US" dirty="0" smtClean="0"/>
                        <a:t>70: Cares for self;</a:t>
                      </a:r>
                      <a:r>
                        <a:rPr lang="en-US" baseline="0" dirty="0" smtClean="0"/>
                        <a:t> unable to carry on normal activity or to do active work </a:t>
                      </a:r>
                      <a:endParaRPr lang="en-US" dirty="0"/>
                    </a:p>
                  </a:txBody>
                  <a:tcPr>
                    <a:lnL w="38100" cap="flat" cmpd="sng" algn="ctr">
                      <a:solidFill>
                        <a:srgbClr val="E6C536"/>
                      </a:solidFill>
                      <a:prstDash val="solid"/>
                      <a:round/>
                      <a:headEnd type="none" w="med" len="med"/>
                      <a:tailEnd type="none" w="med" len="med"/>
                    </a:lnL>
                    <a:lnR w="38100" cap="flat" cmpd="sng" algn="ctr">
                      <a:solidFill>
                        <a:srgbClr val="E6C536"/>
                      </a:solidFill>
                      <a:prstDash val="solid"/>
                      <a:round/>
                      <a:headEnd type="none" w="med" len="med"/>
                      <a:tailEnd type="none" w="med" len="med"/>
                    </a:lnR>
                    <a:lnT w="38100" cap="flat" cmpd="sng" algn="ctr">
                      <a:solidFill>
                        <a:srgbClr val="E6C536"/>
                      </a:solidFill>
                      <a:prstDash val="solid"/>
                      <a:round/>
                      <a:headEnd type="none" w="med" len="med"/>
                      <a:tailEnd type="none" w="med" len="med"/>
                    </a:lnT>
                  </a:tcPr>
                </a:tc>
              </a:tr>
              <a:tr h="370840">
                <a:tc>
                  <a:txBody>
                    <a:bodyPr/>
                    <a:lstStyle/>
                    <a:p>
                      <a:r>
                        <a:rPr lang="en-US" dirty="0" smtClean="0"/>
                        <a:t>60: Requires occasional</a:t>
                      </a:r>
                      <a:r>
                        <a:rPr lang="en-US" baseline="0" dirty="0" smtClean="0"/>
                        <a:t> assistance, but is able to care for most of his personal needs</a:t>
                      </a:r>
                      <a:endParaRPr lang="en-US" dirty="0"/>
                    </a:p>
                  </a:txBody>
                  <a:tcPr>
                    <a:lnL w="38100" cap="flat" cmpd="sng" algn="ctr">
                      <a:solidFill>
                        <a:srgbClr val="E6C536"/>
                      </a:solidFill>
                      <a:prstDash val="solid"/>
                      <a:round/>
                      <a:headEnd type="none" w="med" len="med"/>
                      <a:tailEnd type="none" w="med" len="med"/>
                    </a:lnL>
                    <a:lnR w="38100" cap="flat" cmpd="sng" algn="ctr">
                      <a:solidFill>
                        <a:srgbClr val="E6C536"/>
                      </a:solidFill>
                      <a:prstDash val="solid"/>
                      <a:round/>
                      <a:headEnd type="none" w="med" len="med"/>
                      <a:tailEnd type="none" w="med" len="med"/>
                    </a:lnR>
                  </a:tcPr>
                </a:tc>
              </a:tr>
              <a:tr h="370840">
                <a:tc>
                  <a:txBody>
                    <a:bodyPr/>
                    <a:lstStyle/>
                    <a:p>
                      <a:r>
                        <a:rPr lang="en-US" dirty="0" smtClean="0"/>
                        <a:t>50: Requires considerable</a:t>
                      </a:r>
                      <a:r>
                        <a:rPr lang="en-US" baseline="0" dirty="0" smtClean="0"/>
                        <a:t> </a:t>
                      </a:r>
                      <a:r>
                        <a:rPr lang="en-US" dirty="0" smtClean="0"/>
                        <a:t>assistance</a:t>
                      </a:r>
                      <a:r>
                        <a:rPr lang="en-US" baseline="0" dirty="0" smtClean="0"/>
                        <a:t> and frequent medical care</a:t>
                      </a:r>
                      <a:endParaRPr lang="en-US" dirty="0"/>
                    </a:p>
                  </a:txBody>
                  <a:tcPr>
                    <a:lnL w="38100" cap="flat" cmpd="sng" algn="ctr">
                      <a:solidFill>
                        <a:srgbClr val="E6C536"/>
                      </a:solidFill>
                      <a:prstDash val="solid"/>
                      <a:round/>
                      <a:headEnd type="none" w="med" len="med"/>
                      <a:tailEnd type="none" w="med" len="med"/>
                    </a:lnL>
                    <a:lnR w="38100" cap="flat" cmpd="sng" algn="ctr">
                      <a:solidFill>
                        <a:srgbClr val="E6C536"/>
                      </a:solidFill>
                      <a:prstDash val="solid"/>
                      <a:round/>
                      <a:headEnd type="none" w="med" len="med"/>
                      <a:tailEnd type="none" w="med" len="med"/>
                    </a:lnR>
                    <a:lnB w="38100" cap="flat" cmpd="sng" algn="ctr">
                      <a:solidFill>
                        <a:srgbClr val="E6C536"/>
                      </a:solidFill>
                      <a:prstDash val="solid"/>
                      <a:round/>
                      <a:headEnd type="none" w="med" len="med"/>
                      <a:tailEnd type="none" w="med" len="med"/>
                    </a:lnB>
                  </a:tcPr>
                </a:tc>
              </a:tr>
              <a:tr h="370840">
                <a:tc>
                  <a:txBody>
                    <a:bodyPr/>
                    <a:lstStyle/>
                    <a:p>
                      <a:r>
                        <a:rPr lang="en-US" dirty="0" smtClean="0"/>
                        <a:t>40:Disabled;</a:t>
                      </a:r>
                      <a:r>
                        <a:rPr lang="en-US" baseline="0" dirty="0" smtClean="0"/>
                        <a:t> requires special care and assistance </a:t>
                      </a:r>
                      <a:endParaRPr lang="en-US" dirty="0"/>
                    </a:p>
                  </a:txBody>
                  <a:tcPr>
                    <a:lnL w="38100" cap="flat" cmpd="sng" algn="ctr">
                      <a:solidFill>
                        <a:srgbClr val="9B2D1F"/>
                      </a:solidFill>
                      <a:prstDash val="solid"/>
                      <a:round/>
                      <a:headEnd type="none" w="med" len="med"/>
                      <a:tailEnd type="none" w="med" len="med"/>
                    </a:lnL>
                    <a:lnR w="38100" cap="flat" cmpd="sng" algn="ctr">
                      <a:solidFill>
                        <a:srgbClr val="9B2D1F"/>
                      </a:solidFill>
                      <a:prstDash val="solid"/>
                      <a:round/>
                      <a:headEnd type="none" w="med" len="med"/>
                      <a:tailEnd type="none" w="med" len="med"/>
                    </a:lnR>
                    <a:lnT w="38100" cap="flat" cmpd="sng" algn="ctr">
                      <a:solidFill>
                        <a:srgbClr val="E6C536"/>
                      </a:solidFill>
                      <a:prstDash val="solid"/>
                      <a:round/>
                      <a:headEnd type="none" w="med" len="med"/>
                      <a:tailEnd type="none" w="med" len="med"/>
                    </a:lnT>
                  </a:tcPr>
                </a:tc>
              </a:tr>
              <a:tr h="370840">
                <a:tc>
                  <a:txBody>
                    <a:bodyPr/>
                    <a:lstStyle/>
                    <a:p>
                      <a:r>
                        <a:rPr lang="en-US" dirty="0" smtClean="0"/>
                        <a:t>30: Severely</a:t>
                      </a:r>
                      <a:r>
                        <a:rPr lang="en-US" baseline="0" dirty="0" smtClean="0"/>
                        <a:t> disabled; hospital admission is indicated although death not imminent </a:t>
                      </a:r>
                      <a:endParaRPr lang="en-US" dirty="0"/>
                    </a:p>
                  </a:txBody>
                  <a:tcPr>
                    <a:lnL w="38100" cap="flat" cmpd="sng" algn="ctr">
                      <a:solidFill>
                        <a:srgbClr val="9B2D1F"/>
                      </a:solidFill>
                      <a:prstDash val="solid"/>
                      <a:round/>
                      <a:headEnd type="none" w="med" len="med"/>
                      <a:tailEnd type="none" w="med" len="med"/>
                    </a:lnL>
                    <a:lnR w="38100" cap="flat" cmpd="sng" algn="ctr">
                      <a:solidFill>
                        <a:srgbClr val="9B2D1F"/>
                      </a:solidFill>
                      <a:prstDash val="solid"/>
                      <a:round/>
                      <a:headEnd type="none" w="med" len="med"/>
                      <a:tailEnd type="none" w="med" len="med"/>
                    </a:lnR>
                  </a:tcPr>
                </a:tc>
              </a:tr>
              <a:tr h="370840">
                <a:tc>
                  <a:txBody>
                    <a:bodyPr/>
                    <a:lstStyle/>
                    <a:p>
                      <a:r>
                        <a:rPr lang="en-US" dirty="0" smtClean="0"/>
                        <a:t>20: Very sick; hospital admission necessary</a:t>
                      </a:r>
                      <a:r>
                        <a:rPr lang="en-US" baseline="0" dirty="0" smtClean="0"/>
                        <a:t> </a:t>
                      </a:r>
                      <a:endParaRPr lang="en-US" dirty="0"/>
                    </a:p>
                  </a:txBody>
                  <a:tcPr>
                    <a:lnL w="38100" cap="flat" cmpd="sng" algn="ctr">
                      <a:solidFill>
                        <a:srgbClr val="9B2D1F"/>
                      </a:solidFill>
                      <a:prstDash val="solid"/>
                      <a:round/>
                      <a:headEnd type="none" w="med" len="med"/>
                      <a:tailEnd type="none" w="med" len="med"/>
                    </a:lnL>
                    <a:lnR w="38100" cap="flat" cmpd="sng" algn="ctr">
                      <a:solidFill>
                        <a:srgbClr val="9B2D1F"/>
                      </a:solidFill>
                      <a:prstDash val="solid"/>
                      <a:round/>
                      <a:headEnd type="none" w="med" len="med"/>
                      <a:tailEnd type="none" w="med" len="med"/>
                    </a:lnR>
                  </a:tcPr>
                </a:tc>
              </a:tr>
              <a:tr h="370840">
                <a:tc>
                  <a:txBody>
                    <a:bodyPr/>
                    <a:lstStyle/>
                    <a:p>
                      <a:r>
                        <a:rPr lang="en-US" dirty="0" smtClean="0"/>
                        <a:t>10: Moribund;</a:t>
                      </a:r>
                      <a:r>
                        <a:rPr lang="en-US" baseline="0" dirty="0" smtClean="0"/>
                        <a:t> fatal processes progressing rapidly </a:t>
                      </a:r>
                      <a:endParaRPr lang="en-US" dirty="0"/>
                    </a:p>
                  </a:txBody>
                  <a:tcPr>
                    <a:lnL w="38100" cap="flat" cmpd="sng" algn="ctr">
                      <a:solidFill>
                        <a:srgbClr val="9B2D1F"/>
                      </a:solidFill>
                      <a:prstDash val="solid"/>
                      <a:round/>
                      <a:headEnd type="none" w="med" len="med"/>
                      <a:tailEnd type="none" w="med" len="med"/>
                    </a:lnL>
                    <a:lnR w="38100" cap="flat" cmpd="sng" algn="ctr">
                      <a:solidFill>
                        <a:srgbClr val="9B2D1F"/>
                      </a:solidFill>
                      <a:prstDash val="solid"/>
                      <a:round/>
                      <a:headEnd type="none" w="med" len="med"/>
                      <a:tailEnd type="none" w="med" len="med"/>
                    </a:lnR>
                  </a:tcPr>
                </a:tc>
              </a:tr>
              <a:tr h="370840">
                <a:tc>
                  <a:txBody>
                    <a:bodyPr/>
                    <a:lstStyle/>
                    <a:p>
                      <a:r>
                        <a:rPr lang="en-US" dirty="0" smtClean="0"/>
                        <a:t>0: death </a:t>
                      </a:r>
                      <a:endParaRPr lang="en-US" dirty="0"/>
                    </a:p>
                  </a:txBody>
                  <a:tcPr>
                    <a:lnL w="38100" cap="flat" cmpd="sng" algn="ctr">
                      <a:solidFill>
                        <a:srgbClr val="9B2D1F"/>
                      </a:solidFill>
                      <a:prstDash val="solid"/>
                      <a:round/>
                      <a:headEnd type="none" w="med" len="med"/>
                      <a:tailEnd type="none" w="med" len="med"/>
                    </a:lnL>
                    <a:lnR w="38100" cap="flat" cmpd="sng" algn="ctr">
                      <a:solidFill>
                        <a:srgbClr val="9B2D1F"/>
                      </a:solidFill>
                      <a:prstDash val="solid"/>
                      <a:round/>
                      <a:headEnd type="none" w="med" len="med"/>
                      <a:tailEnd type="none" w="med" len="med"/>
                    </a:lnR>
                    <a:lnB w="38100" cap="flat" cmpd="sng" algn="ctr">
                      <a:solidFill>
                        <a:srgbClr val="9B2D1F"/>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75848816"/>
              </p:ext>
            </p:extLst>
          </p:nvPr>
        </p:nvGraphicFramePr>
        <p:xfrm>
          <a:off x="914400" y="838200"/>
          <a:ext cx="7162800" cy="5499463"/>
        </p:xfrm>
        <a:graphic>
          <a:graphicData uri="http://schemas.openxmlformats.org/drawingml/2006/table">
            <a:tbl>
              <a:tblPr firstRow="1" bandRow="1">
                <a:tableStyleId>{FABFCF23-3B69-468F-B69F-88F6DE6A72F2}</a:tableStyleId>
              </a:tblPr>
              <a:tblGrid>
                <a:gridCol w="7162800"/>
              </a:tblGrid>
              <a:tr h="674914">
                <a:tc>
                  <a:txBody>
                    <a:bodyPr/>
                    <a:lstStyle/>
                    <a:p>
                      <a:pPr algn="ctr"/>
                      <a:r>
                        <a:rPr lang="en-US" sz="3200" dirty="0" smtClean="0">
                          <a:latin typeface="Calibri" panose="020F0502020204030204" pitchFamily="34" charset="0"/>
                        </a:rPr>
                        <a:t>Karnofsky Performance Status Scale</a:t>
                      </a:r>
                      <a:endParaRPr lang="en-US" sz="3200" dirty="0">
                        <a:latin typeface="Calibri" panose="020F0502020204030204" pitchFamily="34" charset="0"/>
                      </a:endParaRPr>
                    </a:p>
                  </a:txBody>
                  <a:tcPr>
                    <a:lnB w="38100" cap="flat" cmpd="sng" algn="ctr">
                      <a:solidFill>
                        <a:srgbClr val="008000"/>
                      </a:solidFill>
                      <a:prstDash val="solid"/>
                      <a:round/>
                      <a:headEnd type="none" w="med" len="med"/>
                      <a:tailEnd type="none" w="med" len="med"/>
                    </a:lnB>
                  </a:tcPr>
                </a:tc>
              </a:tr>
              <a:tr h="1349829">
                <a:tc>
                  <a:txBody>
                    <a:bodyPr/>
                    <a:lstStyle/>
                    <a:p>
                      <a:pPr algn="ctr"/>
                      <a:r>
                        <a:rPr lang="en-US" sz="2800" b="1" dirty="0" smtClean="0">
                          <a:solidFill>
                            <a:srgbClr val="008000"/>
                          </a:solidFill>
                          <a:latin typeface="Calibri" panose="020F0502020204030204" pitchFamily="34" charset="0"/>
                        </a:rPr>
                        <a:t>80-100%</a:t>
                      </a:r>
                    </a:p>
                    <a:p>
                      <a:pPr marL="285750" indent="-285750">
                        <a:buFont typeface="Arial"/>
                        <a:buChar char="•"/>
                      </a:pPr>
                      <a:r>
                        <a:rPr lang="en-US" sz="2000" dirty="0" smtClean="0">
                          <a:latin typeface="Calibri" panose="020F0502020204030204" pitchFamily="34" charset="0"/>
                        </a:rPr>
                        <a:t>Able to carry on normal activity</a:t>
                      </a:r>
                      <a:r>
                        <a:rPr lang="en-US" sz="2000" baseline="0" dirty="0" smtClean="0">
                          <a:latin typeface="Calibri" panose="020F0502020204030204" pitchFamily="34" charset="0"/>
                        </a:rPr>
                        <a:t> and to work </a:t>
                      </a:r>
                    </a:p>
                    <a:p>
                      <a:pPr marL="285750" indent="-285750">
                        <a:buFont typeface="Arial"/>
                        <a:buChar char="•"/>
                      </a:pPr>
                      <a:r>
                        <a:rPr lang="en-US" sz="2000" baseline="0" dirty="0" smtClean="0">
                          <a:latin typeface="Calibri" panose="020F0502020204030204" pitchFamily="34" charset="0"/>
                        </a:rPr>
                        <a:t>No special care needed</a:t>
                      </a:r>
                      <a:endParaRPr lang="en-US" sz="2000" dirty="0">
                        <a:latin typeface="Calibri" panose="020F0502020204030204" pitchFamily="34" charset="0"/>
                      </a:endParaRPr>
                    </a:p>
                  </a:txBody>
                  <a:tcPr>
                    <a:lnL w="38100" cap="flat" cmpd="sng" algn="ctr">
                      <a:solidFill>
                        <a:srgbClr val="008000"/>
                      </a:solidFill>
                      <a:prstDash val="solid"/>
                      <a:round/>
                      <a:headEnd type="none" w="med" len="med"/>
                      <a:tailEnd type="none" w="med" len="med"/>
                    </a:lnL>
                    <a:lnR w="38100" cap="flat" cmpd="sng" algn="ctr">
                      <a:solidFill>
                        <a:srgbClr val="008000"/>
                      </a:solidFill>
                      <a:prstDash val="solid"/>
                      <a:round/>
                      <a:headEnd type="none" w="med" len="med"/>
                      <a:tailEnd type="none" w="med" len="med"/>
                    </a:lnR>
                    <a:lnT w="38100" cap="flat" cmpd="sng" algn="ctr">
                      <a:solidFill>
                        <a:srgbClr val="008000"/>
                      </a:solidFill>
                      <a:prstDash val="solid"/>
                      <a:round/>
                      <a:headEnd type="none" w="med" len="med"/>
                      <a:tailEnd type="none" w="med" len="med"/>
                    </a:lnT>
                    <a:lnB w="38100" cap="flat" cmpd="sng" algn="ctr">
                      <a:solidFill>
                        <a:srgbClr val="F1CC1B"/>
                      </a:solidFill>
                      <a:prstDash val="solid"/>
                      <a:round/>
                      <a:headEnd type="none" w="med" len="med"/>
                      <a:tailEnd type="none" w="med" len="med"/>
                    </a:lnB>
                  </a:tcPr>
                </a:tc>
              </a:tr>
              <a:tr h="1349829">
                <a:tc>
                  <a:txBody>
                    <a:bodyPr/>
                    <a:lstStyle/>
                    <a:p>
                      <a:pPr algn="ctr"/>
                      <a:r>
                        <a:rPr lang="en-US" sz="2800" b="1" dirty="0" smtClean="0">
                          <a:solidFill>
                            <a:srgbClr val="F1CC1B"/>
                          </a:solidFill>
                          <a:latin typeface="Calibri" panose="020F0502020204030204" pitchFamily="34" charset="0"/>
                        </a:rPr>
                        <a:t>50-70%</a:t>
                      </a:r>
                    </a:p>
                    <a:p>
                      <a:pPr marL="285750" indent="-285750">
                        <a:buFont typeface="Arial"/>
                        <a:buChar char="•"/>
                      </a:pPr>
                      <a:r>
                        <a:rPr lang="en-US" sz="2000" dirty="0" smtClean="0">
                          <a:latin typeface="Calibri" panose="020F0502020204030204" pitchFamily="34" charset="0"/>
                        </a:rPr>
                        <a:t>Unable to work </a:t>
                      </a:r>
                    </a:p>
                    <a:p>
                      <a:pPr marL="285750" indent="-285750">
                        <a:buFont typeface="Arial"/>
                        <a:buChar char="•"/>
                      </a:pPr>
                      <a:r>
                        <a:rPr lang="en-US" sz="2000" dirty="0" smtClean="0">
                          <a:latin typeface="Calibri" panose="020F0502020204030204" pitchFamily="34" charset="0"/>
                        </a:rPr>
                        <a:t>Able to live at home and care for most personal needs </a:t>
                      </a:r>
                    </a:p>
                    <a:p>
                      <a:pPr marL="285750" indent="-285750">
                        <a:buFont typeface="Arial"/>
                        <a:buChar char="•"/>
                      </a:pPr>
                      <a:r>
                        <a:rPr lang="en-US" sz="2000" dirty="0" smtClean="0">
                          <a:latin typeface="Calibri" panose="020F0502020204030204" pitchFamily="34" charset="0"/>
                        </a:rPr>
                        <a:t>Varying amount of assistance needed </a:t>
                      </a:r>
                    </a:p>
                    <a:p>
                      <a:pPr marL="0" indent="0">
                        <a:buFont typeface="Arial"/>
                        <a:buNone/>
                      </a:pPr>
                      <a:endParaRPr lang="en-US" sz="2000" dirty="0" smtClean="0">
                        <a:latin typeface="Calibri" panose="020F0502020204030204" pitchFamily="34" charset="0"/>
                      </a:endParaRPr>
                    </a:p>
                  </a:txBody>
                  <a:tcPr>
                    <a:lnL w="38100" cap="flat" cmpd="sng" algn="ctr">
                      <a:solidFill>
                        <a:srgbClr val="F1CC1B"/>
                      </a:solidFill>
                      <a:prstDash val="solid"/>
                      <a:round/>
                      <a:headEnd type="none" w="med" len="med"/>
                      <a:tailEnd type="none" w="med" len="med"/>
                    </a:lnL>
                    <a:lnR w="38100" cap="flat" cmpd="sng" algn="ctr">
                      <a:solidFill>
                        <a:srgbClr val="F1CC1B"/>
                      </a:solidFill>
                      <a:prstDash val="solid"/>
                      <a:round/>
                      <a:headEnd type="none" w="med" len="med"/>
                      <a:tailEnd type="none" w="med" len="med"/>
                    </a:lnR>
                    <a:lnT w="38100" cap="flat" cmpd="sng" algn="ctr">
                      <a:solidFill>
                        <a:srgbClr val="F1CC1B"/>
                      </a:solidFill>
                      <a:prstDash val="solid"/>
                      <a:round/>
                      <a:headEnd type="none" w="med" len="med"/>
                      <a:tailEnd type="none" w="med" len="med"/>
                    </a:lnT>
                    <a:lnB w="38100" cap="flat" cmpd="sng" algn="ctr">
                      <a:solidFill>
                        <a:srgbClr val="F1CC1B"/>
                      </a:solidFill>
                      <a:prstDash val="solid"/>
                      <a:round/>
                      <a:headEnd type="none" w="med" len="med"/>
                      <a:tailEnd type="none" w="med" len="med"/>
                    </a:lnB>
                  </a:tcPr>
                </a:tc>
              </a:tr>
              <a:tr h="1349829">
                <a:tc>
                  <a:txBody>
                    <a:bodyPr/>
                    <a:lstStyle/>
                    <a:p>
                      <a:pPr algn="ctr"/>
                      <a:r>
                        <a:rPr lang="en-US" sz="2800" b="1" dirty="0" smtClean="0">
                          <a:solidFill>
                            <a:srgbClr val="800000"/>
                          </a:solidFill>
                          <a:latin typeface="Calibri" panose="020F0502020204030204" pitchFamily="34" charset="0"/>
                        </a:rPr>
                        <a:t>0-40%</a:t>
                      </a:r>
                    </a:p>
                    <a:p>
                      <a:pPr marL="285750" indent="-285750">
                        <a:buFont typeface="Arial"/>
                        <a:buChar char="•"/>
                      </a:pPr>
                      <a:r>
                        <a:rPr lang="en-US" sz="2000" dirty="0" smtClean="0">
                          <a:latin typeface="Calibri" panose="020F0502020204030204" pitchFamily="34" charset="0"/>
                        </a:rPr>
                        <a:t>Unable</a:t>
                      </a:r>
                      <a:r>
                        <a:rPr lang="en-US" sz="2000" baseline="0" dirty="0" smtClean="0">
                          <a:latin typeface="Calibri" panose="020F0502020204030204" pitchFamily="34" charset="0"/>
                        </a:rPr>
                        <a:t> to care for self</a:t>
                      </a:r>
                    </a:p>
                    <a:p>
                      <a:pPr marL="285750" indent="-285750">
                        <a:buFont typeface="Arial"/>
                        <a:buChar char="•"/>
                      </a:pPr>
                      <a:r>
                        <a:rPr lang="en-US" sz="2000" baseline="0" dirty="0" smtClean="0">
                          <a:latin typeface="Calibri" panose="020F0502020204030204" pitchFamily="34" charset="0"/>
                        </a:rPr>
                        <a:t>Requires equivalent of institutional or hospital care</a:t>
                      </a:r>
                    </a:p>
                    <a:p>
                      <a:pPr marL="285750" indent="-285750">
                        <a:buFont typeface="Arial"/>
                        <a:buChar char="•"/>
                      </a:pPr>
                      <a:r>
                        <a:rPr lang="en-US" sz="2000" baseline="0" dirty="0" smtClean="0">
                          <a:latin typeface="Calibri" panose="020F0502020204030204" pitchFamily="34" charset="0"/>
                        </a:rPr>
                        <a:t>Disease may be progressing rapidly </a:t>
                      </a:r>
                    </a:p>
                    <a:p>
                      <a:pPr marL="285750" indent="-285750">
                        <a:buFont typeface="Arial"/>
                        <a:buChar char="•"/>
                      </a:pPr>
                      <a:endParaRPr lang="en-US" sz="2000" dirty="0" smtClean="0">
                        <a:latin typeface="Calibri" panose="020F0502020204030204" pitchFamily="34" charset="0"/>
                      </a:endParaRPr>
                    </a:p>
                  </a:txBody>
                  <a:tcPr>
                    <a:lnL w="38100" cap="flat" cmpd="sng" algn="ctr">
                      <a:solidFill>
                        <a:srgbClr val="800000"/>
                      </a:solidFill>
                      <a:prstDash val="solid"/>
                      <a:round/>
                      <a:headEnd type="none" w="med" len="med"/>
                      <a:tailEnd type="none" w="med" len="med"/>
                    </a:lnL>
                    <a:lnR w="38100" cap="flat" cmpd="sng" algn="ctr">
                      <a:solidFill>
                        <a:srgbClr val="800000"/>
                      </a:solidFill>
                      <a:prstDash val="solid"/>
                      <a:round/>
                      <a:headEnd type="none" w="med" len="med"/>
                      <a:tailEnd type="none" w="med" len="med"/>
                    </a:lnR>
                    <a:lnT w="38100" cap="flat" cmpd="sng" algn="ctr">
                      <a:solidFill>
                        <a:srgbClr val="F1CC1B"/>
                      </a:solidFill>
                      <a:prstDash val="solid"/>
                      <a:round/>
                      <a:headEnd type="none" w="med" len="med"/>
                      <a:tailEnd type="none" w="med" len="med"/>
                    </a:lnT>
                    <a:lnB w="38100" cap="flat" cmpd="sng" algn="ctr">
                      <a:solidFill>
                        <a:srgbClr val="8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5019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5185" y="1673855"/>
            <a:ext cx="1041025" cy="239332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228600"/>
            <a:ext cx="7772400" cy="1143000"/>
          </a:xfrm>
        </p:spPr>
        <p:txBody>
          <a:bodyPr/>
          <a:lstStyle/>
          <a:p>
            <a:r>
              <a:rPr lang="en-US" dirty="0" smtClean="0"/>
              <a:t>Demographics</a:t>
            </a:r>
            <a:endParaRPr lang="en-US" dirty="0"/>
          </a:p>
        </p:txBody>
      </p:sp>
      <p:graphicFrame>
        <p:nvGraphicFramePr>
          <p:cNvPr id="21" name="Chart 20"/>
          <p:cNvGraphicFramePr/>
          <p:nvPr>
            <p:extLst>
              <p:ext uri="{D42A27DB-BD31-4B8C-83A1-F6EECF244321}">
                <p14:modId xmlns:p14="http://schemas.microsoft.com/office/powerpoint/2010/main" val="688256991"/>
              </p:ext>
            </p:extLst>
          </p:nvPr>
        </p:nvGraphicFramePr>
        <p:xfrm>
          <a:off x="3810000" y="1509810"/>
          <a:ext cx="6044450" cy="450786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081490" y="1828799"/>
            <a:ext cx="1052110" cy="2205335"/>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066800" y="1673855"/>
            <a:ext cx="1175790" cy="2405390"/>
          </a:xfrm>
          <a:custGeom>
            <a:avLst/>
            <a:gdLst>
              <a:gd name="connsiteX0" fmla="*/ 727461 w 1828800"/>
              <a:gd name="connsiteY0" fmla="*/ 959420 h 3781425"/>
              <a:gd name="connsiteX1" fmla="*/ 668427 w 1828800"/>
              <a:gd name="connsiteY1" fmla="*/ 969259 h 3781425"/>
              <a:gd name="connsiteX2" fmla="*/ 612673 w 1828800"/>
              <a:gd name="connsiteY2" fmla="*/ 988935 h 3781425"/>
              <a:gd name="connsiteX3" fmla="*/ 563479 w 1828800"/>
              <a:gd name="connsiteY3" fmla="*/ 1021730 h 3781425"/>
              <a:gd name="connsiteX4" fmla="*/ 520844 w 1828800"/>
              <a:gd name="connsiteY4" fmla="*/ 1064363 h 3781425"/>
              <a:gd name="connsiteX5" fmla="*/ 484768 w 1828800"/>
              <a:gd name="connsiteY5" fmla="*/ 1113555 h 3781425"/>
              <a:gd name="connsiteX6" fmla="*/ 461810 w 1828800"/>
              <a:gd name="connsiteY6" fmla="*/ 1159468 h 3781425"/>
              <a:gd name="connsiteX7" fmla="*/ 248634 w 1828800"/>
              <a:gd name="connsiteY7" fmla="*/ 1871112 h 3781425"/>
              <a:gd name="connsiteX8" fmla="*/ 242074 w 1828800"/>
              <a:gd name="connsiteY8" fmla="*/ 1913745 h 3781425"/>
              <a:gd name="connsiteX9" fmla="*/ 245354 w 1828800"/>
              <a:gd name="connsiteY9" fmla="*/ 1956378 h 3781425"/>
              <a:gd name="connsiteX10" fmla="*/ 268311 w 1828800"/>
              <a:gd name="connsiteY10" fmla="*/ 1985893 h 3781425"/>
              <a:gd name="connsiteX11" fmla="*/ 297828 w 1828800"/>
              <a:gd name="connsiteY11" fmla="*/ 2008849 h 3781425"/>
              <a:gd name="connsiteX12" fmla="*/ 327345 w 1828800"/>
              <a:gd name="connsiteY12" fmla="*/ 2015408 h 3781425"/>
              <a:gd name="connsiteX13" fmla="*/ 369980 w 1828800"/>
              <a:gd name="connsiteY13" fmla="*/ 2015408 h 3781425"/>
              <a:gd name="connsiteX14" fmla="*/ 402777 w 1828800"/>
              <a:gd name="connsiteY14" fmla="*/ 1992452 h 3781425"/>
              <a:gd name="connsiteX15" fmla="*/ 432293 w 1828800"/>
              <a:gd name="connsiteY15" fmla="*/ 1956378 h 3781425"/>
              <a:gd name="connsiteX16" fmla="*/ 622512 w 1828800"/>
              <a:gd name="connsiteY16" fmla="*/ 1300485 h 3781425"/>
              <a:gd name="connsiteX17" fmla="*/ 674987 w 1828800"/>
              <a:gd name="connsiteY17" fmla="*/ 1300485 h 3781425"/>
              <a:gd name="connsiteX18" fmla="*/ 356862 w 1828800"/>
              <a:gd name="connsiteY18" fmla="*/ 2415503 h 3781425"/>
              <a:gd name="connsiteX19" fmla="*/ 658588 w 1828800"/>
              <a:gd name="connsiteY19" fmla="*/ 2415503 h 3781425"/>
              <a:gd name="connsiteX20" fmla="*/ 658588 w 1828800"/>
              <a:gd name="connsiteY20" fmla="*/ 3291120 h 3781425"/>
              <a:gd name="connsiteX21" fmla="*/ 674987 w 1828800"/>
              <a:gd name="connsiteY21" fmla="*/ 3333753 h 3781425"/>
              <a:gd name="connsiteX22" fmla="*/ 704503 w 1828800"/>
              <a:gd name="connsiteY22" fmla="*/ 3356709 h 3781425"/>
              <a:gd name="connsiteX23" fmla="*/ 740579 w 1828800"/>
              <a:gd name="connsiteY23" fmla="*/ 3369827 h 3781425"/>
              <a:gd name="connsiteX24" fmla="*/ 786494 w 1828800"/>
              <a:gd name="connsiteY24" fmla="*/ 3369827 h 3781425"/>
              <a:gd name="connsiteX25" fmla="*/ 825850 w 1828800"/>
              <a:gd name="connsiteY25" fmla="*/ 3359989 h 3781425"/>
              <a:gd name="connsiteX26" fmla="*/ 852087 w 1828800"/>
              <a:gd name="connsiteY26" fmla="*/ 3337032 h 3781425"/>
              <a:gd name="connsiteX27" fmla="*/ 871765 w 1828800"/>
              <a:gd name="connsiteY27" fmla="*/ 3310797 h 3781425"/>
              <a:gd name="connsiteX28" fmla="*/ 878324 w 1828800"/>
              <a:gd name="connsiteY28" fmla="*/ 3274723 h 3781425"/>
              <a:gd name="connsiteX29" fmla="*/ 878324 w 1828800"/>
              <a:gd name="connsiteY29" fmla="*/ 2415503 h 3781425"/>
              <a:gd name="connsiteX30" fmla="*/ 947197 w 1828800"/>
              <a:gd name="connsiteY30" fmla="*/ 2415503 h 3781425"/>
              <a:gd name="connsiteX31" fmla="*/ 947197 w 1828800"/>
              <a:gd name="connsiteY31" fmla="*/ 3264884 h 3781425"/>
              <a:gd name="connsiteX32" fmla="*/ 953756 w 1828800"/>
              <a:gd name="connsiteY32" fmla="*/ 3310797 h 3781425"/>
              <a:gd name="connsiteX33" fmla="*/ 970154 w 1828800"/>
              <a:gd name="connsiteY33" fmla="*/ 3340312 h 3781425"/>
              <a:gd name="connsiteX34" fmla="*/ 1002950 w 1828800"/>
              <a:gd name="connsiteY34" fmla="*/ 3359989 h 3781425"/>
              <a:gd name="connsiteX35" fmla="*/ 1032467 w 1828800"/>
              <a:gd name="connsiteY35" fmla="*/ 3369827 h 3781425"/>
              <a:gd name="connsiteX36" fmla="*/ 1088221 w 1828800"/>
              <a:gd name="connsiteY36" fmla="*/ 3369827 h 3781425"/>
              <a:gd name="connsiteX37" fmla="*/ 1127577 w 1828800"/>
              <a:gd name="connsiteY37" fmla="*/ 3353430 h 3781425"/>
              <a:gd name="connsiteX38" fmla="*/ 1150534 w 1828800"/>
              <a:gd name="connsiteY38" fmla="*/ 3327194 h 3781425"/>
              <a:gd name="connsiteX39" fmla="*/ 1166932 w 1828800"/>
              <a:gd name="connsiteY39" fmla="*/ 3291120 h 3781425"/>
              <a:gd name="connsiteX40" fmla="*/ 1170212 w 1828800"/>
              <a:gd name="connsiteY40" fmla="*/ 3264884 h 3781425"/>
              <a:gd name="connsiteX41" fmla="*/ 1170212 w 1828800"/>
              <a:gd name="connsiteY41" fmla="*/ 2415503 h 3781425"/>
              <a:gd name="connsiteX42" fmla="*/ 1471939 w 1828800"/>
              <a:gd name="connsiteY42" fmla="*/ 2415503 h 3781425"/>
              <a:gd name="connsiteX43" fmla="*/ 1147255 w 1828800"/>
              <a:gd name="connsiteY43" fmla="*/ 1300485 h 3781425"/>
              <a:gd name="connsiteX44" fmla="*/ 1203008 w 1828800"/>
              <a:gd name="connsiteY44" fmla="*/ 1300485 h 3781425"/>
              <a:gd name="connsiteX45" fmla="*/ 1396507 w 1828800"/>
              <a:gd name="connsiteY45" fmla="*/ 1956378 h 3781425"/>
              <a:gd name="connsiteX46" fmla="*/ 1419465 w 1828800"/>
              <a:gd name="connsiteY46" fmla="*/ 1989172 h 3781425"/>
              <a:gd name="connsiteX47" fmla="*/ 1455541 w 1828800"/>
              <a:gd name="connsiteY47" fmla="*/ 2012129 h 3781425"/>
              <a:gd name="connsiteX48" fmla="*/ 1488337 w 1828800"/>
              <a:gd name="connsiteY48" fmla="*/ 2018687 h 3781425"/>
              <a:gd name="connsiteX49" fmla="*/ 1527693 w 1828800"/>
              <a:gd name="connsiteY49" fmla="*/ 2015408 h 3781425"/>
              <a:gd name="connsiteX50" fmla="*/ 1557209 w 1828800"/>
              <a:gd name="connsiteY50" fmla="*/ 1992452 h 3781425"/>
              <a:gd name="connsiteX51" fmla="*/ 1576887 w 1828800"/>
              <a:gd name="connsiteY51" fmla="*/ 1959657 h 3781425"/>
              <a:gd name="connsiteX52" fmla="*/ 1586726 w 1828800"/>
              <a:gd name="connsiteY52" fmla="*/ 1923583 h 3781425"/>
              <a:gd name="connsiteX53" fmla="*/ 1586726 w 1828800"/>
              <a:gd name="connsiteY53" fmla="*/ 1887509 h 3781425"/>
              <a:gd name="connsiteX54" fmla="*/ 1393227 w 1828800"/>
              <a:gd name="connsiteY54" fmla="*/ 1231616 h 3781425"/>
              <a:gd name="connsiteX55" fmla="*/ 1370270 w 1828800"/>
              <a:gd name="connsiteY55" fmla="*/ 1159468 h 3781425"/>
              <a:gd name="connsiteX56" fmla="*/ 1344033 w 1828800"/>
              <a:gd name="connsiteY56" fmla="*/ 1110276 h 3781425"/>
              <a:gd name="connsiteX57" fmla="*/ 1301398 w 1828800"/>
              <a:gd name="connsiteY57" fmla="*/ 1057804 h 3781425"/>
              <a:gd name="connsiteX58" fmla="*/ 1268601 w 1828800"/>
              <a:gd name="connsiteY58" fmla="*/ 1028289 h 3781425"/>
              <a:gd name="connsiteX59" fmla="*/ 1216127 w 1828800"/>
              <a:gd name="connsiteY59" fmla="*/ 992215 h 3781425"/>
              <a:gd name="connsiteX60" fmla="*/ 1166932 w 1828800"/>
              <a:gd name="connsiteY60" fmla="*/ 972538 h 3781425"/>
              <a:gd name="connsiteX61" fmla="*/ 1124297 w 1828800"/>
              <a:gd name="connsiteY61" fmla="*/ 959420 h 3781425"/>
              <a:gd name="connsiteX62" fmla="*/ 909415 w 1828800"/>
              <a:gd name="connsiteY62" fmla="*/ 411597 h 3781425"/>
              <a:gd name="connsiteX63" fmla="*/ 670366 w 1828800"/>
              <a:gd name="connsiteY63" fmla="*/ 644053 h 3781425"/>
              <a:gd name="connsiteX64" fmla="*/ 909415 w 1828800"/>
              <a:gd name="connsiteY64" fmla="*/ 879737 h 3781425"/>
              <a:gd name="connsiteX65" fmla="*/ 1148463 w 1828800"/>
              <a:gd name="connsiteY65" fmla="*/ 644053 h 3781425"/>
              <a:gd name="connsiteX66" fmla="*/ 1078741 w 1828800"/>
              <a:gd name="connsiteY66" fmla="*/ 479396 h 3781425"/>
              <a:gd name="connsiteX67" fmla="*/ 909415 w 1828800"/>
              <a:gd name="connsiteY67" fmla="*/ 411597 h 3781425"/>
              <a:gd name="connsiteX68" fmla="*/ 0 w 1828800"/>
              <a:gd name="connsiteY68" fmla="*/ 0 h 3781425"/>
              <a:gd name="connsiteX69" fmla="*/ 1828800 w 1828800"/>
              <a:gd name="connsiteY69" fmla="*/ 0 h 3781425"/>
              <a:gd name="connsiteX70" fmla="*/ 1828800 w 1828800"/>
              <a:gd name="connsiteY70" fmla="*/ 3781425 h 3781425"/>
              <a:gd name="connsiteX71" fmla="*/ 0 w 1828800"/>
              <a:gd name="connsiteY71"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28800" h="3781425">
                <a:moveTo>
                  <a:pt x="727461" y="959420"/>
                </a:moveTo>
                <a:lnTo>
                  <a:pt x="668427" y="969259"/>
                </a:lnTo>
                <a:lnTo>
                  <a:pt x="612673" y="988935"/>
                </a:lnTo>
                <a:lnTo>
                  <a:pt x="563479" y="1021730"/>
                </a:lnTo>
                <a:lnTo>
                  <a:pt x="520844" y="1064363"/>
                </a:lnTo>
                <a:lnTo>
                  <a:pt x="484768" y="1113555"/>
                </a:lnTo>
                <a:lnTo>
                  <a:pt x="461810" y="1159468"/>
                </a:lnTo>
                <a:lnTo>
                  <a:pt x="248634" y="1871112"/>
                </a:lnTo>
                <a:lnTo>
                  <a:pt x="242074" y="1913745"/>
                </a:lnTo>
                <a:lnTo>
                  <a:pt x="245354" y="1956378"/>
                </a:lnTo>
                <a:lnTo>
                  <a:pt x="268311" y="1985893"/>
                </a:lnTo>
                <a:lnTo>
                  <a:pt x="297828" y="2008849"/>
                </a:lnTo>
                <a:lnTo>
                  <a:pt x="327345" y="2015408"/>
                </a:lnTo>
                <a:lnTo>
                  <a:pt x="369980" y="2015408"/>
                </a:lnTo>
                <a:lnTo>
                  <a:pt x="402777" y="1992452"/>
                </a:lnTo>
                <a:lnTo>
                  <a:pt x="432293" y="1956378"/>
                </a:lnTo>
                <a:lnTo>
                  <a:pt x="622512" y="1300485"/>
                </a:lnTo>
                <a:lnTo>
                  <a:pt x="674987" y="1300485"/>
                </a:lnTo>
                <a:lnTo>
                  <a:pt x="356862" y="2415503"/>
                </a:lnTo>
                <a:lnTo>
                  <a:pt x="658588" y="2415503"/>
                </a:lnTo>
                <a:lnTo>
                  <a:pt x="658588" y="3291120"/>
                </a:lnTo>
                <a:lnTo>
                  <a:pt x="674987" y="3333753"/>
                </a:lnTo>
                <a:lnTo>
                  <a:pt x="704503" y="3356709"/>
                </a:lnTo>
                <a:lnTo>
                  <a:pt x="740579" y="3369827"/>
                </a:lnTo>
                <a:lnTo>
                  <a:pt x="786494" y="3369827"/>
                </a:lnTo>
                <a:lnTo>
                  <a:pt x="825850" y="3359989"/>
                </a:lnTo>
                <a:lnTo>
                  <a:pt x="852087" y="3337032"/>
                </a:lnTo>
                <a:lnTo>
                  <a:pt x="871765" y="3310797"/>
                </a:lnTo>
                <a:lnTo>
                  <a:pt x="878324" y="3274723"/>
                </a:lnTo>
                <a:lnTo>
                  <a:pt x="878324" y="2415503"/>
                </a:lnTo>
                <a:lnTo>
                  <a:pt x="947197" y="2415503"/>
                </a:lnTo>
                <a:lnTo>
                  <a:pt x="947197" y="3264884"/>
                </a:lnTo>
                <a:lnTo>
                  <a:pt x="953756" y="3310797"/>
                </a:lnTo>
                <a:lnTo>
                  <a:pt x="970154" y="3340312"/>
                </a:lnTo>
                <a:lnTo>
                  <a:pt x="1002950" y="3359989"/>
                </a:lnTo>
                <a:lnTo>
                  <a:pt x="1032467" y="3369827"/>
                </a:lnTo>
                <a:lnTo>
                  <a:pt x="1088221" y="3369827"/>
                </a:lnTo>
                <a:lnTo>
                  <a:pt x="1127577" y="3353430"/>
                </a:lnTo>
                <a:lnTo>
                  <a:pt x="1150534" y="3327194"/>
                </a:lnTo>
                <a:lnTo>
                  <a:pt x="1166932" y="3291120"/>
                </a:lnTo>
                <a:lnTo>
                  <a:pt x="1170212" y="3264884"/>
                </a:lnTo>
                <a:lnTo>
                  <a:pt x="1170212" y="2415503"/>
                </a:lnTo>
                <a:lnTo>
                  <a:pt x="1471939" y="2415503"/>
                </a:lnTo>
                <a:lnTo>
                  <a:pt x="1147255" y="1300485"/>
                </a:lnTo>
                <a:lnTo>
                  <a:pt x="1203008" y="1300485"/>
                </a:lnTo>
                <a:lnTo>
                  <a:pt x="1396507" y="1956378"/>
                </a:lnTo>
                <a:lnTo>
                  <a:pt x="1419465" y="1989172"/>
                </a:lnTo>
                <a:lnTo>
                  <a:pt x="1455541" y="2012129"/>
                </a:lnTo>
                <a:lnTo>
                  <a:pt x="1488337" y="2018687"/>
                </a:lnTo>
                <a:lnTo>
                  <a:pt x="1527693" y="2015408"/>
                </a:lnTo>
                <a:lnTo>
                  <a:pt x="1557209" y="1992452"/>
                </a:lnTo>
                <a:lnTo>
                  <a:pt x="1576887" y="1959657"/>
                </a:lnTo>
                <a:lnTo>
                  <a:pt x="1586726" y="1923583"/>
                </a:lnTo>
                <a:lnTo>
                  <a:pt x="1586726" y="1887509"/>
                </a:lnTo>
                <a:lnTo>
                  <a:pt x="1393227" y="1231616"/>
                </a:lnTo>
                <a:lnTo>
                  <a:pt x="1370270" y="1159468"/>
                </a:lnTo>
                <a:lnTo>
                  <a:pt x="1344033" y="1110276"/>
                </a:lnTo>
                <a:lnTo>
                  <a:pt x="1301398" y="1057804"/>
                </a:lnTo>
                <a:lnTo>
                  <a:pt x="1268601" y="1028289"/>
                </a:lnTo>
                <a:lnTo>
                  <a:pt x="1216127" y="992215"/>
                </a:lnTo>
                <a:lnTo>
                  <a:pt x="1166932" y="972538"/>
                </a:lnTo>
                <a:lnTo>
                  <a:pt x="1124297" y="959420"/>
                </a:lnTo>
                <a:close/>
                <a:moveTo>
                  <a:pt x="909415" y="411597"/>
                </a:moveTo>
                <a:cubicBezTo>
                  <a:pt x="776610" y="411597"/>
                  <a:pt x="670366" y="514911"/>
                  <a:pt x="670366" y="644053"/>
                </a:cubicBezTo>
                <a:cubicBezTo>
                  <a:pt x="670366" y="776423"/>
                  <a:pt x="776610" y="879737"/>
                  <a:pt x="909415" y="879737"/>
                </a:cubicBezTo>
                <a:cubicBezTo>
                  <a:pt x="1038899" y="879737"/>
                  <a:pt x="1148463" y="776423"/>
                  <a:pt x="1148463" y="644053"/>
                </a:cubicBezTo>
                <a:cubicBezTo>
                  <a:pt x="1148463" y="582710"/>
                  <a:pt x="1121902" y="524596"/>
                  <a:pt x="1078741" y="479396"/>
                </a:cubicBezTo>
                <a:cubicBezTo>
                  <a:pt x="1032259" y="434197"/>
                  <a:pt x="972497" y="411597"/>
                  <a:pt x="909415" y="41159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191297" y="1673856"/>
            <a:ext cx="1204913" cy="2405389"/>
          </a:xfrm>
          <a:custGeom>
            <a:avLst/>
            <a:gdLst>
              <a:gd name="connsiteX0" fmla="*/ 1188369 w 1828800"/>
              <a:gd name="connsiteY0" fmla="*/ 949460 h 3781425"/>
              <a:gd name="connsiteX1" fmla="*/ 637132 w 1828800"/>
              <a:gd name="connsiteY1" fmla="*/ 952753 h 3781425"/>
              <a:gd name="connsiteX2" fmla="*/ 564514 w 1828800"/>
              <a:gd name="connsiteY2" fmla="*/ 962633 h 3781425"/>
              <a:gd name="connsiteX3" fmla="*/ 501799 w 1828800"/>
              <a:gd name="connsiteY3" fmla="*/ 988978 h 3781425"/>
              <a:gd name="connsiteX4" fmla="*/ 462189 w 1828800"/>
              <a:gd name="connsiteY4" fmla="*/ 1018616 h 3781425"/>
              <a:gd name="connsiteX5" fmla="*/ 432481 w 1828800"/>
              <a:gd name="connsiteY5" fmla="*/ 1051547 h 3781425"/>
              <a:gd name="connsiteX6" fmla="*/ 402774 w 1828800"/>
              <a:gd name="connsiteY6" fmla="*/ 1084478 h 3781425"/>
              <a:gd name="connsiteX7" fmla="*/ 373067 w 1828800"/>
              <a:gd name="connsiteY7" fmla="*/ 1140462 h 3781425"/>
              <a:gd name="connsiteX8" fmla="*/ 356563 w 1828800"/>
              <a:gd name="connsiteY8" fmla="*/ 1193152 h 3781425"/>
              <a:gd name="connsiteX9" fmla="*/ 349961 w 1828800"/>
              <a:gd name="connsiteY9" fmla="*/ 1245842 h 3781425"/>
              <a:gd name="connsiteX10" fmla="*/ 346660 w 1828800"/>
              <a:gd name="connsiteY10" fmla="*/ 2026313 h 3781425"/>
              <a:gd name="connsiteX11" fmla="*/ 356563 w 1828800"/>
              <a:gd name="connsiteY11" fmla="*/ 2069123 h 3781425"/>
              <a:gd name="connsiteX12" fmla="*/ 376368 w 1828800"/>
              <a:gd name="connsiteY12" fmla="*/ 2098762 h 3781425"/>
              <a:gd name="connsiteX13" fmla="*/ 406075 w 1828800"/>
              <a:gd name="connsiteY13" fmla="*/ 2121814 h 3781425"/>
              <a:gd name="connsiteX14" fmla="*/ 439083 w 1828800"/>
              <a:gd name="connsiteY14" fmla="*/ 2128400 h 3781425"/>
              <a:gd name="connsiteX15" fmla="*/ 478693 w 1828800"/>
              <a:gd name="connsiteY15" fmla="*/ 2128400 h 3781425"/>
              <a:gd name="connsiteX16" fmla="*/ 521604 w 1828800"/>
              <a:gd name="connsiteY16" fmla="*/ 2111934 h 3781425"/>
              <a:gd name="connsiteX17" fmla="*/ 541408 w 1828800"/>
              <a:gd name="connsiteY17" fmla="*/ 2082296 h 3781425"/>
              <a:gd name="connsiteX18" fmla="*/ 557913 w 1828800"/>
              <a:gd name="connsiteY18" fmla="*/ 2052658 h 3781425"/>
              <a:gd name="connsiteX19" fmla="*/ 557913 w 1828800"/>
              <a:gd name="connsiteY19" fmla="*/ 1331463 h 3781425"/>
              <a:gd name="connsiteX20" fmla="*/ 610726 w 1828800"/>
              <a:gd name="connsiteY20" fmla="*/ 1331463 h 3781425"/>
              <a:gd name="connsiteX21" fmla="*/ 610726 w 1828800"/>
              <a:gd name="connsiteY21" fmla="*/ 3264529 h 3781425"/>
              <a:gd name="connsiteX22" fmla="*/ 627230 w 1828800"/>
              <a:gd name="connsiteY22" fmla="*/ 3317219 h 3781425"/>
              <a:gd name="connsiteX23" fmla="*/ 647035 w 1828800"/>
              <a:gd name="connsiteY23" fmla="*/ 3340271 h 3781425"/>
              <a:gd name="connsiteX24" fmla="*/ 676742 w 1828800"/>
              <a:gd name="connsiteY24" fmla="*/ 3363322 h 3781425"/>
              <a:gd name="connsiteX25" fmla="*/ 699848 w 1828800"/>
              <a:gd name="connsiteY25" fmla="*/ 3373202 h 3781425"/>
              <a:gd name="connsiteX26" fmla="*/ 739457 w 1828800"/>
              <a:gd name="connsiteY26" fmla="*/ 3379788 h 3781425"/>
              <a:gd name="connsiteX27" fmla="*/ 782368 w 1828800"/>
              <a:gd name="connsiteY27" fmla="*/ 3379788 h 3781425"/>
              <a:gd name="connsiteX28" fmla="*/ 821978 w 1828800"/>
              <a:gd name="connsiteY28" fmla="*/ 3366616 h 3781425"/>
              <a:gd name="connsiteX29" fmla="*/ 851685 w 1828800"/>
              <a:gd name="connsiteY29" fmla="*/ 3340271 h 3781425"/>
              <a:gd name="connsiteX30" fmla="*/ 874791 w 1828800"/>
              <a:gd name="connsiteY30" fmla="*/ 3313926 h 3781425"/>
              <a:gd name="connsiteX31" fmla="*/ 887994 w 1828800"/>
              <a:gd name="connsiteY31" fmla="*/ 3277701 h 3781425"/>
              <a:gd name="connsiteX32" fmla="*/ 891295 w 1828800"/>
              <a:gd name="connsiteY32" fmla="*/ 3244770 h 3781425"/>
              <a:gd name="connsiteX33" fmla="*/ 887994 w 1828800"/>
              <a:gd name="connsiteY33" fmla="*/ 2118520 h 3781425"/>
              <a:gd name="connsiteX34" fmla="*/ 940807 w 1828800"/>
              <a:gd name="connsiteY34" fmla="*/ 2121814 h 3781425"/>
              <a:gd name="connsiteX35" fmla="*/ 940807 w 1828800"/>
              <a:gd name="connsiteY35" fmla="*/ 3244770 h 3781425"/>
              <a:gd name="connsiteX36" fmla="*/ 947409 w 1828800"/>
              <a:gd name="connsiteY36" fmla="*/ 3290874 h 3781425"/>
              <a:gd name="connsiteX37" fmla="*/ 960612 w 1828800"/>
              <a:gd name="connsiteY37" fmla="*/ 3320512 h 3781425"/>
              <a:gd name="connsiteX38" fmla="*/ 980417 w 1828800"/>
              <a:gd name="connsiteY38" fmla="*/ 3343564 h 3781425"/>
              <a:gd name="connsiteX39" fmla="*/ 1010124 w 1828800"/>
              <a:gd name="connsiteY39" fmla="*/ 3366616 h 3781425"/>
              <a:gd name="connsiteX40" fmla="*/ 1046433 w 1828800"/>
              <a:gd name="connsiteY40" fmla="*/ 3379788 h 3781425"/>
              <a:gd name="connsiteX41" fmla="*/ 1079442 w 1828800"/>
              <a:gd name="connsiteY41" fmla="*/ 3379788 h 3781425"/>
              <a:gd name="connsiteX42" fmla="*/ 1119051 w 1828800"/>
              <a:gd name="connsiteY42" fmla="*/ 3379788 h 3781425"/>
              <a:gd name="connsiteX43" fmla="*/ 1152060 w 1828800"/>
              <a:gd name="connsiteY43" fmla="*/ 3366616 h 3781425"/>
              <a:gd name="connsiteX44" fmla="*/ 1175165 w 1828800"/>
              <a:gd name="connsiteY44" fmla="*/ 3350150 h 3781425"/>
              <a:gd name="connsiteX45" fmla="*/ 1194970 w 1828800"/>
              <a:gd name="connsiteY45" fmla="*/ 3327098 h 3781425"/>
              <a:gd name="connsiteX46" fmla="*/ 1211474 w 1828800"/>
              <a:gd name="connsiteY46" fmla="*/ 3297460 h 3781425"/>
              <a:gd name="connsiteX47" fmla="*/ 1221377 w 1828800"/>
              <a:gd name="connsiteY47" fmla="*/ 3257942 h 3781425"/>
              <a:gd name="connsiteX48" fmla="*/ 1221377 w 1828800"/>
              <a:gd name="connsiteY48" fmla="*/ 1334756 h 3781425"/>
              <a:gd name="connsiteX49" fmla="*/ 1270889 w 1828800"/>
              <a:gd name="connsiteY49" fmla="*/ 1334756 h 3781425"/>
              <a:gd name="connsiteX50" fmla="*/ 1267588 w 1828800"/>
              <a:gd name="connsiteY50" fmla="*/ 2029606 h 3781425"/>
              <a:gd name="connsiteX51" fmla="*/ 1280791 w 1828800"/>
              <a:gd name="connsiteY51" fmla="*/ 2075710 h 3781425"/>
              <a:gd name="connsiteX52" fmla="*/ 1303897 w 1828800"/>
              <a:gd name="connsiteY52" fmla="*/ 2105348 h 3781425"/>
              <a:gd name="connsiteX53" fmla="*/ 1330304 w 1828800"/>
              <a:gd name="connsiteY53" fmla="*/ 2121814 h 3781425"/>
              <a:gd name="connsiteX54" fmla="*/ 1360011 w 1828800"/>
              <a:gd name="connsiteY54" fmla="*/ 2128400 h 3781425"/>
              <a:gd name="connsiteX55" fmla="*/ 1396320 w 1828800"/>
              <a:gd name="connsiteY55" fmla="*/ 2128400 h 3781425"/>
              <a:gd name="connsiteX56" fmla="*/ 1429328 w 1828800"/>
              <a:gd name="connsiteY56" fmla="*/ 2121814 h 3781425"/>
              <a:gd name="connsiteX57" fmla="*/ 1449133 w 1828800"/>
              <a:gd name="connsiteY57" fmla="*/ 2098762 h 3781425"/>
              <a:gd name="connsiteX58" fmla="*/ 1472239 w 1828800"/>
              <a:gd name="connsiteY58" fmla="*/ 2072417 h 3781425"/>
              <a:gd name="connsiteX59" fmla="*/ 1482141 w 1828800"/>
              <a:gd name="connsiteY59" fmla="*/ 2029606 h 3781425"/>
              <a:gd name="connsiteX60" fmla="*/ 1482141 w 1828800"/>
              <a:gd name="connsiteY60" fmla="*/ 1259014 h 3781425"/>
              <a:gd name="connsiteX61" fmla="*/ 1472239 w 1828800"/>
              <a:gd name="connsiteY61" fmla="*/ 1186565 h 3781425"/>
              <a:gd name="connsiteX62" fmla="*/ 1452434 w 1828800"/>
              <a:gd name="connsiteY62" fmla="*/ 1137168 h 3781425"/>
              <a:gd name="connsiteX63" fmla="*/ 1416125 w 1828800"/>
              <a:gd name="connsiteY63" fmla="*/ 1071306 h 3781425"/>
              <a:gd name="connsiteX64" fmla="*/ 1379816 w 1828800"/>
              <a:gd name="connsiteY64" fmla="*/ 1031788 h 3781425"/>
              <a:gd name="connsiteX65" fmla="*/ 1333604 w 1828800"/>
              <a:gd name="connsiteY65" fmla="*/ 995564 h 3781425"/>
              <a:gd name="connsiteX66" fmla="*/ 1290694 w 1828800"/>
              <a:gd name="connsiteY66" fmla="*/ 972512 h 3781425"/>
              <a:gd name="connsiteX67" fmla="*/ 1231279 w 1828800"/>
              <a:gd name="connsiteY67" fmla="*/ 952753 h 3781425"/>
              <a:gd name="connsiteX68" fmla="*/ 914398 w 1828800"/>
              <a:gd name="connsiteY68" fmla="*/ 401637 h 3781425"/>
              <a:gd name="connsiteX69" fmla="*/ 675349 w 1828800"/>
              <a:gd name="connsiteY69" fmla="*/ 640685 h 3781425"/>
              <a:gd name="connsiteX70" fmla="*/ 914398 w 1828800"/>
              <a:gd name="connsiteY70" fmla="*/ 879734 h 3781425"/>
              <a:gd name="connsiteX71" fmla="*/ 1153446 w 1828800"/>
              <a:gd name="connsiteY71" fmla="*/ 640685 h 3781425"/>
              <a:gd name="connsiteX72" fmla="*/ 1084679 w 1828800"/>
              <a:gd name="connsiteY72" fmla="*/ 470404 h 3781425"/>
              <a:gd name="connsiteX73" fmla="*/ 914398 w 1828800"/>
              <a:gd name="connsiteY73" fmla="*/ 401637 h 3781425"/>
              <a:gd name="connsiteX74" fmla="*/ 0 w 1828800"/>
              <a:gd name="connsiteY74" fmla="*/ 0 h 3781425"/>
              <a:gd name="connsiteX75" fmla="*/ 1828800 w 1828800"/>
              <a:gd name="connsiteY75" fmla="*/ 0 h 3781425"/>
              <a:gd name="connsiteX76" fmla="*/ 1828800 w 1828800"/>
              <a:gd name="connsiteY76" fmla="*/ 3781425 h 3781425"/>
              <a:gd name="connsiteX77" fmla="*/ 0 w 1828800"/>
              <a:gd name="connsiteY77" fmla="*/ 3781425 h 378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28800" h="3781425">
                <a:moveTo>
                  <a:pt x="1188369" y="949460"/>
                </a:moveTo>
                <a:lnTo>
                  <a:pt x="637132" y="952753"/>
                </a:lnTo>
                <a:lnTo>
                  <a:pt x="564514" y="962633"/>
                </a:lnTo>
                <a:lnTo>
                  <a:pt x="501799" y="988978"/>
                </a:lnTo>
                <a:lnTo>
                  <a:pt x="462189" y="1018616"/>
                </a:lnTo>
                <a:lnTo>
                  <a:pt x="432481" y="1051547"/>
                </a:lnTo>
                <a:lnTo>
                  <a:pt x="402774" y="1084478"/>
                </a:lnTo>
                <a:lnTo>
                  <a:pt x="373067" y="1140462"/>
                </a:lnTo>
                <a:lnTo>
                  <a:pt x="356563" y="1193152"/>
                </a:lnTo>
                <a:lnTo>
                  <a:pt x="349961" y="1245842"/>
                </a:lnTo>
                <a:lnTo>
                  <a:pt x="346660" y="2026313"/>
                </a:lnTo>
                <a:lnTo>
                  <a:pt x="356563" y="2069123"/>
                </a:lnTo>
                <a:lnTo>
                  <a:pt x="376368" y="2098762"/>
                </a:lnTo>
                <a:lnTo>
                  <a:pt x="406075" y="2121814"/>
                </a:lnTo>
                <a:lnTo>
                  <a:pt x="439083" y="2128400"/>
                </a:lnTo>
                <a:lnTo>
                  <a:pt x="478693" y="2128400"/>
                </a:lnTo>
                <a:lnTo>
                  <a:pt x="521604" y="2111934"/>
                </a:lnTo>
                <a:lnTo>
                  <a:pt x="541408" y="2082296"/>
                </a:lnTo>
                <a:lnTo>
                  <a:pt x="557913" y="2052658"/>
                </a:lnTo>
                <a:lnTo>
                  <a:pt x="557913" y="1331463"/>
                </a:lnTo>
                <a:lnTo>
                  <a:pt x="610726" y="1331463"/>
                </a:lnTo>
                <a:lnTo>
                  <a:pt x="610726" y="3264529"/>
                </a:lnTo>
                <a:lnTo>
                  <a:pt x="627230" y="3317219"/>
                </a:lnTo>
                <a:lnTo>
                  <a:pt x="647035" y="3340271"/>
                </a:lnTo>
                <a:lnTo>
                  <a:pt x="676742" y="3363322"/>
                </a:lnTo>
                <a:lnTo>
                  <a:pt x="699848" y="3373202"/>
                </a:lnTo>
                <a:lnTo>
                  <a:pt x="739457" y="3379788"/>
                </a:lnTo>
                <a:lnTo>
                  <a:pt x="782368" y="3379788"/>
                </a:lnTo>
                <a:lnTo>
                  <a:pt x="821978" y="3366616"/>
                </a:lnTo>
                <a:lnTo>
                  <a:pt x="851685" y="3340271"/>
                </a:lnTo>
                <a:lnTo>
                  <a:pt x="874791" y="3313926"/>
                </a:lnTo>
                <a:lnTo>
                  <a:pt x="887994" y="3277701"/>
                </a:lnTo>
                <a:lnTo>
                  <a:pt x="891295" y="3244770"/>
                </a:lnTo>
                <a:lnTo>
                  <a:pt x="887994" y="2118520"/>
                </a:lnTo>
                <a:lnTo>
                  <a:pt x="940807" y="2121814"/>
                </a:lnTo>
                <a:lnTo>
                  <a:pt x="940807" y="3244770"/>
                </a:lnTo>
                <a:lnTo>
                  <a:pt x="947409" y="3290874"/>
                </a:lnTo>
                <a:lnTo>
                  <a:pt x="960612" y="3320512"/>
                </a:lnTo>
                <a:lnTo>
                  <a:pt x="980417" y="3343564"/>
                </a:lnTo>
                <a:lnTo>
                  <a:pt x="1010124" y="3366616"/>
                </a:lnTo>
                <a:lnTo>
                  <a:pt x="1046433" y="3379788"/>
                </a:lnTo>
                <a:lnTo>
                  <a:pt x="1079442" y="3379788"/>
                </a:lnTo>
                <a:lnTo>
                  <a:pt x="1119051" y="3379788"/>
                </a:lnTo>
                <a:lnTo>
                  <a:pt x="1152060" y="3366616"/>
                </a:lnTo>
                <a:lnTo>
                  <a:pt x="1175165" y="3350150"/>
                </a:lnTo>
                <a:lnTo>
                  <a:pt x="1194970" y="3327098"/>
                </a:lnTo>
                <a:lnTo>
                  <a:pt x="1211474" y="3297460"/>
                </a:lnTo>
                <a:lnTo>
                  <a:pt x="1221377" y="3257942"/>
                </a:lnTo>
                <a:lnTo>
                  <a:pt x="1221377" y="1334756"/>
                </a:lnTo>
                <a:lnTo>
                  <a:pt x="1270889" y="1334756"/>
                </a:lnTo>
                <a:lnTo>
                  <a:pt x="1267588" y="2029606"/>
                </a:lnTo>
                <a:lnTo>
                  <a:pt x="1280791" y="2075710"/>
                </a:lnTo>
                <a:lnTo>
                  <a:pt x="1303897" y="2105348"/>
                </a:lnTo>
                <a:lnTo>
                  <a:pt x="1330304" y="2121814"/>
                </a:lnTo>
                <a:lnTo>
                  <a:pt x="1360011" y="2128400"/>
                </a:lnTo>
                <a:lnTo>
                  <a:pt x="1396320" y="2128400"/>
                </a:lnTo>
                <a:lnTo>
                  <a:pt x="1429328" y="2121814"/>
                </a:lnTo>
                <a:lnTo>
                  <a:pt x="1449133" y="2098762"/>
                </a:lnTo>
                <a:lnTo>
                  <a:pt x="1472239" y="2072417"/>
                </a:lnTo>
                <a:lnTo>
                  <a:pt x="1482141" y="2029606"/>
                </a:lnTo>
                <a:lnTo>
                  <a:pt x="1482141" y="1259014"/>
                </a:lnTo>
                <a:lnTo>
                  <a:pt x="1472239" y="1186565"/>
                </a:lnTo>
                <a:lnTo>
                  <a:pt x="1452434" y="1137168"/>
                </a:lnTo>
                <a:lnTo>
                  <a:pt x="1416125" y="1071306"/>
                </a:lnTo>
                <a:lnTo>
                  <a:pt x="1379816" y="1031788"/>
                </a:lnTo>
                <a:lnTo>
                  <a:pt x="1333604" y="995564"/>
                </a:lnTo>
                <a:lnTo>
                  <a:pt x="1290694" y="972512"/>
                </a:lnTo>
                <a:lnTo>
                  <a:pt x="1231279" y="952753"/>
                </a:lnTo>
                <a:close/>
                <a:moveTo>
                  <a:pt x="914398" y="401637"/>
                </a:moveTo>
                <a:cubicBezTo>
                  <a:pt x="783412" y="401637"/>
                  <a:pt x="675349" y="506425"/>
                  <a:pt x="675349" y="640685"/>
                </a:cubicBezTo>
                <a:cubicBezTo>
                  <a:pt x="675349" y="771671"/>
                  <a:pt x="783412" y="879734"/>
                  <a:pt x="914398" y="879734"/>
                </a:cubicBezTo>
                <a:cubicBezTo>
                  <a:pt x="1048658" y="879734"/>
                  <a:pt x="1153446" y="771671"/>
                  <a:pt x="1153446" y="640685"/>
                </a:cubicBezTo>
                <a:cubicBezTo>
                  <a:pt x="1153446" y="575193"/>
                  <a:pt x="1130524" y="516249"/>
                  <a:pt x="1084679" y="470404"/>
                </a:cubicBezTo>
                <a:cubicBezTo>
                  <a:pt x="1038834" y="424559"/>
                  <a:pt x="979890" y="401637"/>
                  <a:pt x="914398" y="401637"/>
                </a:cubicBezTo>
                <a:close/>
                <a:moveTo>
                  <a:pt x="0" y="0"/>
                </a:moveTo>
                <a:lnTo>
                  <a:pt x="1828800" y="0"/>
                </a:lnTo>
                <a:lnTo>
                  <a:pt x="1828800" y="3781425"/>
                </a:lnTo>
                <a:lnTo>
                  <a:pt x="0" y="37814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23"/>
          <p:cNvSpPr txBox="1"/>
          <p:nvPr/>
        </p:nvSpPr>
        <p:spPr>
          <a:xfrm>
            <a:off x="2374407" y="1519534"/>
            <a:ext cx="838692" cy="461665"/>
          </a:xfrm>
          <a:prstGeom prst="rect">
            <a:avLst/>
          </a:prstGeom>
          <a:noFill/>
        </p:spPr>
        <p:txBody>
          <a:bodyPr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E64D3E"/>
                </a:solidFill>
                <a:latin typeface="Calibri" panose="020F0502020204030204" pitchFamily="34" charset="0"/>
              </a:rPr>
              <a:t>Male</a:t>
            </a:r>
            <a:endParaRPr lang="en-US" sz="2400" b="1" dirty="0">
              <a:solidFill>
                <a:srgbClr val="E64D3E"/>
              </a:solidFill>
              <a:latin typeface="Calibri" panose="020F0502020204030204" pitchFamily="34" charset="0"/>
            </a:endParaRPr>
          </a:p>
        </p:txBody>
      </p:sp>
      <p:sp>
        <p:nvSpPr>
          <p:cNvPr id="14" name="TextBox 23"/>
          <p:cNvSpPr txBox="1"/>
          <p:nvPr/>
        </p:nvSpPr>
        <p:spPr>
          <a:xfrm>
            <a:off x="1099735" y="1519533"/>
            <a:ext cx="1109920" cy="461665"/>
          </a:xfrm>
          <a:prstGeom prst="rect">
            <a:avLst/>
          </a:prstGeom>
          <a:noFill/>
        </p:spPr>
        <p:txBody>
          <a:bodyPr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E64D3E"/>
                </a:solidFill>
                <a:latin typeface="Calibri" panose="020F0502020204030204" pitchFamily="34" charset="0"/>
              </a:rPr>
              <a:t>Female</a:t>
            </a:r>
          </a:p>
        </p:txBody>
      </p:sp>
      <p:sp>
        <p:nvSpPr>
          <p:cNvPr id="11" name="TextBox 23"/>
          <p:cNvSpPr txBox="1"/>
          <p:nvPr/>
        </p:nvSpPr>
        <p:spPr>
          <a:xfrm>
            <a:off x="1389501" y="3773269"/>
            <a:ext cx="559769" cy="646331"/>
          </a:xfrm>
          <a:prstGeom prst="rect">
            <a:avLst/>
          </a:prstGeom>
          <a:noFill/>
        </p:spPr>
        <p:txBody>
          <a:bodyPr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E64D3E"/>
                </a:solidFill>
                <a:latin typeface="Calibri" panose="020F0502020204030204" pitchFamily="34" charset="0"/>
              </a:rPr>
              <a:t>25 </a:t>
            </a:r>
          </a:p>
          <a:p>
            <a:pPr algn="ctr"/>
            <a:r>
              <a:rPr lang="en-US" sz="1200" b="1" dirty="0" smtClean="0">
                <a:solidFill>
                  <a:srgbClr val="E64D3E"/>
                </a:solidFill>
                <a:latin typeface="Calibri" panose="020F0502020204030204" pitchFamily="34" charset="0"/>
              </a:rPr>
              <a:t>(50%)</a:t>
            </a:r>
            <a:endParaRPr lang="en-US" sz="1200" b="1" dirty="0">
              <a:solidFill>
                <a:srgbClr val="E64D3E"/>
              </a:solidFill>
              <a:latin typeface="Calibri" panose="020F0502020204030204" pitchFamily="34" charset="0"/>
            </a:endParaRPr>
          </a:p>
        </p:txBody>
      </p:sp>
      <p:graphicFrame>
        <p:nvGraphicFramePr>
          <p:cNvPr id="15" name="Chart 14"/>
          <p:cNvGraphicFramePr/>
          <p:nvPr>
            <p:extLst>
              <p:ext uri="{D42A27DB-BD31-4B8C-83A1-F6EECF244321}">
                <p14:modId xmlns:p14="http://schemas.microsoft.com/office/powerpoint/2010/main" val="2880201200"/>
              </p:ext>
            </p:extLst>
          </p:nvPr>
        </p:nvGraphicFramePr>
        <p:xfrm>
          <a:off x="2136015" y="4495800"/>
          <a:ext cx="2868370" cy="1901525"/>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609600" y="4673930"/>
            <a:ext cx="1622705" cy="1444425"/>
            <a:chOff x="5372972" y="1874031"/>
            <a:chExt cx="1622705" cy="1641188"/>
          </a:xfrm>
        </p:grpSpPr>
        <p:sp>
          <p:nvSpPr>
            <p:cNvPr id="17" name="TextBox 16"/>
            <p:cNvSpPr txBox="1"/>
            <p:nvPr/>
          </p:nvSpPr>
          <p:spPr>
            <a:xfrm>
              <a:off x="5372972" y="1874031"/>
              <a:ext cx="1606529" cy="804316"/>
            </a:xfrm>
            <a:prstGeom prst="rect">
              <a:avLst/>
            </a:prstGeom>
            <a:noFill/>
          </p:spPr>
          <p:txBody>
            <a:bodyPr wrap="none" rtlCol="0" anchor="ctr">
              <a:spAutoFit/>
            </a:bodyPr>
            <a:lstStyle/>
            <a:p>
              <a:pPr algn="ctr"/>
              <a:r>
                <a:rPr lang="en-US" sz="2000" b="1" dirty="0">
                  <a:solidFill>
                    <a:prstClr val="black">
                      <a:lumMod val="65000"/>
                      <a:lumOff val="35000"/>
                    </a:prstClr>
                  </a:solidFill>
                  <a:latin typeface="Calibri" panose="020F0502020204030204" pitchFamily="34" charset="0"/>
                </a:rPr>
                <a:t>Non-Hispanic</a:t>
              </a:r>
            </a:p>
            <a:p>
              <a:pPr algn="r"/>
              <a:r>
                <a:rPr lang="en-US" sz="2000" b="1" dirty="0">
                  <a:solidFill>
                    <a:prstClr val="black">
                      <a:lumMod val="65000"/>
                      <a:lumOff val="35000"/>
                    </a:prstClr>
                  </a:solidFill>
                  <a:latin typeface="Calibri" panose="020F0502020204030204" pitchFamily="34" charset="0"/>
                </a:rPr>
                <a:t>Black</a:t>
              </a:r>
            </a:p>
          </p:txBody>
        </p:sp>
        <p:sp>
          <p:nvSpPr>
            <p:cNvPr id="18" name="TextBox 17"/>
            <p:cNvSpPr txBox="1"/>
            <p:nvPr/>
          </p:nvSpPr>
          <p:spPr>
            <a:xfrm>
              <a:off x="5389148" y="2710903"/>
              <a:ext cx="1606529" cy="804316"/>
            </a:xfrm>
            <a:prstGeom prst="rect">
              <a:avLst/>
            </a:prstGeom>
            <a:noFill/>
          </p:spPr>
          <p:txBody>
            <a:bodyPr wrap="none" rtlCol="0" anchor="ctr">
              <a:spAutoFit/>
            </a:bodyPr>
            <a:lstStyle/>
            <a:p>
              <a:pPr algn="r"/>
              <a:r>
                <a:rPr lang="en-US" sz="2000" b="1" dirty="0">
                  <a:solidFill>
                    <a:prstClr val="black">
                      <a:lumMod val="65000"/>
                      <a:lumOff val="35000"/>
                    </a:prstClr>
                  </a:solidFill>
                  <a:latin typeface="Calibri" panose="020F0502020204030204" pitchFamily="34" charset="0"/>
                </a:rPr>
                <a:t>Non-Hispanic</a:t>
              </a:r>
            </a:p>
            <a:p>
              <a:pPr algn="r"/>
              <a:r>
                <a:rPr lang="en-US" sz="2000" b="1" dirty="0">
                  <a:solidFill>
                    <a:prstClr val="black">
                      <a:lumMod val="65000"/>
                      <a:lumOff val="35000"/>
                    </a:prstClr>
                  </a:solidFill>
                  <a:latin typeface="Calibri" panose="020F0502020204030204" pitchFamily="34" charset="0"/>
                </a:rPr>
                <a:t>White</a:t>
              </a:r>
            </a:p>
          </p:txBody>
        </p:sp>
      </p:grpSp>
      <p:sp>
        <p:nvSpPr>
          <p:cNvPr id="19" name="TextBox 23"/>
          <p:cNvSpPr txBox="1"/>
          <p:nvPr/>
        </p:nvSpPr>
        <p:spPr>
          <a:xfrm>
            <a:off x="2513868" y="3763744"/>
            <a:ext cx="559770" cy="646331"/>
          </a:xfrm>
          <a:prstGeom prst="rect">
            <a:avLst/>
          </a:prstGeom>
          <a:noFill/>
        </p:spPr>
        <p:txBody>
          <a:bodyPr wrap="none"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solidFill>
                  <a:srgbClr val="E64D3E"/>
                </a:solidFill>
                <a:latin typeface="Calibri" panose="020F0502020204030204" pitchFamily="34" charset="0"/>
              </a:rPr>
              <a:t>25 </a:t>
            </a:r>
          </a:p>
          <a:p>
            <a:pPr algn="ctr"/>
            <a:r>
              <a:rPr lang="en-US" sz="1200" b="1" dirty="0" smtClean="0">
                <a:solidFill>
                  <a:srgbClr val="E64D3E"/>
                </a:solidFill>
                <a:latin typeface="Calibri" panose="020F0502020204030204" pitchFamily="34" charset="0"/>
              </a:rPr>
              <a:t>(50%)</a:t>
            </a:r>
            <a:endParaRPr lang="en-US" sz="1200" b="1" dirty="0">
              <a:solidFill>
                <a:srgbClr val="E64D3E"/>
              </a:solidFill>
              <a:latin typeface="Calibri" panose="020F0502020204030204" pitchFamily="34" charset="0"/>
            </a:endParaRPr>
          </a:p>
        </p:txBody>
      </p:sp>
    </p:spTree>
    <p:extLst>
      <p:ext uri="{BB962C8B-B14F-4D97-AF65-F5344CB8AC3E}">
        <p14:creationId xmlns:p14="http://schemas.microsoft.com/office/powerpoint/2010/main" val="7845432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371600" y="3810000"/>
            <a:ext cx="1645920" cy="457200"/>
          </a:xfrm>
          <a:prstGeom prst="roundRect">
            <a:avLst/>
          </a:prstGeom>
          <a:solidFill>
            <a:srgbClr val="E64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ounded Rectangle 17"/>
          <p:cNvSpPr/>
          <p:nvPr/>
        </p:nvSpPr>
        <p:spPr>
          <a:xfrm>
            <a:off x="1371600" y="3352800"/>
            <a:ext cx="685800" cy="4572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381000"/>
            <a:ext cx="7772400" cy="1143000"/>
          </a:xfrm>
        </p:spPr>
        <p:txBody>
          <a:bodyPr/>
          <a:lstStyle/>
          <a:p>
            <a:r>
              <a:rPr lang="en-US" dirty="0" smtClean="0"/>
              <a:t>Results – Quality of Life</a:t>
            </a:r>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pPr marL="0" indent="0">
              <a:buNone/>
            </a:pPr>
            <a:endParaRPr lang="en-US" dirty="0"/>
          </a:p>
        </p:txBody>
      </p:sp>
      <p:sp>
        <p:nvSpPr>
          <p:cNvPr id="17" name="Content Placeholder 16"/>
          <p:cNvSpPr>
            <a:spLocks noGrp="1"/>
          </p:cNvSpPr>
          <p:nvPr>
            <p:ph sz="quarter" idx="2"/>
          </p:nvPr>
        </p:nvSpPr>
        <p:spPr>
          <a:xfrm>
            <a:off x="746760" y="1676400"/>
            <a:ext cx="7863840" cy="4572000"/>
          </a:xfrm>
        </p:spPr>
        <p:txBody>
          <a:bodyPr/>
          <a:lstStyle/>
          <a:p>
            <a:r>
              <a:rPr lang="en-US" dirty="0" smtClean="0">
                <a:latin typeface="Calibri" panose="020F0502020204030204" pitchFamily="34" charset="0"/>
              </a:rPr>
              <a:t>How would you rate your overall quality of life?</a:t>
            </a:r>
          </a:p>
          <a:p>
            <a:pPr lvl="1"/>
            <a:r>
              <a:rPr lang="en-US" dirty="0" smtClean="0">
                <a:latin typeface="Calibri" panose="020F0502020204030204" pitchFamily="34" charset="0"/>
              </a:rPr>
              <a:t>Worst Possible</a:t>
            </a:r>
          </a:p>
          <a:p>
            <a:pPr lvl="1"/>
            <a:r>
              <a:rPr lang="en-US" dirty="0" smtClean="0">
                <a:latin typeface="Calibri" panose="020F0502020204030204" pitchFamily="34" charset="0"/>
              </a:rPr>
              <a:t>Poor</a:t>
            </a:r>
          </a:p>
          <a:p>
            <a:pPr lvl="1"/>
            <a:r>
              <a:rPr lang="en-US" dirty="0" smtClean="0">
                <a:latin typeface="Calibri" panose="020F0502020204030204" pitchFamily="34" charset="0"/>
              </a:rPr>
              <a:t>Fair</a:t>
            </a:r>
          </a:p>
          <a:p>
            <a:pPr lvl="1"/>
            <a:r>
              <a:rPr lang="en-US" dirty="0" smtClean="0">
                <a:latin typeface="Calibri" panose="020F0502020204030204" pitchFamily="34" charset="0"/>
              </a:rPr>
              <a:t>Good</a:t>
            </a:r>
          </a:p>
          <a:p>
            <a:pPr lvl="1"/>
            <a:r>
              <a:rPr lang="en-US" dirty="0" smtClean="0">
                <a:latin typeface="Calibri" panose="020F0502020204030204" pitchFamily="34" charset="0"/>
              </a:rPr>
              <a:t>Best Possible</a:t>
            </a:r>
          </a:p>
        </p:txBody>
      </p:sp>
      <p:graphicFrame>
        <p:nvGraphicFramePr>
          <p:cNvPr id="12" name="Chart 11"/>
          <p:cNvGraphicFramePr/>
          <p:nvPr>
            <p:extLst>
              <p:ext uri="{D42A27DB-BD31-4B8C-83A1-F6EECF244321}">
                <p14:modId xmlns:p14="http://schemas.microsoft.com/office/powerpoint/2010/main" val="348665065"/>
              </p:ext>
            </p:extLst>
          </p:nvPr>
        </p:nvGraphicFramePr>
        <p:xfrm>
          <a:off x="3962400" y="2362200"/>
          <a:ext cx="4343400" cy="360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Arrow Connector 19"/>
          <p:cNvCxnSpPr/>
          <p:nvPr/>
        </p:nvCxnSpPr>
        <p:spPr>
          <a:xfrm>
            <a:off x="2083981" y="3505200"/>
            <a:ext cx="30480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2819400" y="3276600"/>
            <a:ext cx="2133600" cy="571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96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Results – Quality of Life</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r>
              <a:rPr lang="en-US" dirty="0" smtClean="0">
                <a:latin typeface="Calibri" panose="020F0502020204030204" pitchFamily="34" charset="0"/>
              </a:rPr>
              <a:t>Mean QOL score: 17.6 ± 4.3</a:t>
            </a:r>
          </a:p>
          <a:p>
            <a:pPr lvl="1"/>
            <a:r>
              <a:rPr lang="en-US" dirty="0" smtClean="0">
                <a:latin typeface="Calibri" panose="020F0502020204030204" pitchFamily="34" charset="0"/>
              </a:rPr>
              <a:t>Minimal variance in mean score when comparing race and sex</a:t>
            </a:r>
          </a:p>
          <a:p>
            <a:pPr lvl="1"/>
            <a:r>
              <a:rPr lang="en-US" dirty="0" smtClean="0">
                <a:latin typeface="Calibri" panose="020F0502020204030204" pitchFamily="34" charset="0"/>
              </a:rPr>
              <a:t>Oldest age group (86+ years) had highest mean score</a:t>
            </a:r>
          </a:p>
          <a:p>
            <a:pPr lvl="1"/>
            <a:r>
              <a:rPr lang="en-US" dirty="0" smtClean="0">
                <a:latin typeface="Calibri" panose="020F0502020204030204" pitchFamily="34" charset="0"/>
              </a:rPr>
              <a:t>Those who reported global QOL as “best possible” had highest mean score </a:t>
            </a:r>
          </a:p>
          <a:p>
            <a:r>
              <a:rPr lang="en-US" dirty="0" smtClean="0">
                <a:latin typeface="Calibri" panose="020F0502020204030204" pitchFamily="34" charset="0"/>
              </a:rPr>
              <a:t>By Domain: </a:t>
            </a:r>
          </a:p>
          <a:p>
            <a:pPr lvl="1"/>
            <a:r>
              <a:rPr lang="en-US" dirty="0" smtClean="0">
                <a:latin typeface="Calibri" panose="020F0502020204030204" pitchFamily="34" charset="0"/>
              </a:rPr>
              <a:t>Lowest – Function and Well-Being</a:t>
            </a:r>
          </a:p>
          <a:p>
            <a:pPr lvl="1"/>
            <a:r>
              <a:rPr lang="en-US" dirty="0" smtClean="0">
                <a:latin typeface="Calibri" panose="020F0502020204030204" pitchFamily="34" charset="0"/>
              </a:rPr>
              <a:t>Highest</a:t>
            </a:r>
            <a:r>
              <a:rPr lang="en-US" dirty="0">
                <a:latin typeface="Calibri" panose="020F0502020204030204" pitchFamily="34" charset="0"/>
              </a:rPr>
              <a:t> </a:t>
            </a:r>
            <a:r>
              <a:rPr lang="en-US" dirty="0" smtClean="0">
                <a:latin typeface="Calibri" panose="020F0502020204030204" pitchFamily="34" charset="0"/>
              </a:rPr>
              <a:t>– Transcendent </a:t>
            </a:r>
          </a:p>
          <a:p>
            <a:pPr lvl="1"/>
            <a:endParaRPr lang="en-US" dirty="0" smtClean="0">
              <a:latin typeface="Calibri" panose="020F0502020204030204" pitchFamily="34" charset="0"/>
            </a:endParaRPr>
          </a:p>
          <a:p>
            <a:pPr lvl="1"/>
            <a:endParaRPr lang="en-US" dirty="0" smtClean="0">
              <a:latin typeface="Calibri" panose="020F0502020204030204" pitchFamily="34" charset="0"/>
            </a:endParaRPr>
          </a:p>
          <a:p>
            <a:pPr marL="0" indent="0">
              <a:buNone/>
            </a:pPr>
            <a:endParaRPr lang="en-US" dirty="0">
              <a:latin typeface="Calibri" panose="020F0502020204030204" pitchFamily="34" charset="0"/>
            </a:endParaRPr>
          </a:p>
        </p:txBody>
      </p:sp>
    </p:spTree>
    <p:extLst>
      <p:ext uri="{BB962C8B-B14F-4D97-AF65-F5344CB8AC3E}">
        <p14:creationId xmlns:p14="http://schemas.microsoft.com/office/powerpoint/2010/main" val="21681734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772400" cy="1143000"/>
          </a:xfrm>
        </p:spPr>
        <p:txBody>
          <a:bodyPr>
            <a:normAutofit/>
          </a:bodyPr>
          <a:lstStyle/>
          <a:p>
            <a:r>
              <a:rPr lang="en-US" dirty="0" smtClean="0"/>
              <a:t>Results – Functional Status</a:t>
            </a:r>
            <a:endParaRPr lang="en-US" dirty="0"/>
          </a:p>
        </p:txBody>
      </p:sp>
      <p:sp>
        <p:nvSpPr>
          <p:cNvPr id="7" name="Content Placeholder 6"/>
          <p:cNvSpPr>
            <a:spLocks noGrp="1"/>
          </p:cNvSpPr>
          <p:nvPr>
            <p:ph sz="quarter" idx="1"/>
          </p:nvPr>
        </p:nvSpPr>
        <p:spPr>
          <a:xfrm>
            <a:off x="914400" y="1447800"/>
            <a:ext cx="7543800" cy="3352800"/>
          </a:xfrm>
        </p:spPr>
        <p:txBody>
          <a:bodyPr>
            <a:noAutofit/>
          </a:bodyPr>
          <a:lstStyle/>
          <a:p>
            <a:r>
              <a:rPr lang="en-US" sz="2400" dirty="0" smtClean="0">
                <a:latin typeface="Calibri" panose="020F0502020204030204" pitchFamily="34" charset="0"/>
              </a:rPr>
              <a:t>KPSS Categories:</a:t>
            </a:r>
          </a:p>
          <a:p>
            <a:pPr lvl="1"/>
            <a:r>
              <a:rPr lang="en-US" dirty="0" smtClean="0">
                <a:latin typeface="Calibri" panose="020F0502020204030204" pitchFamily="34" charset="0"/>
              </a:rPr>
              <a:t>Moderate Functional Status (KPSS 50-70): 41</a:t>
            </a:r>
          </a:p>
          <a:p>
            <a:pPr lvl="1"/>
            <a:r>
              <a:rPr lang="en-US" dirty="0" smtClean="0">
                <a:latin typeface="Calibri" panose="020F0502020204030204" pitchFamily="34" charset="0"/>
              </a:rPr>
              <a:t>Low Functional Status (KPSS 0-40): 9 </a:t>
            </a:r>
          </a:p>
          <a:p>
            <a:r>
              <a:rPr lang="en-US" sz="2400" dirty="0" smtClean="0">
                <a:latin typeface="Calibri" panose="020F0502020204030204" pitchFamily="34" charset="0"/>
              </a:rPr>
              <a:t>Functional Status vs. Quality of Life</a:t>
            </a:r>
          </a:p>
          <a:p>
            <a:pPr lvl="1"/>
            <a:r>
              <a:rPr lang="en-US" dirty="0" smtClean="0">
                <a:latin typeface="Calibri" panose="020F0502020204030204" pitchFamily="34" charset="0"/>
              </a:rPr>
              <a:t>Participants with low functional status had higher mean QOL than those with moderate functional status: 18.7 vs 17.4</a:t>
            </a:r>
          </a:p>
          <a:p>
            <a:pPr lvl="1"/>
            <a:r>
              <a:rPr lang="en-US" dirty="0" smtClean="0">
                <a:latin typeface="Calibri" panose="020F0502020204030204" pitchFamily="34" charset="0"/>
              </a:rPr>
              <a:t>Sole participant who reported her global QOL as “worst possible” also had lowest QOL score and low functional status</a:t>
            </a:r>
          </a:p>
          <a:p>
            <a:pPr marL="0" indent="0">
              <a:buNone/>
            </a:pPr>
            <a:endParaRPr lang="en-US" sz="2400" dirty="0" smtClean="0"/>
          </a:p>
          <a:p>
            <a:pPr lvl="1"/>
            <a:endParaRPr lang="en-US" dirty="0" smtClean="0"/>
          </a:p>
        </p:txBody>
      </p:sp>
    </p:spTree>
    <p:extLst>
      <p:ext uri="{BB962C8B-B14F-4D97-AF65-F5344CB8AC3E}">
        <p14:creationId xmlns:p14="http://schemas.microsoft.com/office/powerpoint/2010/main" val="36774007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1143000"/>
          </a:xfrm>
        </p:spPr>
        <p:txBody>
          <a:bodyPr/>
          <a:lstStyle/>
          <a:p>
            <a:r>
              <a:rPr lang="en-US" dirty="0" smtClean="0"/>
              <a:t>Results – Palliative Care</a:t>
            </a:r>
            <a:endParaRPr lang="en-US" dirty="0"/>
          </a:p>
        </p:txBody>
      </p:sp>
      <p:sp>
        <p:nvSpPr>
          <p:cNvPr id="3" name="Content Placeholder 2"/>
          <p:cNvSpPr>
            <a:spLocks noGrp="1"/>
          </p:cNvSpPr>
          <p:nvPr>
            <p:ph sz="quarter" idx="1"/>
          </p:nvPr>
        </p:nvSpPr>
        <p:spPr>
          <a:xfrm>
            <a:off x="914400" y="1219200"/>
            <a:ext cx="7772400" cy="2895600"/>
          </a:xfrm>
        </p:spPr>
        <p:txBody>
          <a:bodyPr>
            <a:normAutofit/>
          </a:bodyPr>
          <a:lstStyle/>
          <a:p>
            <a:r>
              <a:rPr lang="en-US" b="1" dirty="0" smtClean="0">
                <a:latin typeface="Calibri" panose="020F0502020204030204" pitchFamily="34" charset="0"/>
              </a:rPr>
              <a:t>Knowledge</a:t>
            </a:r>
            <a:r>
              <a:rPr lang="en-US" dirty="0" smtClean="0">
                <a:latin typeface="Calibri" panose="020F0502020204030204" pitchFamily="34" charset="0"/>
              </a:rPr>
              <a:t>: 24.0% (12 out of 50) stated that they knew what PC was when asked</a:t>
            </a:r>
          </a:p>
          <a:p>
            <a:r>
              <a:rPr lang="en-US" b="1" dirty="0" smtClean="0">
                <a:latin typeface="Calibri" panose="020F0502020204030204" pitchFamily="34" charset="0"/>
              </a:rPr>
              <a:t>Interest</a:t>
            </a:r>
            <a:r>
              <a:rPr lang="en-US" dirty="0" smtClean="0">
                <a:latin typeface="Calibri" panose="020F0502020204030204" pitchFamily="34" charset="0"/>
              </a:rPr>
              <a:t>: 82.0% (41 out of 50) stated that they would be interested in PC after hearing the definition</a:t>
            </a:r>
          </a:p>
          <a:p>
            <a:r>
              <a:rPr lang="en-US" b="1" dirty="0" smtClean="0">
                <a:latin typeface="Calibri" panose="020F0502020204030204" pitchFamily="34" charset="0"/>
              </a:rPr>
              <a:t>Ranking</a:t>
            </a:r>
            <a:r>
              <a:rPr lang="en-US" dirty="0" smtClean="0">
                <a:latin typeface="Calibri" panose="020F0502020204030204" pitchFamily="34" charset="0"/>
              </a:rPr>
              <a:t>: </a:t>
            </a:r>
          </a:p>
        </p:txBody>
      </p:sp>
      <p:graphicFrame>
        <p:nvGraphicFramePr>
          <p:cNvPr id="4" name="Chart 3"/>
          <p:cNvGraphicFramePr/>
          <p:nvPr>
            <p:extLst>
              <p:ext uri="{D42A27DB-BD31-4B8C-83A1-F6EECF244321}">
                <p14:modId xmlns:p14="http://schemas.microsoft.com/office/powerpoint/2010/main" val="3300348454"/>
              </p:ext>
            </p:extLst>
          </p:nvPr>
        </p:nvGraphicFramePr>
        <p:xfrm>
          <a:off x="1905000" y="3429000"/>
          <a:ext cx="5943600" cy="32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32266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2542770835"/>
              </p:ext>
            </p:extLst>
          </p:nvPr>
        </p:nvGraphicFramePr>
        <p:xfrm>
          <a:off x="666750" y="2038832"/>
          <a:ext cx="28575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762000" y="274638"/>
            <a:ext cx="7772400" cy="1143000"/>
          </a:xfrm>
        </p:spPr>
        <p:txBody>
          <a:bodyPr/>
          <a:lstStyle/>
          <a:p>
            <a:r>
              <a:rPr lang="en-US" dirty="0" smtClean="0"/>
              <a:t>Results – Advance Care Planning</a:t>
            </a:r>
            <a:endParaRPr lang="en-US" dirty="0"/>
          </a:p>
        </p:txBody>
      </p:sp>
      <p:graphicFrame>
        <p:nvGraphicFramePr>
          <p:cNvPr id="5" name="Chart 4"/>
          <p:cNvGraphicFramePr/>
          <p:nvPr>
            <p:extLst>
              <p:ext uri="{D42A27DB-BD31-4B8C-83A1-F6EECF244321}">
                <p14:modId xmlns:p14="http://schemas.microsoft.com/office/powerpoint/2010/main" val="3161783054"/>
              </p:ext>
            </p:extLst>
          </p:nvPr>
        </p:nvGraphicFramePr>
        <p:xfrm>
          <a:off x="5791200" y="2038188"/>
          <a:ext cx="2819400" cy="26051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91064" y="1715023"/>
            <a:ext cx="2438400" cy="646331"/>
          </a:xfrm>
          <a:prstGeom prst="rect">
            <a:avLst/>
          </a:prstGeom>
          <a:noFill/>
        </p:spPr>
        <p:txBody>
          <a:bodyPr wrap="square" rtlCol="0">
            <a:spAutoFit/>
          </a:bodyPr>
          <a:lstStyle/>
          <a:p>
            <a:pPr algn="ctr"/>
            <a:r>
              <a:rPr lang="en-US" b="1" dirty="0">
                <a:solidFill>
                  <a:prstClr val="black"/>
                </a:solidFill>
                <a:latin typeface="Calibri" panose="020F0502020204030204" pitchFamily="34" charset="0"/>
              </a:rPr>
              <a:t>Talked to doctor or loved one about wishes</a:t>
            </a:r>
          </a:p>
        </p:txBody>
      </p:sp>
      <p:sp>
        <p:nvSpPr>
          <p:cNvPr id="9" name="TextBox 8"/>
          <p:cNvSpPr txBox="1"/>
          <p:nvPr/>
        </p:nvSpPr>
        <p:spPr>
          <a:xfrm>
            <a:off x="5867400" y="1715667"/>
            <a:ext cx="2667000" cy="646331"/>
          </a:xfrm>
          <a:prstGeom prst="rect">
            <a:avLst/>
          </a:prstGeom>
          <a:noFill/>
        </p:spPr>
        <p:txBody>
          <a:bodyPr wrap="square" rtlCol="0">
            <a:spAutoFit/>
          </a:bodyPr>
          <a:lstStyle/>
          <a:p>
            <a:pPr algn="ctr"/>
            <a:r>
              <a:rPr lang="en-US" b="1" dirty="0">
                <a:solidFill>
                  <a:prstClr val="black"/>
                </a:solidFill>
                <a:latin typeface="Calibri" panose="020F0502020204030204" pitchFamily="34" charset="0"/>
              </a:rPr>
              <a:t>Selected a POA or decision maker</a:t>
            </a:r>
          </a:p>
        </p:txBody>
      </p:sp>
      <p:graphicFrame>
        <p:nvGraphicFramePr>
          <p:cNvPr id="10" name="Chart 9"/>
          <p:cNvGraphicFramePr/>
          <p:nvPr>
            <p:extLst>
              <p:ext uri="{D42A27DB-BD31-4B8C-83A1-F6EECF244321}">
                <p14:modId xmlns:p14="http://schemas.microsoft.com/office/powerpoint/2010/main" val="3129196004"/>
              </p:ext>
            </p:extLst>
          </p:nvPr>
        </p:nvGraphicFramePr>
        <p:xfrm>
          <a:off x="3238500" y="4146738"/>
          <a:ext cx="2781300" cy="260191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3379083" y="3810000"/>
            <a:ext cx="2537936" cy="646331"/>
          </a:xfrm>
          <a:prstGeom prst="rect">
            <a:avLst/>
          </a:prstGeom>
          <a:noFill/>
        </p:spPr>
        <p:txBody>
          <a:bodyPr wrap="square" rtlCol="0">
            <a:spAutoFit/>
          </a:bodyPr>
          <a:lstStyle/>
          <a:p>
            <a:pPr algn="ctr"/>
            <a:r>
              <a:rPr lang="en-US" b="1" dirty="0">
                <a:solidFill>
                  <a:prstClr val="black"/>
                </a:solidFill>
                <a:latin typeface="Calibri" panose="020F0502020204030204" pitchFamily="34" charset="0"/>
              </a:rPr>
              <a:t>Completed an advance directive/living will </a:t>
            </a:r>
          </a:p>
        </p:txBody>
      </p:sp>
    </p:spTree>
    <p:extLst>
      <p:ext uri="{BB962C8B-B14F-4D97-AF65-F5344CB8AC3E}">
        <p14:creationId xmlns:p14="http://schemas.microsoft.com/office/powerpoint/2010/main" val="19313218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772400" cy="1143000"/>
          </a:xfrm>
        </p:spPr>
        <p:txBody>
          <a:bodyPr/>
          <a:lstStyle/>
          <a:p>
            <a:r>
              <a:rPr lang="en-US" dirty="0" smtClean="0"/>
              <a:t>Next steps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Calibri" panose="020F0502020204030204" pitchFamily="34" charset="0"/>
              </a:rPr>
              <a:t>Hypothesis generating work</a:t>
            </a:r>
          </a:p>
          <a:p>
            <a:r>
              <a:rPr lang="en-US" dirty="0" smtClean="0">
                <a:latin typeface="Calibri" panose="020F0502020204030204" pitchFamily="34" charset="0"/>
              </a:rPr>
              <a:t>Future questions</a:t>
            </a:r>
          </a:p>
          <a:p>
            <a:pPr lvl="1"/>
            <a:r>
              <a:rPr lang="en-US" dirty="0" smtClean="0">
                <a:latin typeface="Calibri" panose="020F0502020204030204" pitchFamily="34" charset="0"/>
              </a:rPr>
              <a:t>How many AD are accessible in the hospital medical record</a:t>
            </a:r>
          </a:p>
          <a:p>
            <a:pPr lvl="1"/>
            <a:r>
              <a:rPr lang="en-US" dirty="0" smtClean="0">
                <a:latin typeface="Calibri" panose="020F0502020204030204" pitchFamily="34" charset="0"/>
              </a:rPr>
              <a:t>Further explore palliative care models that may best serve the patient population</a:t>
            </a:r>
          </a:p>
          <a:p>
            <a:pPr lvl="1"/>
            <a:r>
              <a:rPr lang="en-US" dirty="0" smtClean="0">
                <a:latin typeface="Calibri" panose="020F0502020204030204" pitchFamily="34" charset="0"/>
              </a:rPr>
              <a:t>Examine impact of caregiver burden on pt/caregiver QOL results in our population</a:t>
            </a:r>
          </a:p>
          <a:p>
            <a:r>
              <a:rPr lang="en-US" dirty="0" smtClean="0">
                <a:latin typeface="Calibri" panose="020F0502020204030204" pitchFamily="34" charset="0"/>
              </a:rPr>
              <a:t>Quality of life can be excellent despite physical and functional impairment </a:t>
            </a:r>
          </a:p>
          <a:p>
            <a:r>
              <a:rPr lang="en-US" dirty="0" smtClean="0">
                <a:latin typeface="Calibri" panose="020F0502020204030204" pitchFamily="34" charset="0"/>
              </a:rPr>
              <a:t>Providing primary and specialty palliative care is essential to help our patients have the best possible quality of life and to honor their wishes at the end of life</a:t>
            </a:r>
            <a:endParaRPr lang="en-US" dirty="0">
              <a:latin typeface="Calibri" panose="020F0502020204030204" pitchFamily="34" charset="0"/>
            </a:endParaRPr>
          </a:p>
        </p:txBody>
      </p:sp>
    </p:spTree>
    <p:extLst>
      <p:ext uri="{BB962C8B-B14F-4D97-AF65-F5344CB8AC3E}">
        <p14:creationId xmlns:p14="http://schemas.microsoft.com/office/powerpoint/2010/main" val="72827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Pediatric Awareness and Sensory Motor Assessment</a:t>
            </a:r>
          </a:p>
        </p:txBody>
      </p:sp>
      <p:sp>
        <p:nvSpPr>
          <p:cNvPr id="5" name="Content Placeholder 4"/>
          <p:cNvSpPr>
            <a:spLocks noGrp="1"/>
          </p:cNvSpPr>
          <p:nvPr>
            <p:ph idx="1"/>
          </p:nvPr>
        </p:nvSpPr>
        <p:spPr/>
        <p:txBody>
          <a:bodyPr>
            <a:normAutofit fontScale="92500" lnSpcReduction="20000"/>
          </a:bodyPr>
          <a:lstStyle/>
          <a:p>
            <a:pPr marL="342900" indent="-342900">
              <a:buFont typeface="Arial" charset="0"/>
              <a:buChar char="•"/>
            </a:pPr>
            <a:r>
              <a:rPr lang="en-US" sz="2800" dirty="0" smtClean="0"/>
              <a:t>No </a:t>
            </a:r>
            <a:r>
              <a:rPr lang="en-US" sz="2800" dirty="0"/>
              <a:t>ideal measurement instruments exist for assessing cognitive awareness </a:t>
            </a:r>
            <a:r>
              <a:rPr lang="en-US" sz="2800" dirty="0" smtClean="0"/>
              <a:t>and sensory </a:t>
            </a:r>
            <a:r>
              <a:rPr lang="en-US" sz="2800" dirty="0"/>
              <a:t>motor behaviors of children with severe brain </a:t>
            </a:r>
            <a:r>
              <a:rPr lang="en-US" sz="2800" dirty="0" smtClean="0"/>
              <a:t>damage</a:t>
            </a:r>
          </a:p>
          <a:p>
            <a:endParaRPr lang="en-US" sz="2800" dirty="0" smtClean="0"/>
          </a:p>
          <a:p>
            <a:pPr marL="342900" indent="-342900">
              <a:buFont typeface="Arial" charset="0"/>
              <a:buChar char="•"/>
            </a:pPr>
            <a:r>
              <a:rPr lang="en-US" sz="2800" dirty="0" smtClean="0"/>
              <a:t>Pediatric </a:t>
            </a:r>
            <a:r>
              <a:rPr lang="en-US" sz="2800" dirty="0"/>
              <a:t>Awareness and Sensory Motor Assessment (PASMA) was created </a:t>
            </a:r>
            <a:r>
              <a:rPr lang="en-US" sz="2800" dirty="0" smtClean="0"/>
              <a:t>to measure </a:t>
            </a:r>
            <a:r>
              <a:rPr lang="en-US" sz="2800" dirty="0"/>
              <a:t>and assess cognitive awareness in children with severe brain </a:t>
            </a:r>
            <a:r>
              <a:rPr lang="en-US" sz="2800" dirty="0" smtClean="0"/>
              <a:t>damage</a:t>
            </a:r>
          </a:p>
          <a:p>
            <a:endParaRPr lang="en-US" sz="2800" dirty="0" smtClean="0"/>
          </a:p>
          <a:p>
            <a:pPr marL="342900" indent="-342900">
              <a:buFont typeface="Arial" charset="0"/>
              <a:buChar char="•"/>
            </a:pPr>
            <a:r>
              <a:rPr lang="en-US" sz="2800" dirty="0" smtClean="0"/>
              <a:t>Failure </a:t>
            </a:r>
            <a:r>
              <a:rPr lang="en-US" sz="2800" dirty="0"/>
              <a:t>to develop valid assessment tools that measure the cognitive awareness </a:t>
            </a:r>
            <a:r>
              <a:rPr lang="en-US" sz="2800" dirty="0" smtClean="0"/>
              <a:t>of these </a:t>
            </a:r>
            <a:r>
              <a:rPr lang="en-US" sz="2800" dirty="0"/>
              <a:t>children will diminish their quality of life (QOL) and participation</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246663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Questions</a:t>
            </a:r>
            <a:endParaRPr lang="en-US" dirty="0"/>
          </a:p>
        </p:txBody>
      </p:sp>
      <p:sp>
        <p:nvSpPr>
          <p:cNvPr id="3" name="Content Placeholder 2"/>
          <p:cNvSpPr>
            <a:spLocks noGrp="1"/>
          </p:cNvSpPr>
          <p:nvPr>
            <p:ph idx="1"/>
          </p:nvPr>
        </p:nvSpPr>
        <p:spPr>
          <a:xfrm>
            <a:off x="457200" y="1417638"/>
            <a:ext cx="8229600" cy="4717985"/>
          </a:xfrm>
        </p:spPr>
        <p:txBody>
          <a:bodyPr>
            <a:normAutofit fontScale="55000" lnSpcReduction="20000"/>
          </a:bodyPr>
          <a:lstStyle/>
          <a:p>
            <a:pPr marL="457200" indent="-457200">
              <a:buFont typeface="Arial" charset="0"/>
              <a:buChar char="•"/>
            </a:pPr>
            <a:r>
              <a:rPr lang="en-US" sz="3800" dirty="0" smtClean="0"/>
              <a:t>Does </a:t>
            </a:r>
            <a:r>
              <a:rPr lang="en-US" sz="3800" dirty="0"/>
              <a:t>the PASMA demonstrate preliminary characteristics of a </a:t>
            </a:r>
            <a:r>
              <a:rPr lang="en-US" sz="3800" dirty="0" smtClean="0"/>
              <a:t>meaningful measurement tool?</a:t>
            </a:r>
          </a:p>
          <a:p>
            <a:endParaRPr lang="en-US" sz="3800" dirty="0" smtClean="0"/>
          </a:p>
          <a:p>
            <a:pPr marL="457200" indent="-457200">
              <a:buFont typeface="Arial" charset="0"/>
              <a:buChar char="•"/>
            </a:pPr>
            <a:r>
              <a:rPr lang="en-US" sz="3800" dirty="0" smtClean="0"/>
              <a:t>For </a:t>
            </a:r>
            <a:r>
              <a:rPr lang="en-US" sz="3800" dirty="0"/>
              <a:t>children with severe brain damage, do total scores on the PASMA correlate </a:t>
            </a:r>
            <a:r>
              <a:rPr lang="en-US" sz="3800" dirty="0" smtClean="0"/>
              <a:t>with total </a:t>
            </a:r>
            <a:r>
              <a:rPr lang="en-US" sz="3800" dirty="0"/>
              <a:t>scores on the Pediatric Glasgow Coma Scale (</a:t>
            </a:r>
            <a:r>
              <a:rPr lang="en-US" sz="3800" dirty="0" smtClean="0"/>
              <a:t>PGCS)?</a:t>
            </a:r>
          </a:p>
          <a:p>
            <a:endParaRPr lang="en-US" sz="3800" dirty="0"/>
          </a:p>
          <a:p>
            <a:pPr marL="457200" indent="-457200">
              <a:buFont typeface="Arial" charset="0"/>
              <a:buChar char="•"/>
            </a:pPr>
            <a:r>
              <a:rPr lang="en-US" sz="3800" dirty="0" smtClean="0"/>
              <a:t>For </a:t>
            </a:r>
            <a:r>
              <a:rPr lang="en-US" sz="3800" dirty="0"/>
              <a:t>children with severe brain damage, do changes in heart rate variability (</a:t>
            </a:r>
            <a:r>
              <a:rPr lang="en-US" sz="3800" dirty="0" smtClean="0"/>
              <a:t>HRV) responses </a:t>
            </a:r>
            <a:r>
              <a:rPr lang="en-US" sz="3800" dirty="0"/>
              <a:t>correlate with observed sensory motor responses during administration </a:t>
            </a:r>
            <a:r>
              <a:rPr lang="en-US" sz="3800" dirty="0" smtClean="0"/>
              <a:t>of the </a:t>
            </a:r>
            <a:r>
              <a:rPr lang="en-US" sz="3800" dirty="0"/>
              <a:t>PASMA</a:t>
            </a:r>
            <a:r>
              <a:rPr lang="en-US" sz="3800" dirty="0" smtClean="0"/>
              <a:t>?</a:t>
            </a:r>
          </a:p>
          <a:p>
            <a:endParaRPr lang="en-US" sz="3800" dirty="0"/>
          </a:p>
          <a:p>
            <a:pPr marL="457200" indent="-457200">
              <a:buFont typeface="Arial" charset="0"/>
              <a:buChar char="•"/>
            </a:pPr>
            <a:r>
              <a:rPr lang="en-US" sz="3800" dirty="0" smtClean="0"/>
              <a:t>Do </a:t>
            </a:r>
            <a:r>
              <a:rPr lang="en-US" sz="3800" dirty="0"/>
              <a:t>the academic and community investigators achieve good to excellent </a:t>
            </a:r>
            <a:r>
              <a:rPr lang="en-US" sz="3800" dirty="0" smtClean="0"/>
              <a:t>inter-rater reliability </a:t>
            </a:r>
            <a:r>
              <a:rPr lang="en-US" sz="3800" dirty="0"/>
              <a:t>values to support the community investigator’s ability to collect data </a:t>
            </a:r>
            <a:r>
              <a:rPr lang="en-US" sz="3800" dirty="0" smtClean="0"/>
              <a:t>for clinical </a:t>
            </a:r>
            <a:r>
              <a:rPr lang="en-US" sz="3800" dirty="0"/>
              <a:t>and research purposes, and thereby achieve the capacity to function as </a:t>
            </a:r>
            <a:r>
              <a:rPr lang="en-US" sz="3800" dirty="0" smtClean="0"/>
              <a:t>an independent </a:t>
            </a:r>
            <a:r>
              <a:rPr lang="en-US" sz="3800" dirty="0"/>
              <a:t>community investigator?</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285148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Purposes</a:t>
            </a:r>
            <a:endParaRPr lang="en-US" dirty="0"/>
          </a:p>
        </p:txBody>
      </p:sp>
      <p:sp>
        <p:nvSpPr>
          <p:cNvPr id="3" name="Content Placeholder 2"/>
          <p:cNvSpPr>
            <a:spLocks noGrp="1"/>
          </p:cNvSpPr>
          <p:nvPr>
            <p:ph idx="1"/>
          </p:nvPr>
        </p:nvSpPr>
        <p:spPr>
          <a:xfrm>
            <a:off x="457200" y="1261872"/>
            <a:ext cx="8229600" cy="4873751"/>
          </a:xfrm>
        </p:spPr>
        <p:txBody>
          <a:bodyPr/>
          <a:lstStyle/>
          <a:p>
            <a:pPr marL="342900" indent="-342900">
              <a:buFont typeface="Arial" charset="0"/>
              <a:buChar char="•"/>
            </a:pPr>
            <a:r>
              <a:rPr lang="en-US" sz="2800" dirty="0"/>
              <a:t>To continue investigation of the PASMA’s construct and concurrent criterion validity </a:t>
            </a:r>
            <a:r>
              <a:rPr lang="en-US" sz="2800" dirty="0" smtClean="0"/>
              <a:t>by means </a:t>
            </a:r>
            <a:r>
              <a:rPr lang="en-US" sz="2800" dirty="0"/>
              <a:t>of Rasch analysis and correlation with heart rate variability (HRV) and the </a:t>
            </a:r>
            <a:r>
              <a:rPr lang="en-US" sz="2800" dirty="0" smtClean="0"/>
              <a:t>Pediatric Glasgow </a:t>
            </a:r>
            <a:r>
              <a:rPr lang="en-US" sz="2800" dirty="0"/>
              <a:t>Coma Scale (</a:t>
            </a:r>
            <a:r>
              <a:rPr lang="en-US" sz="2800" dirty="0" smtClean="0"/>
              <a:t>PGCS)</a:t>
            </a:r>
          </a:p>
          <a:p>
            <a:pPr marL="342900" indent="-342900">
              <a:buFont typeface="Arial" charset="0"/>
              <a:buChar char="•"/>
            </a:pPr>
            <a:endParaRPr lang="en-US" sz="2800" dirty="0" smtClean="0"/>
          </a:p>
          <a:p>
            <a:pPr marL="342900" indent="-342900">
              <a:buFont typeface="Arial" charset="0"/>
              <a:buChar char="•"/>
            </a:pPr>
            <a:r>
              <a:rPr lang="en-US" sz="2800" dirty="0" smtClean="0"/>
              <a:t>To </a:t>
            </a:r>
            <a:r>
              <a:rPr lang="en-US" sz="2800" dirty="0"/>
              <a:t>train a Speech and Language Pathologist from HMS School for Children with </a:t>
            </a:r>
            <a:r>
              <a:rPr lang="en-US" sz="2800" dirty="0" smtClean="0"/>
              <a:t>Cerebral Palsy </a:t>
            </a:r>
            <a:r>
              <a:rPr lang="en-US" sz="2800" dirty="0"/>
              <a:t>in reliable PASMA’s administration and interpretation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92490"/>
            <a:ext cx="1315421" cy="665510"/>
          </a:xfrm>
          <a:prstGeom prst="rect">
            <a:avLst/>
          </a:prstGeom>
        </p:spPr>
      </p:pic>
    </p:spTree>
    <p:extLst>
      <p:ext uri="{BB962C8B-B14F-4D97-AF65-F5344CB8AC3E}">
        <p14:creationId xmlns:p14="http://schemas.microsoft.com/office/powerpoint/2010/main" val="3998742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MUSCHealth_digital">
      <a:dk1>
        <a:srgbClr val="005288"/>
      </a:dk1>
      <a:lt1>
        <a:sysClr val="window" lastClr="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MUSC_Health_web_safe_fon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4749</Words>
  <Application>Microsoft Office PowerPoint</Application>
  <PresentationFormat>On-screen Show (4:3)</PresentationFormat>
  <Paragraphs>615</Paragraphs>
  <Slides>68</Slides>
  <Notes>33</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Office Theme</vt:lpstr>
      <vt:lpstr>Concourse</vt:lpstr>
      <vt:lpstr>Equity</vt:lpstr>
      <vt:lpstr>1_Office Theme</vt:lpstr>
      <vt:lpstr>gr</vt:lpstr>
      <vt:lpstr>PowerPoint Presentation</vt:lpstr>
      <vt:lpstr> </vt:lpstr>
      <vt:lpstr>PowerPoint Presentation</vt:lpstr>
      <vt:lpstr>Disclosures</vt:lpstr>
      <vt:lpstr>Acknowledgements</vt:lpstr>
      <vt:lpstr>Introduction to Children with Severe Brain Impairment</vt:lpstr>
      <vt:lpstr>Pediatric Awareness and Sensory Motor Assessment</vt:lpstr>
      <vt:lpstr>Research Questions</vt:lpstr>
      <vt:lpstr>Purposes</vt:lpstr>
      <vt:lpstr>Methods</vt:lpstr>
      <vt:lpstr>Methods: Tools</vt:lpstr>
      <vt:lpstr>Methods: Statistical Analyses</vt:lpstr>
      <vt:lpstr>Engagement Plan: Phase 1 Completed</vt:lpstr>
      <vt:lpstr>Inter-rater Reliability</vt:lpstr>
      <vt:lpstr>Engagement Plan: Phase 2 and 3</vt:lpstr>
      <vt:lpstr>Our Collaborations</vt:lpstr>
      <vt:lpstr>May we answer your questions?</vt:lpstr>
      <vt:lpstr>Increasing Access to Empirically-validated Interventions for Autism Spectrum Disorder: Dissemination of PEERS into Community Health Settings</vt:lpstr>
      <vt:lpstr>Background</vt:lpstr>
      <vt:lpstr>Engagement Plan</vt:lpstr>
      <vt:lpstr>Aims</vt:lpstr>
      <vt:lpstr>Methods</vt:lpstr>
      <vt:lpstr>Update</vt:lpstr>
      <vt:lpstr>Relevance</vt:lpstr>
      <vt:lpstr>Assessing Delaware Parents’ Knowledge, Attitudes, &amp; Preferences about LARC for Teens using Participatory Action Research </vt:lpstr>
      <vt:lpstr>Disclosures</vt:lpstr>
      <vt:lpstr>Background</vt:lpstr>
      <vt:lpstr>Background</vt:lpstr>
      <vt:lpstr>Background </vt:lpstr>
      <vt:lpstr>Objectives </vt:lpstr>
      <vt:lpstr>Methods</vt:lpstr>
      <vt:lpstr>LARC PAR TEAM</vt:lpstr>
      <vt:lpstr>Methods</vt:lpstr>
      <vt:lpstr>Methods – Phase II Part 1</vt:lpstr>
      <vt:lpstr>Methods – Phase II Part 1</vt:lpstr>
      <vt:lpstr>Methods – Phase II Part 2</vt:lpstr>
      <vt:lpstr>Focus Group Results – Demographics of Parents</vt:lpstr>
      <vt:lpstr>Focus Group Results – Demographics of Parents</vt:lpstr>
      <vt:lpstr>Results - Parent Responses</vt:lpstr>
      <vt:lpstr>Results – Parent Responses</vt:lpstr>
      <vt:lpstr>Results - Parent Responses</vt:lpstr>
      <vt:lpstr>Results - Parent Responses</vt:lpstr>
      <vt:lpstr>Results - Parent Responses</vt:lpstr>
      <vt:lpstr>Results - Parent Responses</vt:lpstr>
      <vt:lpstr>Conclusions</vt:lpstr>
      <vt:lpstr>Future Directions</vt:lpstr>
      <vt:lpstr>LARC PAR TEAM</vt:lpstr>
      <vt:lpstr>Questions</vt:lpstr>
      <vt:lpstr>Evaluation of a homebound patient cohort  for knowledge and interest in palliative care  and reported well-being </vt:lpstr>
      <vt:lpstr>Definition of Palliative Care</vt:lpstr>
      <vt:lpstr>PowerPoint Presentation</vt:lpstr>
      <vt:lpstr>Cost of Care</vt:lpstr>
      <vt:lpstr>Cost of Care</vt:lpstr>
      <vt:lpstr>Palliative Care in the USA</vt:lpstr>
      <vt:lpstr>Visiting Nurse Association of Christiana Care</vt:lpstr>
      <vt:lpstr>Research Questions</vt:lpstr>
      <vt:lpstr>Hypotheses </vt:lpstr>
      <vt:lpstr>Materials</vt:lpstr>
      <vt:lpstr>Methods</vt:lpstr>
      <vt:lpstr>Missoula-VITAS Quality of Life Index</vt:lpstr>
      <vt:lpstr>PowerPoint Presentation</vt:lpstr>
      <vt:lpstr>Demographics</vt:lpstr>
      <vt:lpstr>Results – Quality of Life</vt:lpstr>
      <vt:lpstr>Results – Quality of Life</vt:lpstr>
      <vt:lpstr>Results – Functional Status</vt:lpstr>
      <vt:lpstr>Results – Palliative Care</vt:lpstr>
      <vt:lpstr>Results – Advance Care Planning</vt:lpstr>
      <vt:lpstr>Next steps</vt:lpstr>
    </vt:vector>
  </TitlesOfParts>
  <Company>Christiana Care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Passarella, Jennifer L</dc:creator>
  <cp:lastModifiedBy>Passarella, Jennifer L</cp:lastModifiedBy>
  <cp:revision>15</cp:revision>
  <dcterms:created xsi:type="dcterms:W3CDTF">2017-05-12T21:28:06Z</dcterms:created>
  <dcterms:modified xsi:type="dcterms:W3CDTF">2017-05-16T00:17:13Z</dcterms:modified>
</cp:coreProperties>
</file>