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xlsx" ContentType="application/vnd.openxmlformats-officedocument.spreadsheetml.sheet"/>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charts/chart1.xml" ContentType="application/vnd.openxmlformats-officedocument.drawingml.chart+xml"/>
  <Override PartName="/ppt/notesSlides/notesSlide17.xml" ContentType="application/vnd.openxmlformats-officedocument.presentationml.notesSlide+xml"/>
  <Override PartName="/ppt/notesSlides/notesSlide1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25"/>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67" d="100"/>
          <a:sy n="67" d="100"/>
        </p:scale>
        <p:origin x="-636" y="-102"/>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viewProps" Target="viewProps.xml"/></Relationships>
</file>

<file path=ppt/charts/_rels/chart1.xml.rels><?xml version="1.0" encoding="UTF-8" standalone="yes"?>
<Relationships xmlns="http://schemas.openxmlformats.org/package/2006/relationships"><Relationship Id="rId1" Type="http://schemas.openxmlformats.org/officeDocument/2006/relationships/package" Target="../embeddings/Microsoft_Excel_Worksheet1.xlsx"/></Relationships>
</file>

<file path=ppt/charts/chart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stacked"/>
        <c:varyColors val="0"/>
        <c:ser>
          <c:idx val="0"/>
          <c:order val="0"/>
          <c:tx>
            <c:strRef>
              <c:f>Sheet1!$B$1</c:f>
              <c:strCache>
                <c:ptCount val="1"/>
                <c:pt idx="0">
                  <c:v> 2</c:v>
                </c:pt>
              </c:strCache>
            </c:strRef>
          </c:tx>
          <c:spPr>
            <a:solidFill>
              <a:schemeClr val="accent1"/>
            </a:solidFill>
            <a:ln>
              <a:noFill/>
            </a:ln>
            <a:effectLst/>
          </c:spPr>
          <c:invertIfNegative val="0"/>
          <c:cat>
            <c:numRef>
              <c:f>Sheet1!$A$2:$A$13</c:f>
              <c:numCache>
                <c:formatCode>General</c:formatCode>
                <c:ptCount val="12"/>
                <c:pt idx="0">
                  <c:v>2004</c:v>
                </c:pt>
                <c:pt idx="1">
                  <c:v>2005</c:v>
                </c:pt>
                <c:pt idx="2">
                  <c:v>2006</c:v>
                </c:pt>
                <c:pt idx="3">
                  <c:v>2007</c:v>
                </c:pt>
                <c:pt idx="4">
                  <c:v>2008</c:v>
                </c:pt>
                <c:pt idx="5">
                  <c:v>2009</c:v>
                </c:pt>
                <c:pt idx="6">
                  <c:v>2010</c:v>
                </c:pt>
                <c:pt idx="7">
                  <c:v>2011</c:v>
                </c:pt>
                <c:pt idx="8">
                  <c:v>2012</c:v>
                </c:pt>
                <c:pt idx="9">
                  <c:v>2013</c:v>
                </c:pt>
                <c:pt idx="10">
                  <c:v>2014</c:v>
                </c:pt>
                <c:pt idx="11">
                  <c:v>2015</c:v>
                </c:pt>
              </c:numCache>
            </c:numRef>
          </c:cat>
          <c:val>
            <c:numRef>
              <c:f>Sheet1!$B$2:$B$13</c:f>
              <c:numCache>
                <c:formatCode>General</c:formatCode>
                <c:ptCount val="12"/>
                <c:pt idx="0">
                  <c:v>1</c:v>
                </c:pt>
                <c:pt idx="1">
                  <c:v>0</c:v>
                </c:pt>
                <c:pt idx="2">
                  <c:v>0</c:v>
                </c:pt>
                <c:pt idx="3">
                  <c:v>0</c:v>
                </c:pt>
                <c:pt idx="4">
                  <c:v>4</c:v>
                </c:pt>
                <c:pt idx="5">
                  <c:v>0</c:v>
                </c:pt>
                <c:pt idx="6">
                  <c:v>9</c:v>
                </c:pt>
                <c:pt idx="7">
                  <c:v>20</c:v>
                </c:pt>
                <c:pt idx="8">
                  <c:v>49</c:v>
                </c:pt>
                <c:pt idx="9">
                  <c:v>37</c:v>
                </c:pt>
                <c:pt idx="10">
                  <c:v>81</c:v>
                </c:pt>
                <c:pt idx="11">
                  <c:v>109</c:v>
                </c:pt>
              </c:numCache>
            </c:numRef>
          </c:val>
          <c:extLst xmlns:c16r2="http://schemas.microsoft.com/office/drawing/2015/06/chart">
            <c:ext xmlns:c16="http://schemas.microsoft.com/office/drawing/2014/chart" uri="{C3380CC4-5D6E-409C-BE32-E72D297353CC}">
              <c16:uniqueId val="{00000000-DDAE-4DD4-9855-F16375F712CC}"/>
            </c:ext>
          </c:extLst>
        </c:ser>
        <c:dLbls>
          <c:showLegendKey val="0"/>
          <c:showVal val="0"/>
          <c:showCatName val="0"/>
          <c:showSerName val="0"/>
          <c:showPercent val="0"/>
          <c:showBubbleSize val="0"/>
        </c:dLbls>
        <c:gapWidth val="79"/>
        <c:overlap val="100"/>
        <c:axId val="198312704"/>
        <c:axId val="198314240"/>
      </c:barChart>
      <c:catAx>
        <c:axId val="198312704"/>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720" b="0" i="0" u="none" strike="noStrike" kern="1200" baseline="0">
                <a:solidFill>
                  <a:schemeClr val="tx1">
                    <a:lumMod val="65000"/>
                    <a:lumOff val="35000"/>
                  </a:schemeClr>
                </a:solidFill>
                <a:latin typeface="+mn-lt"/>
                <a:ea typeface="+mn-ea"/>
                <a:cs typeface="+mn-cs"/>
              </a:defRPr>
            </a:pPr>
            <a:endParaRPr lang="en-US"/>
          </a:p>
        </c:txPr>
        <c:crossAx val="198314240"/>
        <c:crosses val="autoZero"/>
        <c:auto val="1"/>
        <c:lblAlgn val="ctr"/>
        <c:lblOffset val="100"/>
        <c:noMultiLvlLbl val="0"/>
      </c:catAx>
      <c:valAx>
        <c:axId val="198314240"/>
        <c:scaling>
          <c:orientation val="minMax"/>
          <c:max val="100"/>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400" b="0" i="0" u="none" strike="noStrike" kern="1200" baseline="0">
                <a:solidFill>
                  <a:schemeClr val="tx1">
                    <a:lumMod val="65000"/>
                    <a:lumOff val="35000"/>
                  </a:schemeClr>
                </a:solidFill>
                <a:latin typeface="+mn-lt"/>
                <a:ea typeface="+mn-ea"/>
                <a:cs typeface="+mn-cs"/>
              </a:defRPr>
            </a:pPr>
            <a:endParaRPr lang="en-US"/>
          </a:p>
        </c:txPr>
        <c:crossAx val="198312704"/>
        <c:crosses val="autoZero"/>
        <c:crossBetween val="between"/>
      </c:valAx>
      <c:spPr>
        <a:noFill/>
        <a:ln>
          <a:noFill/>
        </a:ln>
        <a:effectLst/>
      </c:spPr>
    </c:plotArea>
    <c:plotVisOnly val="1"/>
    <c:dispBlanksAs val="gap"/>
    <c:showDLblsOverMax val="0"/>
  </c:chart>
  <c:spPr>
    <a:noFill/>
    <a:ln>
      <a:noFill/>
    </a:ln>
    <a:effectLst/>
  </c:spPr>
  <c:txPr>
    <a:bodyPr/>
    <a:lstStyle/>
    <a:p>
      <a:pPr>
        <a:defRPr/>
      </a:pPr>
      <a:endParaRPr lang="en-US"/>
    </a:p>
  </c:txPr>
  <c:externalData r:id="rId1">
    <c:autoUpdate val="0"/>
  </c:externalData>
</c:chartSpac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1B46841-EF4C-4E9D-9DFC-210FAB7055DF}" type="datetimeFigureOut">
              <a:rPr lang="en-US" smtClean="0"/>
              <a:t>5/15/2017</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BDC6C466-F830-4BEC-9A92-D88FD8E80E32}" type="slidenum">
              <a:rPr lang="en-US" smtClean="0"/>
              <a:t>‹#›</a:t>
            </a:fld>
            <a:endParaRPr lang="en-US"/>
          </a:p>
        </p:txBody>
      </p:sp>
    </p:spTree>
    <p:extLst>
      <p:ext uri="{BB962C8B-B14F-4D97-AF65-F5344CB8AC3E}">
        <p14:creationId xmlns:p14="http://schemas.microsoft.com/office/powerpoint/2010/main" val="330064662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3" Type="http://schemas.openxmlformats.org/officeDocument/2006/relationships/hyperlink" Target="https://www.wikijournalclub.org/wiki/MRFIT" TargetMode="External"/><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6F639BBF-BDF1-4FDE-BD32-9C6416D49FFE}" type="slidenum">
              <a:rPr lang="en-US" smtClean="0">
                <a:solidFill>
                  <a:prstClr val="black"/>
                </a:solidFill>
              </a:rPr>
              <a:pPr>
                <a:defRPr/>
              </a:pPr>
              <a:t>1</a:t>
            </a:fld>
            <a:endParaRPr lang="en-US">
              <a:solidFill>
                <a:prstClr val="black"/>
              </a:solidFill>
            </a:endParaRPr>
          </a:p>
        </p:txBody>
      </p:sp>
    </p:spTree>
    <p:extLst>
      <p:ext uri="{BB962C8B-B14F-4D97-AF65-F5344CB8AC3E}">
        <p14:creationId xmlns:p14="http://schemas.microsoft.com/office/powerpoint/2010/main" val="204469889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a:defRPr/>
            </a:pPr>
            <a:fld id="{8C0D4291-39C2-41EA-BD0B-4C09DBC715E8}" type="slidenum">
              <a:rPr lang="en-US">
                <a:solidFill>
                  <a:prstClr val="black"/>
                </a:solidFill>
              </a:rPr>
              <a:pPr>
                <a:defRPr/>
              </a:pPr>
              <a:t>3</a:t>
            </a:fld>
            <a:endParaRPr lang="en-US" dirty="0">
              <a:solidFill>
                <a:prstClr val="black"/>
              </a:solidFill>
            </a:endParaRPr>
          </a:p>
        </p:txBody>
      </p:sp>
    </p:spTree>
    <p:extLst>
      <p:ext uri="{BB962C8B-B14F-4D97-AF65-F5344CB8AC3E}">
        <p14:creationId xmlns:p14="http://schemas.microsoft.com/office/powerpoint/2010/main" val="328297784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79725" y="520700"/>
            <a:ext cx="3476625" cy="260667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F57E7B2C-7CF5-B246-A93D-EE643629E7CD}" type="slidenum">
              <a:rPr lang="en-US" smtClean="0">
                <a:solidFill>
                  <a:prstClr val="black"/>
                </a:solidFill>
              </a:rPr>
              <a:pPr>
                <a:defRPr/>
              </a:pPr>
              <a:t>4</a:t>
            </a:fld>
            <a:endParaRPr lang="en-US" dirty="0">
              <a:solidFill>
                <a:prstClr val="black"/>
              </a:solidFill>
            </a:endParaRPr>
          </a:p>
        </p:txBody>
      </p:sp>
    </p:spTree>
    <p:extLst>
      <p:ext uri="{BB962C8B-B14F-4D97-AF65-F5344CB8AC3E}">
        <p14:creationId xmlns:p14="http://schemas.microsoft.com/office/powerpoint/2010/main" val="156548468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Bold estimate made by two thought leaders in research</a:t>
            </a:r>
            <a:r>
              <a:rPr lang="en-US" baseline="0" dirty="0" smtClean="0"/>
              <a:t> and evidence-based medicine in 2009 up to that 85 % of biomedical research (including basic science to translational) was avoidably wasted---due to  issues such as lack of publication, biased or incomplete reporting, or focus on low priority issues.</a:t>
            </a:r>
          </a:p>
          <a:p>
            <a:endParaRPr lang="en-US" baseline="0" dirty="0" smtClean="0"/>
          </a:p>
          <a:p>
            <a:r>
              <a:rPr lang="en-US" baseline="0" dirty="0" smtClean="0"/>
              <a:t>Concerns were arrayed across all stages in research production—from question formulation through design and conduct, regulation and management, to full and complete, unbiased reporting.  </a:t>
            </a:r>
          </a:p>
          <a:p>
            <a:endParaRPr lang="en-US" baseline="0" dirty="0" smtClean="0"/>
          </a:p>
          <a:p>
            <a:r>
              <a:rPr lang="en-US" baseline="0" dirty="0" smtClean="0"/>
              <a:t>These were outlined in a series of detailed articles addressing opportunities for funders, scientific societies, professional medical associations, academic institutions, and scientific publishers to comprehensively consider “how should the entire scientific enterprise change to produce reliable and accessible evidence that addresses the challenges faced b society and the individuals who make up those societies?” </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pPr>
              <a:defRPr/>
            </a:pPr>
            <a:fld id="{8C0D4291-39C2-41EA-BD0B-4C09DBC715E8}" type="slidenum">
              <a:rPr lang="en-US">
                <a:solidFill>
                  <a:prstClr val="black"/>
                </a:solidFill>
              </a:rPr>
              <a:pPr>
                <a:defRPr/>
              </a:pPr>
              <a:t>5</a:t>
            </a:fld>
            <a:endParaRPr lang="en-US" dirty="0">
              <a:solidFill>
                <a:prstClr val="black"/>
              </a:solidFill>
            </a:endParaRPr>
          </a:p>
        </p:txBody>
      </p:sp>
    </p:spTree>
    <p:extLst>
      <p:ext uri="{BB962C8B-B14F-4D97-AF65-F5344CB8AC3E}">
        <p14:creationId xmlns:p14="http://schemas.microsoft.com/office/powerpoint/2010/main" val="72507165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a:defRPr/>
            </a:pPr>
            <a:fld id="{8C0D4291-39C2-41EA-BD0B-4C09DBC715E8}" type="slidenum">
              <a:rPr lang="en-US">
                <a:solidFill>
                  <a:prstClr val="black"/>
                </a:solidFill>
              </a:rPr>
              <a:pPr>
                <a:defRPr/>
              </a:pPr>
              <a:t>6</a:t>
            </a:fld>
            <a:endParaRPr lang="en-US" dirty="0">
              <a:solidFill>
                <a:prstClr val="black"/>
              </a:solidFill>
            </a:endParaRPr>
          </a:p>
        </p:txBody>
      </p:sp>
    </p:spTree>
    <p:extLst>
      <p:ext uri="{BB962C8B-B14F-4D97-AF65-F5344CB8AC3E}">
        <p14:creationId xmlns:p14="http://schemas.microsoft.com/office/powerpoint/2010/main" val="329168352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a:defRPr/>
            </a:pPr>
            <a:fld id="{8C0D4291-39C2-41EA-BD0B-4C09DBC715E8}" type="slidenum">
              <a:rPr lang="en-US">
                <a:solidFill>
                  <a:prstClr val="black"/>
                </a:solidFill>
              </a:rPr>
              <a:pPr>
                <a:defRPr/>
              </a:pPr>
              <a:t>8</a:t>
            </a:fld>
            <a:endParaRPr lang="en-US" dirty="0">
              <a:solidFill>
                <a:prstClr val="black"/>
              </a:solidFill>
            </a:endParaRPr>
          </a:p>
        </p:txBody>
      </p:sp>
    </p:spTree>
    <p:extLst>
      <p:ext uri="{BB962C8B-B14F-4D97-AF65-F5344CB8AC3E}">
        <p14:creationId xmlns:p14="http://schemas.microsoft.com/office/powerpoint/2010/main" val="83312230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79725" y="520700"/>
            <a:ext cx="3476625" cy="260667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F57E7B2C-7CF5-B246-A93D-EE643629E7CD}" type="slidenum">
              <a:rPr lang="en-US" smtClean="0">
                <a:solidFill>
                  <a:prstClr val="black"/>
                </a:solidFill>
              </a:rPr>
              <a:pPr>
                <a:defRPr/>
              </a:pPr>
              <a:t>9</a:t>
            </a:fld>
            <a:endParaRPr lang="en-US" dirty="0">
              <a:solidFill>
                <a:prstClr val="black"/>
              </a:solidFill>
            </a:endParaRPr>
          </a:p>
        </p:txBody>
      </p:sp>
    </p:spTree>
    <p:extLst>
      <p:ext uri="{BB962C8B-B14F-4D97-AF65-F5344CB8AC3E}">
        <p14:creationId xmlns:p14="http://schemas.microsoft.com/office/powerpoint/2010/main" val="13605679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0" u="none" strike="noStrike" kern="1200" baseline="0" dirty="0" smtClean="0">
                <a:solidFill>
                  <a:schemeClr val="tx1"/>
                </a:solidFill>
                <a:latin typeface="+mn-lt"/>
                <a:ea typeface="MS PGothic" pitchFamily="34" charset="-128"/>
                <a:cs typeface="MS PGothic"/>
              </a:rPr>
              <a:t>Data Sources and Study Selection </a:t>
            </a:r>
            <a:r>
              <a:rPr lang="en-US" sz="1200" b="0" i="0" u="none" strike="noStrike" kern="1200" baseline="0" dirty="0" smtClean="0">
                <a:solidFill>
                  <a:schemeClr val="tx1"/>
                </a:solidFill>
                <a:latin typeface="+mn-lt"/>
                <a:ea typeface="MS PGothic" pitchFamily="34" charset="-128"/>
                <a:cs typeface="MS PGothic"/>
              </a:rPr>
              <a:t>Data from all ACC/AHA practice guidelines</a:t>
            </a:r>
          </a:p>
          <a:p>
            <a:r>
              <a:rPr lang="en-US" sz="1200" b="0" i="0" u="none" strike="noStrike" kern="1200" baseline="0" dirty="0" smtClean="0">
                <a:solidFill>
                  <a:schemeClr val="tx1"/>
                </a:solidFill>
                <a:latin typeface="+mn-lt"/>
                <a:ea typeface="MS PGothic" pitchFamily="34" charset="-128"/>
                <a:cs typeface="MS PGothic"/>
              </a:rPr>
              <a:t>issued from 1984 to September 2008 were abstracted by personnel in the ACC Science</a:t>
            </a:r>
          </a:p>
          <a:p>
            <a:r>
              <a:rPr lang="en-US" sz="1200" b="0" i="0" u="none" strike="noStrike" kern="1200" baseline="0" dirty="0" smtClean="0">
                <a:solidFill>
                  <a:schemeClr val="tx1"/>
                </a:solidFill>
                <a:latin typeface="+mn-lt"/>
                <a:ea typeface="MS PGothic" pitchFamily="34" charset="-128"/>
                <a:cs typeface="MS PGothic"/>
              </a:rPr>
              <a:t>and Quality Division. Fifty-three guidelines on 22 topics, including a total of 7196</a:t>
            </a:r>
          </a:p>
          <a:p>
            <a:r>
              <a:rPr lang="en-US" sz="1200" b="0" i="0" u="none" strike="noStrike" kern="1200" baseline="0" dirty="0" smtClean="0">
                <a:solidFill>
                  <a:schemeClr val="tx1"/>
                </a:solidFill>
                <a:latin typeface="+mn-lt"/>
                <a:ea typeface="MS PGothic" pitchFamily="34" charset="-128"/>
                <a:cs typeface="MS PGothic"/>
              </a:rPr>
              <a:t>recommendations, were abstracted.</a:t>
            </a:r>
          </a:p>
          <a:p>
            <a:r>
              <a:rPr lang="en-US" sz="1200" b="1" i="0" u="none" strike="noStrike" kern="1200" baseline="0" dirty="0" smtClean="0">
                <a:solidFill>
                  <a:schemeClr val="tx1"/>
                </a:solidFill>
                <a:latin typeface="+mn-lt"/>
                <a:ea typeface="MS PGothic" pitchFamily="34" charset="-128"/>
                <a:cs typeface="MS PGothic"/>
              </a:rPr>
              <a:t>Data Extraction </a:t>
            </a:r>
            <a:r>
              <a:rPr lang="en-US" sz="1200" b="0" i="0" u="none" strike="noStrike" kern="1200" baseline="0" dirty="0" smtClean="0">
                <a:solidFill>
                  <a:schemeClr val="tx1"/>
                </a:solidFill>
                <a:latin typeface="+mn-lt"/>
                <a:ea typeface="MS PGothic" pitchFamily="34" charset="-128"/>
                <a:cs typeface="MS PGothic"/>
              </a:rPr>
              <a:t>The number of recommendations and the distribution of classes</a:t>
            </a:r>
          </a:p>
          <a:p>
            <a:r>
              <a:rPr lang="en-US" sz="1200" b="0" i="0" u="none" strike="noStrike" kern="1200" baseline="0" dirty="0" smtClean="0">
                <a:solidFill>
                  <a:schemeClr val="tx1"/>
                </a:solidFill>
                <a:latin typeface="+mn-lt"/>
                <a:ea typeface="MS PGothic" pitchFamily="34" charset="-128"/>
                <a:cs typeface="MS PGothic"/>
              </a:rPr>
              <a:t>of recommendation (I, II, and III) and levels of evidence (A, B, and C) were determined.</a:t>
            </a:r>
          </a:p>
          <a:p>
            <a:r>
              <a:rPr lang="en-US" sz="1200" b="0" i="0" u="none" strike="noStrike" kern="1200" baseline="0" dirty="0" smtClean="0">
                <a:solidFill>
                  <a:schemeClr val="tx1"/>
                </a:solidFill>
                <a:latin typeface="+mn-lt"/>
                <a:ea typeface="MS PGothic" pitchFamily="34" charset="-128"/>
                <a:cs typeface="MS PGothic"/>
              </a:rPr>
              <a:t>The subset of guidelines that were current as of September 2008 was evaluated</a:t>
            </a:r>
          </a:p>
          <a:p>
            <a:r>
              <a:rPr lang="en-US" sz="1200" b="0" i="0" u="none" strike="noStrike" kern="1200" baseline="0" dirty="0" smtClean="0">
                <a:solidFill>
                  <a:schemeClr val="tx1"/>
                </a:solidFill>
                <a:latin typeface="+mn-lt"/>
                <a:ea typeface="MS PGothic" pitchFamily="34" charset="-128"/>
                <a:cs typeface="MS PGothic"/>
              </a:rPr>
              <a:t>to describe changes in recommendations between the first and current versions</a:t>
            </a:r>
          </a:p>
          <a:p>
            <a:r>
              <a:rPr lang="en-US" sz="1200" b="0" i="0" u="none" strike="noStrike" kern="1200" baseline="0" dirty="0" smtClean="0">
                <a:solidFill>
                  <a:schemeClr val="tx1"/>
                </a:solidFill>
                <a:latin typeface="+mn-lt"/>
                <a:ea typeface="MS PGothic" pitchFamily="34" charset="-128"/>
                <a:cs typeface="MS PGothic"/>
              </a:rPr>
              <a:t>as well as patterns in levels of evidence used in the current versions.</a:t>
            </a:r>
          </a:p>
          <a:p>
            <a:r>
              <a:rPr lang="en-US" sz="1200" b="1" i="0" u="none" strike="noStrike" kern="1200" baseline="0" dirty="0" smtClean="0">
                <a:solidFill>
                  <a:schemeClr val="tx1"/>
                </a:solidFill>
                <a:latin typeface="+mn-lt"/>
                <a:ea typeface="MS PGothic" pitchFamily="34" charset="-128"/>
                <a:cs typeface="MS PGothic"/>
              </a:rPr>
              <a:t>Results </a:t>
            </a:r>
            <a:r>
              <a:rPr lang="en-US" sz="1200" b="0" i="0" u="none" strike="noStrike" kern="1200" baseline="0" dirty="0" smtClean="0">
                <a:solidFill>
                  <a:schemeClr val="tx1"/>
                </a:solidFill>
                <a:latin typeface="+mn-lt"/>
                <a:ea typeface="MS PGothic" pitchFamily="34" charset="-128"/>
                <a:cs typeface="MS PGothic"/>
              </a:rPr>
              <a:t>Among guidelines with at least 1 revision or update by September 2008,</a:t>
            </a:r>
          </a:p>
          <a:p>
            <a:r>
              <a:rPr lang="en-US" sz="1200" b="0" i="0" u="none" strike="noStrike" kern="1200" baseline="0" dirty="0" smtClean="0">
                <a:solidFill>
                  <a:schemeClr val="tx1"/>
                </a:solidFill>
                <a:latin typeface="+mn-lt"/>
                <a:ea typeface="MS PGothic" pitchFamily="34" charset="-128"/>
                <a:cs typeface="MS PGothic"/>
              </a:rPr>
              <a:t>the number of recommendations increased from 1330 to 1973 (48%) from the first</a:t>
            </a:r>
          </a:p>
          <a:p>
            <a:r>
              <a:rPr lang="en-US" sz="1200" b="0" i="0" u="none" strike="noStrike" kern="1200" baseline="0" dirty="0" smtClean="0">
                <a:solidFill>
                  <a:schemeClr val="tx1"/>
                </a:solidFill>
                <a:latin typeface="+mn-lt"/>
                <a:ea typeface="MS PGothic" pitchFamily="34" charset="-128"/>
                <a:cs typeface="MS PGothic"/>
              </a:rPr>
              <a:t>to the current version, with the largest increase observed in use of class II recommendations.</a:t>
            </a:r>
          </a:p>
          <a:p>
            <a:r>
              <a:rPr lang="en-US" sz="1200" b="0" i="0" u="none" strike="noStrike" kern="1200" baseline="0" dirty="0" smtClean="0">
                <a:solidFill>
                  <a:schemeClr val="tx1"/>
                </a:solidFill>
                <a:latin typeface="+mn-lt"/>
                <a:ea typeface="MS PGothic" pitchFamily="34" charset="-128"/>
                <a:cs typeface="MS PGothic"/>
              </a:rPr>
              <a:t>Considering the 16 current guidelines reporting levels of evidence, only 314</a:t>
            </a:r>
          </a:p>
          <a:p>
            <a:r>
              <a:rPr lang="en-US" sz="1200" b="0" i="0" u="none" strike="noStrike" kern="1200" baseline="0" dirty="0" smtClean="0">
                <a:solidFill>
                  <a:schemeClr val="tx1"/>
                </a:solidFill>
                <a:latin typeface="+mn-lt"/>
                <a:ea typeface="MS PGothic" pitchFamily="34" charset="-128"/>
                <a:cs typeface="MS PGothic"/>
              </a:rPr>
              <a:t>recommendations of 2711 total are classified as level of evidence A (median, 11%),</a:t>
            </a:r>
          </a:p>
          <a:p>
            <a:r>
              <a:rPr lang="en-US" sz="1200" b="0" i="0" u="none" strike="noStrike" kern="1200" baseline="0" dirty="0" smtClean="0">
                <a:solidFill>
                  <a:schemeClr val="tx1"/>
                </a:solidFill>
                <a:latin typeface="+mn-lt"/>
                <a:ea typeface="MS PGothic" pitchFamily="34" charset="-128"/>
                <a:cs typeface="MS PGothic"/>
              </a:rPr>
              <a:t>whereas 1246 (median, 48%) are level of evidence C. Level of evidence significantly</a:t>
            </a:r>
          </a:p>
          <a:p>
            <a:r>
              <a:rPr lang="en-US" sz="1200" b="0" i="0" u="none" strike="noStrike" kern="1200" baseline="0" dirty="0" smtClean="0">
                <a:solidFill>
                  <a:schemeClr val="tx1"/>
                </a:solidFill>
                <a:latin typeface="+mn-lt"/>
                <a:ea typeface="MS PGothic" pitchFamily="34" charset="-128"/>
                <a:cs typeface="MS PGothic"/>
              </a:rPr>
              <a:t>varies across categories of guidelines (disease, intervention, or diagnostic) and across</a:t>
            </a:r>
          </a:p>
          <a:p>
            <a:r>
              <a:rPr lang="en-US" sz="1200" b="0" i="0" u="none" strike="noStrike" kern="1200" baseline="0" dirty="0" smtClean="0">
                <a:solidFill>
                  <a:schemeClr val="tx1"/>
                </a:solidFill>
                <a:latin typeface="+mn-lt"/>
                <a:ea typeface="MS PGothic" pitchFamily="34" charset="-128"/>
                <a:cs typeface="MS PGothic"/>
              </a:rPr>
              <a:t>individual guidelines. Recommendations with level of evidence A are mostly concentrated in class I, but only 245 of 1305 class I recommendations have level of evidence A (median, 19%). </a:t>
            </a:r>
          </a:p>
          <a:p>
            <a:r>
              <a:rPr lang="en-US" sz="1200" b="0" i="0" u="none" strike="noStrike" kern="1200" baseline="0" dirty="0" smtClean="0">
                <a:solidFill>
                  <a:schemeClr val="tx1"/>
                </a:solidFill>
                <a:latin typeface="+mn-lt"/>
                <a:ea typeface="MS PGothic" pitchFamily="34" charset="-128"/>
                <a:cs typeface="MS PGothic"/>
              </a:rPr>
              <a:t>• Level of evidence A: recommendation based on evidence from multiple</a:t>
            </a:r>
          </a:p>
          <a:p>
            <a:r>
              <a:rPr lang="en-US" sz="1200" b="0" i="0" u="none" strike="noStrike" kern="1200" baseline="0" dirty="0" smtClean="0">
                <a:solidFill>
                  <a:schemeClr val="tx1"/>
                </a:solidFill>
                <a:latin typeface="+mn-lt"/>
                <a:ea typeface="MS PGothic" pitchFamily="34" charset="-128"/>
                <a:cs typeface="MS PGothic"/>
              </a:rPr>
              <a:t>randomized trials or meta-analyses </a:t>
            </a:r>
          </a:p>
          <a:p>
            <a:r>
              <a:rPr lang="en-US" sz="1200" b="0" i="0" u="none" strike="noStrike" kern="1200" baseline="0" dirty="0" smtClean="0">
                <a:solidFill>
                  <a:schemeClr val="tx1"/>
                </a:solidFill>
                <a:latin typeface="+mn-lt"/>
                <a:ea typeface="MS PGothic" pitchFamily="34" charset="-128"/>
                <a:cs typeface="MS PGothic"/>
              </a:rPr>
              <a:t>• Level of evidence B: recommendation based on evidence from a single randomized trial or nonrandomized studies</a:t>
            </a:r>
          </a:p>
          <a:p>
            <a:r>
              <a:rPr lang="en-US" sz="1200" b="0" i="0" u="none" strike="noStrike" kern="1200" baseline="0" dirty="0" smtClean="0">
                <a:solidFill>
                  <a:schemeClr val="tx1"/>
                </a:solidFill>
                <a:latin typeface="+mn-lt"/>
                <a:ea typeface="MS PGothic" pitchFamily="34" charset="-128"/>
                <a:cs typeface="MS PGothic"/>
              </a:rPr>
              <a:t>• Level of evidence C: recommendation based on expert opinion, case</a:t>
            </a:r>
          </a:p>
          <a:p>
            <a:r>
              <a:rPr lang="en-US" sz="1200" b="0" i="0" u="none" strike="noStrike" kern="1200" baseline="0" dirty="0" smtClean="0">
                <a:solidFill>
                  <a:schemeClr val="tx1"/>
                </a:solidFill>
                <a:latin typeface="+mn-lt"/>
                <a:ea typeface="MS PGothic" pitchFamily="34" charset="-128"/>
                <a:cs typeface="MS PGothic"/>
              </a:rPr>
              <a:t>studies, or standards of care.</a:t>
            </a:r>
            <a:endParaRPr lang="en-US" dirty="0"/>
          </a:p>
        </p:txBody>
      </p:sp>
      <p:sp>
        <p:nvSpPr>
          <p:cNvPr id="4" name="Slide Number Placeholder 3"/>
          <p:cNvSpPr>
            <a:spLocks noGrp="1"/>
          </p:cNvSpPr>
          <p:nvPr>
            <p:ph type="sldNum" sz="quarter" idx="10"/>
          </p:nvPr>
        </p:nvSpPr>
        <p:spPr/>
        <p:txBody>
          <a:bodyPr/>
          <a:lstStyle/>
          <a:p>
            <a:pPr>
              <a:defRPr/>
            </a:pPr>
            <a:fld id="{8C0D4291-39C2-41EA-BD0B-4C09DBC715E8}" type="slidenum">
              <a:rPr lang="en-US" smtClean="0">
                <a:solidFill>
                  <a:prstClr val="black"/>
                </a:solidFill>
              </a:rPr>
              <a:pPr>
                <a:defRPr/>
              </a:pPr>
              <a:t>11</a:t>
            </a:fld>
            <a:endParaRPr lang="en-US" dirty="0">
              <a:solidFill>
                <a:prstClr val="black"/>
              </a:solidFill>
            </a:endParaRPr>
          </a:p>
        </p:txBody>
      </p:sp>
    </p:spTree>
    <p:extLst>
      <p:ext uri="{BB962C8B-B14F-4D97-AF65-F5344CB8AC3E}">
        <p14:creationId xmlns:p14="http://schemas.microsoft.com/office/powerpoint/2010/main" val="193577791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79725" y="520700"/>
            <a:ext cx="3476625" cy="260667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F57E7B2C-7CF5-B246-A93D-EE643629E7CD}" type="slidenum">
              <a:rPr lang="en-US" smtClean="0">
                <a:solidFill>
                  <a:prstClr val="black"/>
                </a:solidFill>
              </a:rPr>
              <a:pPr>
                <a:defRPr/>
              </a:pPr>
              <a:t>12</a:t>
            </a:fld>
            <a:endParaRPr lang="en-US" dirty="0">
              <a:solidFill>
                <a:prstClr val="black"/>
              </a:solidFill>
            </a:endParaRPr>
          </a:p>
        </p:txBody>
      </p:sp>
    </p:spTree>
    <p:extLst>
      <p:ext uri="{BB962C8B-B14F-4D97-AF65-F5344CB8AC3E}">
        <p14:creationId xmlns:p14="http://schemas.microsoft.com/office/powerpoint/2010/main" val="253874107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79725" y="520700"/>
            <a:ext cx="3476625" cy="260667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F57E7B2C-7CF5-B246-A93D-EE643629E7CD}" type="slidenum">
              <a:rPr lang="en-US" smtClean="0">
                <a:solidFill>
                  <a:prstClr val="black"/>
                </a:solidFill>
              </a:rPr>
              <a:pPr>
                <a:defRPr/>
              </a:pPr>
              <a:t>13</a:t>
            </a:fld>
            <a:endParaRPr lang="en-US" dirty="0">
              <a:solidFill>
                <a:prstClr val="black"/>
              </a:solidFill>
            </a:endParaRPr>
          </a:p>
        </p:txBody>
      </p:sp>
    </p:spTree>
    <p:extLst>
      <p:ext uri="{BB962C8B-B14F-4D97-AF65-F5344CB8AC3E}">
        <p14:creationId xmlns:p14="http://schemas.microsoft.com/office/powerpoint/2010/main" val="236104352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79725" y="520700"/>
            <a:ext cx="3476625" cy="260667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F57E7B2C-7CF5-B246-A93D-EE643629E7CD}" type="slidenum">
              <a:rPr lang="en-US" smtClean="0">
                <a:solidFill>
                  <a:prstClr val="black"/>
                </a:solidFill>
              </a:rPr>
              <a:pPr>
                <a:defRPr/>
              </a:pPr>
              <a:t>14</a:t>
            </a:fld>
            <a:endParaRPr lang="en-US" dirty="0">
              <a:solidFill>
                <a:prstClr val="black"/>
              </a:solidFill>
            </a:endParaRPr>
          </a:p>
        </p:txBody>
      </p:sp>
    </p:spTree>
    <p:extLst>
      <p:ext uri="{BB962C8B-B14F-4D97-AF65-F5344CB8AC3E}">
        <p14:creationId xmlns:p14="http://schemas.microsoft.com/office/powerpoint/2010/main" val="140024487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79725" y="520700"/>
            <a:ext cx="3476625" cy="2606675"/>
          </a:xfrm>
        </p:spPr>
      </p:sp>
      <p:sp>
        <p:nvSpPr>
          <p:cNvPr id="3" name="Notes Placeholder 2"/>
          <p:cNvSpPr>
            <a:spLocks noGrp="1"/>
          </p:cNvSpPr>
          <p:nvPr>
            <p:ph type="body" idx="1"/>
          </p:nvPr>
        </p:nvSpPr>
        <p:spPr/>
        <p:txBody>
          <a:bodyPr/>
          <a:lstStyle/>
          <a:p>
            <a:r>
              <a:rPr lang="en-US" sz="1200" b="1" i="0" kern="1200" dirty="0" smtClean="0">
                <a:solidFill>
                  <a:schemeClr val="tx1"/>
                </a:solidFill>
                <a:effectLst/>
                <a:latin typeface="+mn-lt"/>
                <a:ea typeface="MS PGothic" pitchFamily="34" charset="-128"/>
                <a:cs typeface="MS PGothic"/>
              </a:rPr>
              <a:t>Abstract</a:t>
            </a:r>
          </a:p>
          <a:p>
            <a:r>
              <a:rPr lang="en-US" sz="1200" b="1" i="0" kern="1200" cap="all" dirty="0" smtClean="0">
                <a:solidFill>
                  <a:schemeClr val="tx1"/>
                </a:solidFill>
                <a:effectLst/>
                <a:latin typeface="+mn-lt"/>
                <a:ea typeface="MS PGothic" pitchFamily="34" charset="-128"/>
                <a:cs typeface="MS PGothic"/>
              </a:rPr>
              <a:t>CONTEXT:</a:t>
            </a:r>
          </a:p>
          <a:p>
            <a:r>
              <a:rPr lang="en-US" sz="1200" b="0" i="0" kern="1200" dirty="0" smtClean="0">
                <a:solidFill>
                  <a:schemeClr val="tx1"/>
                </a:solidFill>
                <a:effectLst/>
                <a:latin typeface="+mn-lt"/>
                <a:ea typeface="MS PGothic" pitchFamily="34" charset="-128"/>
                <a:cs typeface="MS PGothic"/>
              </a:rPr>
              <a:t>Antihypertensive therapy is well established to reduce hypertension-related morbidity and mortality, but the optimal first-step therapy is unknown.</a:t>
            </a:r>
          </a:p>
          <a:p>
            <a:r>
              <a:rPr lang="en-US" sz="1200" b="1" i="0" kern="1200" cap="all" dirty="0" smtClean="0">
                <a:solidFill>
                  <a:schemeClr val="tx1"/>
                </a:solidFill>
                <a:effectLst/>
                <a:latin typeface="+mn-lt"/>
                <a:ea typeface="MS PGothic" pitchFamily="34" charset="-128"/>
                <a:cs typeface="MS PGothic"/>
              </a:rPr>
              <a:t>OBJECTIVE:</a:t>
            </a:r>
          </a:p>
          <a:p>
            <a:r>
              <a:rPr lang="en-US" sz="1200" b="0" i="0" kern="1200" dirty="0" smtClean="0">
                <a:solidFill>
                  <a:schemeClr val="tx1"/>
                </a:solidFill>
                <a:effectLst/>
                <a:latin typeface="+mn-lt"/>
                <a:ea typeface="MS PGothic" pitchFamily="34" charset="-128"/>
                <a:cs typeface="MS PGothic"/>
              </a:rPr>
              <a:t>To determine whether treatment with a calcium channel blocker or an angiotensin-converting enzyme inhibitor lowers the incidence of coronary heart disease (CHD) or other cardiovascular disease (CVD) events vs treatment with a diuretic.</a:t>
            </a:r>
          </a:p>
          <a:p>
            <a:r>
              <a:rPr lang="en-US" sz="1200" b="1" i="0" kern="1200" cap="all" dirty="0" smtClean="0">
                <a:solidFill>
                  <a:schemeClr val="tx1"/>
                </a:solidFill>
                <a:effectLst/>
                <a:latin typeface="+mn-lt"/>
                <a:ea typeface="MS PGothic" pitchFamily="34" charset="-128"/>
                <a:cs typeface="MS PGothic"/>
              </a:rPr>
              <a:t>DESIGN:</a:t>
            </a:r>
          </a:p>
          <a:p>
            <a:r>
              <a:rPr lang="en-US" sz="1200" b="0" i="0" kern="1200" dirty="0" smtClean="0">
                <a:solidFill>
                  <a:schemeClr val="tx1"/>
                </a:solidFill>
                <a:effectLst/>
                <a:latin typeface="+mn-lt"/>
                <a:ea typeface="MS PGothic" pitchFamily="34" charset="-128"/>
                <a:cs typeface="MS PGothic"/>
              </a:rPr>
              <a:t>The Antihypertensive and Lipid-Lowering Treatment to Prevent Heart Attack Trial (ALLHAT), a randomized, double-blind, active-controlled clinical trial conducted from February 1994 through March 2002.</a:t>
            </a:r>
          </a:p>
          <a:p>
            <a:r>
              <a:rPr lang="en-US" sz="1200" b="1" i="0" kern="1200" cap="all" dirty="0" smtClean="0">
                <a:solidFill>
                  <a:schemeClr val="tx1"/>
                </a:solidFill>
                <a:effectLst/>
                <a:latin typeface="+mn-lt"/>
                <a:ea typeface="MS PGothic" pitchFamily="34" charset="-128"/>
                <a:cs typeface="MS PGothic"/>
              </a:rPr>
              <a:t>SETTING AND PARTICIPANTS:</a:t>
            </a:r>
          </a:p>
          <a:p>
            <a:r>
              <a:rPr lang="en-US" sz="1200" b="0" i="0" kern="1200" dirty="0" smtClean="0">
                <a:solidFill>
                  <a:schemeClr val="tx1"/>
                </a:solidFill>
                <a:effectLst/>
                <a:latin typeface="+mn-lt"/>
                <a:ea typeface="MS PGothic" pitchFamily="34" charset="-128"/>
                <a:cs typeface="MS PGothic"/>
              </a:rPr>
              <a:t>A total of 33 357 participants aged 55 years or older with hypertension and at least 1 other CHD risk factor from 623 North American centers.</a:t>
            </a:r>
          </a:p>
          <a:p>
            <a:r>
              <a:rPr lang="en-US" sz="1200" b="1" i="0" kern="1200" cap="all" dirty="0" smtClean="0">
                <a:solidFill>
                  <a:schemeClr val="tx1"/>
                </a:solidFill>
                <a:effectLst/>
                <a:latin typeface="+mn-lt"/>
                <a:ea typeface="MS PGothic" pitchFamily="34" charset="-128"/>
                <a:cs typeface="MS PGothic"/>
              </a:rPr>
              <a:t>INTERVENTIONS:</a:t>
            </a:r>
          </a:p>
          <a:p>
            <a:r>
              <a:rPr lang="en-US" sz="1200" b="0" i="0" kern="1200" dirty="0" smtClean="0">
                <a:solidFill>
                  <a:schemeClr val="tx1"/>
                </a:solidFill>
                <a:effectLst/>
                <a:latin typeface="+mn-lt"/>
                <a:ea typeface="MS PGothic" pitchFamily="34" charset="-128"/>
                <a:cs typeface="MS PGothic"/>
              </a:rPr>
              <a:t>Participants were randomly assigned to receive </a:t>
            </a:r>
            <a:r>
              <a:rPr lang="en-US" sz="1200" b="0" i="0" kern="1200" dirty="0" err="1" smtClean="0">
                <a:solidFill>
                  <a:schemeClr val="tx1"/>
                </a:solidFill>
                <a:effectLst/>
                <a:latin typeface="+mn-lt"/>
                <a:ea typeface="MS PGothic" pitchFamily="34" charset="-128"/>
                <a:cs typeface="MS PGothic"/>
              </a:rPr>
              <a:t>chlorthalidone</a:t>
            </a:r>
            <a:r>
              <a:rPr lang="en-US" sz="1200" b="0" i="0" kern="1200" dirty="0" smtClean="0">
                <a:solidFill>
                  <a:schemeClr val="tx1"/>
                </a:solidFill>
                <a:effectLst/>
                <a:latin typeface="+mn-lt"/>
                <a:ea typeface="MS PGothic" pitchFamily="34" charset="-128"/>
                <a:cs typeface="MS PGothic"/>
              </a:rPr>
              <a:t>, 12.5 to 25 mg/d (n = 15 255); amlodipine, 2.5 to 10 mg/d (n = 9048); or </a:t>
            </a:r>
            <a:r>
              <a:rPr lang="en-US" sz="1200" b="0" i="0" kern="1200" dirty="0" err="1" smtClean="0">
                <a:solidFill>
                  <a:schemeClr val="tx1"/>
                </a:solidFill>
                <a:effectLst/>
                <a:latin typeface="+mn-lt"/>
                <a:ea typeface="MS PGothic" pitchFamily="34" charset="-128"/>
                <a:cs typeface="MS PGothic"/>
              </a:rPr>
              <a:t>lisinopril</a:t>
            </a:r>
            <a:r>
              <a:rPr lang="en-US" sz="1200" b="0" i="0" kern="1200" dirty="0" smtClean="0">
                <a:solidFill>
                  <a:schemeClr val="tx1"/>
                </a:solidFill>
                <a:effectLst/>
                <a:latin typeface="+mn-lt"/>
                <a:ea typeface="MS PGothic" pitchFamily="34" charset="-128"/>
                <a:cs typeface="MS PGothic"/>
              </a:rPr>
              <a:t>, 10 to 40 mg/d (n = 9054) for planned follow-up of approximately 4 to 8 years.</a:t>
            </a:r>
          </a:p>
          <a:p>
            <a:r>
              <a:rPr lang="en-US" sz="1200" b="1" i="0" kern="1200" cap="all" dirty="0" smtClean="0">
                <a:solidFill>
                  <a:schemeClr val="tx1"/>
                </a:solidFill>
                <a:effectLst/>
                <a:latin typeface="+mn-lt"/>
                <a:ea typeface="MS PGothic" pitchFamily="34" charset="-128"/>
                <a:cs typeface="MS PGothic"/>
              </a:rPr>
              <a:t>MAIN OUTCOME MEASURES:</a:t>
            </a:r>
          </a:p>
          <a:p>
            <a:r>
              <a:rPr lang="en-US" sz="1200" b="0" i="0" kern="1200" dirty="0" smtClean="0">
                <a:solidFill>
                  <a:schemeClr val="tx1"/>
                </a:solidFill>
                <a:effectLst/>
                <a:latin typeface="+mn-lt"/>
                <a:ea typeface="MS PGothic" pitchFamily="34" charset="-128"/>
                <a:cs typeface="MS PGothic"/>
              </a:rPr>
              <a:t>The primary outcome was combined fatal CHD or nonfatal myocardial infarction, analyzed by intent-to-treat. Secondary outcomes were all-cause mortality, stroke, combined CHD (primary outcome, coronary revascularization, or angina with hospitalization), and combined CVD (combined CHD, stroke, treated angina without hospitalization, heart failure [HF], and peripheral arterial disease).</a:t>
            </a:r>
          </a:p>
          <a:p>
            <a:r>
              <a:rPr lang="en-US" sz="1200" b="1" i="0" kern="1200" cap="all" dirty="0" smtClean="0">
                <a:solidFill>
                  <a:schemeClr val="tx1"/>
                </a:solidFill>
                <a:effectLst/>
                <a:latin typeface="+mn-lt"/>
                <a:ea typeface="MS PGothic" pitchFamily="34" charset="-128"/>
                <a:cs typeface="MS PGothic"/>
              </a:rPr>
              <a:t>RESULTS:</a:t>
            </a:r>
          </a:p>
          <a:p>
            <a:r>
              <a:rPr lang="en-US" sz="1200" b="0" i="0" kern="1200" dirty="0" smtClean="0">
                <a:solidFill>
                  <a:schemeClr val="tx1"/>
                </a:solidFill>
                <a:effectLst/>
                <a:latin typeface="+mn-lt"/>
                <a:ea typeface="MS PGothic" pitchFamily="34" charset="-128"/>
                <a:cs typeface="MS PGothic"/>
              </a:rPr>
              <a:t>Mean follow-up was 4.9 years. The primary outcome occurred in 2956 participants, with no difference between treatments. Compared with </a:t>
            </a:r>
            <a:r>
              <a:rPr lang="en-US" sz="1200" b="0" i="0" kern="1200" dirty="0" err="1" smtClean="0">
                <a:solidFill>
                  <a:schemeClr val="tx1"/>
                </a:solidFill>
                <a:effectLst/>
                <a:latin typeface="+mn-lt"/>
                <a:ea typeface="MS PGothic" pitchFamily="34" charset="-128"/>
                <a:cs typeface="MS PGothic"/>
              </a:rPr>
              <a:t>chlorthalidone</a:t>
            </a:r>
            <a:r>
              <a:rPr lang="en-US" sz="1200" b="0" i="0" kern="1200" dirty="0" smtClean="0">
                <a:solidFill>
                  <a:schemeClr val="tx1"/>
                </a:solidFill>
                <a:effectLst/>
                <a:latin typeface="+mn-lt"/>
                <a:ea typeface="MS PGothic" pitchFamily="34" charset="-128"/>
                <a:cs typeface="MS PGothic"/>
              </a:rPr>
              <a:t> (6-year rate, 11.5%), the relative risks (RRs) were 0.98 (95% CI, 0.90-1.07) for amlodipine (6-year rate, 11.3%) and 0.99 (95% CI, 0.91-1.08) for </a:t>
            </a:r>
            <a:r>
              <a:rPr lang="en-US" sz="1200" b="0" i="0" kern="1200" dirty="0" err="1" smtClean="0">
                <a:solidFill>
                  <a:schemeClr val="tx1"/>
                </a:solidFill>
                <a:effectLst/>
                <a:latin typeface="+mn-lt"/>
                <a:ea typeface="MS PGothic" pitchFamily="34" charset="-128"/>
                <a:cs typeface="MS PGothic"/>
              </a:rPr>
              <a:t>lisinopril</a:t>
            </a:r>
            <a:r>
              <a:rPr lang="en-US" sz="1200" b="0" i="0" kern="1200" dirty="0" smtClean="0">
                <a:solidFill>
                  <a:schemeClr val="tx1"/>
                </a:solidFill>
                <a:effectLst/>
                <a:latin typeface="+mn-lt"/>
                <a:ea typeface="MS PGothic" pitchFamily="34" charset="-128"/>
                <a:cs typeface="MS PGothic"/>
              </a:rPr>
              <a:t> (6-year rate, 11.4%). Likewise, all-cause mortality did not differ between groups. Five-year systolic blood pressures were significantly higher in the amlodipine (0.8 mm Hg, P =.03) and </a:t>
            </a:r>
            <a:r>
              <a:rPr lang="en-US" sz="1200" b="0" i="0" kern="1200" dirty="0" err="1" smtClean="0">
                <a:solidFill>
                  <a:schemeClr val="tx1"/>
                </a:solidFill>
                <a:effectLst/>
                <a:latin typeface="+mn-lt"/>
                <a:ea typeface="MS PGothic" pitchFamily="34" charset="-128"/>
                <a:cs typeface="MS PGothic"/>
              </a:rPr>
              <a:t>lisinopril</a:t>
            </a:r>
            <a:r>
              <a:rPr lang="en-US" sz="1200" b="0" i="0" kern="1200" dirty="0" smtClean="0">
                <a:solidFill>
                  <a:schemeClr val="tx1"/>
                </a:solidFill>
                <a:effectLst/>
                <a:latin typeface="+mn-lt"/>
                <a:ea typeface="MS PGothic" pitchFamily="34" charset="-128"/>
                <a:cs typeface="MS PGothic"/>
              </a:rPr>
              <a:t> (2 mm Hg, P&lt;.001) groups compared with </a:t>
            </a:r>
            <a:r>
              <a:rPr lang="en-US" sz="1200" b="0" i="0" kern="1200" dirty="0" err="1" smtClean="0">
                <a:solidFill>
                  <a:schemeClr val="tx1"/>
                </a:solidFill>
                <a:effectLst/>
                <a:latin typeface="+mn-lt"/>
                <a:ea typeface="MS PGothic" pitchFamily="34" charset="-128"/>
                <a:cs typeface="MS PGothic"/>
              </a:rPr>
              <a:t>chlorthalidone</a:t>
            </a:r>
            <a:r>
              <a:rPr lang="en-US" sz="1200" b="0" i="0" kern="1200" dirty="0" smtClean="0">
                <a:solidFill>
                  <a:schemeClr val="tx1"/>
                </a:solidFill>
                <a:effectLst/>
                <a:latin typeface="+mn-lt"/>
                <a:ea typeface="MS PGothic" pitchFamily="34" charset="-128"/>
                <a:cs typeface="MS PGothic"/>
              </a:rPr>
              <a:t>, and 5-year diastolic blood pressure was significantly lower with amlodipine (0.8 mm Hg, P&lt;.001). For amlodipine vs </a:t>
            </a:r>
            <a:r>
              <a:rPr lang="en-US" sz="1200" b="0" i="0" kern="1200" dirty="0" err="1" smtClean="0">
                <a:solidFill>
                  <a:schemeClr val="tx1"/>
                </a:solidFill>
                <a:effectLst/>
                <a:latin typeface="+mn-lt"/>
                <a:ea typeface="MS PGothic" pitchFamily="34" charset="-128"/>
                <a:cs typeface="MS PGothic"/>
              </a:rPr>
              <a:t>chlorthalidone</a:t>
            </a:r>
            <a:r>
              <a:rPr lang="en-US" sz="1200" b="0" i="0" kern="1200" dirty="0" smtClean="0">
                <a:solidFill>
                  <a:schemeClr val="tx1"/>
                </a:solidFill>
                <a:effectLst/>
                <a:latin typeface="+mn-lt"/>
                <a:ea typeface="MS PGothic" pitchFamily="34" charset="-128"/>
                <a:cs typeface="MS PGothic"/>
              </a:rPr>
              <a:t>, secondary outcomes were similar except for a higher 6-year rate of HF with amlodipine (10.2% vs 7.7%; RR, 1.38; 95% CI, 1.25-1.52). For </a:t>
            </a:r>
            <a:r>
              <a:rPr lang="en-US" sz="1200" b="0" i="0" kern="1200" dirty="0" err="1" smtClean="0">
                <a:solidFill>
                  <a:schemeClr val="tx1"/>
                </a:solidFill>
                <a:effectLst/>
                <a:latin typeface="+mn-lt"/>
                <a:ea typeface="MS PGothic" pitchFamily="34" charset="-128"/>
                <a:cs typeface="MS PGothic"/>
              </a:rPr>
              <a:t>lisinopril</a:t>
            </a:r>
            <a:r>
              <a:rPr lang="en-US" sz="1200" b="0" i="0" kern="1200" dirty="0" smtClean="0">
                <a:solidFill>
                  <a:schemeClr val="tx1"/>
                </a:solidFill>
                <a:effectLst/>
                <a:latin typeface="+mn-lt"/>
                <a:ea typeface="MS PGothic" pitchFamily="34" charset="-128"/>
                <a:cs typeface="MS PGothic"/>
              </a:rPr>
              <a:t> vs </a:t>
            </a:r>
            <a:r>
              <a:rPr lang="en-US" sz="1200" b="0" i="0" kern="1200" dirty="0" err="1" smtClean="0">
                <a:solidFill>
                  <a:schemeClr val="tx1"/>
                </a:solidFill>
                <a:effectLst/>
                <a:latin typeface="+mn-lt"/>
                <a:ea typeface="MS PGothic" pitchFamily="34" charset="-128"/>
                <a:cs typeface="MS PGothic"/>
              </a:rPr>
              <a:t>chlorthalidone</a:t>
            </a:r>
            <a:r>
              <a:rPr lang="en-US" sz="1200" b="0" i="0" kern="1200" dirty="0" smtClean="0">
                <a:solidFill>
                  <a:schemeClr val="tx1"/>
                </a:solidFill>
                <a:effectLst/>
                <a:latin typeface="+mn-lt"/>
                <a:ea typeface="MS PGothic" pitchFamily="34" charset="-128"/>
                <a:cs typeface="MS PGothic"/>
              </a:rPr>
              <a:t>, </a:t>
            </a:r>
            <a:r>
              <a:rPr lang="en-US" sz="1200" b="0" i="0" kern="1200" dirty="0" err="1" smtClean="0">
                <a:solidFill>
                  <a:schemeClr val="tx1"/>
                </a:solidFill>
                <a:effectLst/>
                <a:latin typeface="+mn-lt"/>
                <a:ea typeface="MS PGothic" pitchFamily="34" charset="-128"/>
                <a:cs typeface="MS PGothic"/>
              </a:rPr>
              <a:t>lisinopril</a:t>
            </a:r>
            <a:r>
              <a:rPr lang="en-US" sz="1200" b="0" i="0" kern="1200" dirty="0" smtClean="0">
                <a:solidFill>
                  <a:schemeClr val="tx1"/>
                </a:solidFill>
                <a:effectLst/>
                <a:latin typeface="+mn-lt"/>
                <a:ea typeface="MS PGothic" pitchFamily="34" charset="-128"/>
                <a:cs typeface="MS PGothic"/>
              </a:rPr>
              <a:t> had higher 6-year rates of combined CVD (33.3% vs 30.9%; RR, 1.10; 95% CI, 1.05-1.16); stroke (6.3% vs 5.6%; RR, 1.15; 95% CI, 1.02-1.30); and HF (8.7% vs 7.7%; RR, 1.19; 95% CI, 1.07-1.31).</a:t>
            </a:r>
          </a:p>
          <a:p>
            <a:r>
              <a:rPr lang="en-US" sz="1200" b="1" i="0" kern="1200" cap="all" dirty="0" smtClean="0">
                <a:solidFill>
                  <a:schemeClr val="tx1"/>
                </a:solidFill>
                <a:effectLst/>
                <a:latin typeface="+mn-lt"/>
                <a:ea typeface="MS PGothic" pitchFamily="34" charset="-128"/>
                <a:cs typeface="MS PGothic"/>
              </a:rPr>
              <a:t>CONCLUSION:</a:t>
            </a:r>
          </a:p>
          <a:p>
            <a:r>
              <a:rPr lang="en-US" sz="1200" b="0" i="0" kern="1200" dirty="0" smtClean="0">
                <a:solidFill>
                  <a:schemeClr val="tx1"/>
                </a:solidFill>
                <a:effectLst/>
                <a:latin typeface="+mn-lt"/>
                <a:ea typeface="MS PGothic" pitchFamily="34" charset="-128"/>
                <a:cs typeface="MS PGothic"/>
              </a:rPr>
              <a:t>Thiazide-type diuretics are superior in preventing 1 or more major forms of CVD and are less expensive. They should be preferred for first-step antihypertensive therapy.</a:t>
            </a:r>
          </a:p>
          <a:p>
            <a:endParaRPr lang="en-US" dirty="0"/>
          </a:p>
        </p:txBody>
      </p:sp>
      <p:sp>
        <p:nvSpPr>
          <p:cNvPr id="4" name="Slide Number Placeholder 3"/>
          <p:cNvSpPr>
            <a:spLocks noGrp="1"/>
          </p:cNvSpPr>
          <p:nvPr>
            <p:ph type="sldNum" sz="quarter" idx="10"/>
          </p:nvPr>
        </p:nvSpPr>
        <p:spPr/>
        <p:txBody>
          <a:bodyPr/>
          <a:lstStyle/>
          <a:p>
            <a:pPr>
              <a:defRPr/>
            </a:pPr>
            <a:fld id="{F57E7B2C-7CF5-B246-A93D-EE643629E7CD}" type="slidenum">
              <a:rPr lang="en-US" smtClean="0">
                <a:solidFill>
                  <a:prstClr val="black"/>
                </a:solidFill>
              </a:rPr>
              <a:pPr>
                <a:defRPr/>
              </a:pPr>
              <a:t>15</a:t>
            </a:fld>
            <a:endParaRPr lang="en-US" dirty="0">
              <a:solidFill>
                <a:prstClr val="black"/>
              </a:solidFill>
            </a:endParaRPr>
          </a:p>
        </p:txBody>
      </p:sp>
    </p:spTree>
    <p:extLst>
      <p:ext uri="{BB962C8B-B14F-4D97-AF65-F5344CB8AC3E}">
        <p14:creationId xmlns:p14="http://schemas.microsoft.com/office/powerpoint/2010/main" val="40632572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smtClean="0">
                <a:solidFill>
                  <a:schemeClr val="tx1"/>
                </a:solidFill>
                <a:effectLst/>
                <a:latin typeface="+mn-lt"/>
                <a:ea typeface="+mn-ea"/>
                <a:cs typeface="+mn-cs"/>
              </a:rPr>
              <a:t>ALLHAT sought to determine which of four agents performed best in terms of fatal CAD and nonfatal MI. The study enrolled patients with essential hypertension and at least one additional CAD risk factor. The study drug was instituted and additional open-label agents were added to achieve BP goals. The pragmatic ALLHAT found that, compared to amlodipine, </a:t>
            </a:r>
            <a:r>
              <a:rPr lang="en-US" sz="1200" b="0" i="0" kern="1200" dirty="0" err="1" smtClean="0">
                <a:solidFill>
                  <a:schemeClr val="tx1"/>
                </a:solidFill>
                <a:effectLst/>
                <a:latin typeface="+mn-lt"/>
                <a:ea typeface="+mn-ea"/>
                <a:cs typeface="+mn-cs"/>
              </a:rPr>
              <a:t>chlorthalidone</a:t>
            </a:r>
            <a:r>
              <a:rPr lang="en-US" sz="1200" b="0" i="0" kern="1200" dirty="0" smtClean="0">
                <a:solidFill>
                  <a:schemeClr val="tx1"/>
                </a:solidFill>
                <a:effectLst/>
                <a:latin typeface="+mn-lt"/>
                <a:ea typeface="+mn-ea"/>
                <a:cs typeface="+mn-cs"/>
              </a:rPr>
              <a:t> performed similarly in reducing overall incidence of CAD, but decreased the incidence of CHF. Compared to </a:t>
            </a:r>
            <a:r>
              <a:rPr lang="en-US" sz="1200" b="0" i="0" kern="1200" dirty="0" err="1" smtClean="0">
                <a:solidFill>
                  <a:schemeClr val="tx1"/>
                </a:solidFill>
                <a:effectLst/>
                <a:latin typeface="+mn-lt"/>
                <a:ea typeface="+mn-ea"/>
                <a:cs typeface="+mn-cs"/>
              </a:rPr>
              <a:t>lisinopril</a:t>
            </a:r>
            <a:r>
              <a:rPr lang="en-US" sz="1200" b="0" i="0" kern="1200" dirty="0" smtClean="0">
                <a:solidFill>
                  <a:schemeClr val="tx1"/>
                </a:solidFill>
                <a:effectLst/>
                <a:latin typeface="+mn-lt"/>
                <a:ea typeface="+mn-ea"/>
                <a:cs typeface="+mn-cs"/>
              </a:rPr>
              <a:t>, </a:t>
            </a:r>
            <a:r>
              <a:rPr lang="en-US" sz="1200" b="0" i="0" kern="1200" dirty="0" err="1" smtClean="0">
                <a:solidFill>
                  <a:schemeClr val="tx1"/>
                </a:solidFill>
                <a:effectLst/>
                <a:latin typeface="+mn-lt"/>
                <a:ea typeface="+mn-ea"/>
                <a:cs typeface="+mn-cs"/>
              </a:rPr>
              <a:t>chlorthalidone</a:t>
            </a:r>
            <a:r>
              <a:rPr lang="en-US" sz="1200" b="0" i="0" kern="1200" dirty="0" smtClean="0">
                <a:solidFill>
                  <a:schemeClr val="tx1"/>
                </a:solidFill>
                <a:effectLst/>
                <a:latin typeface="+mn-lt"/>
                <a:ea typeface="+mn-ea"/>
                <a:cs typeface="+mn-cs"/>
              </a:rPr>
              <a:t> reduced overall CAD by 10%, stroke by 15%, CHF by 19%, and angina by 11%. The doxazosin arm was terminated prematurely because of a significantly increased risk of CHF compared to </a:t>
            </a:r>
            <a:r>
              <a:rPr lang="en-US" sz="1200" b="0" i="0" kern="1200" dirty="0" err="1" smtClean="0">
                <a:solidFill>
                  <a:schemeClr val="tx1"/>
                </a:solidFill>
                <a:effectLst/>
                <a:latin typeface="+mn-lt"/>
                <a:ea typeface="+mn-ea"/>
                <a:cs typeface="+mn-cs"/>
              </a:rPr>
              <a:t>chlorthalidone</a:t>
            </a:r>
            <a:r>
              <a:rPr lang="en-US" sz="1200" b="0" i="0" kern="1200" dirty="0" smtClean="0">
                <a:solidFill>
                  <a:schemeClr val="tx1"/>
                </a:solidFill>
                <a:effectLst/>
                <a:latin typeface="+mn-lt"/>
                <a:ea typeface="+mn-ea"/>
                <a:cs typeface="+mn-cs"/>
              </a:rPr>
              <a:t> noted during an interim analysis. Following ALLHAT, thiazides became widely used as first-line agents for essential hypertension.</a:t>
            </a:r>
          </a:p>
          <a:p>
            <a:r>
              <a:rPr lang="en-US" sz="1200" b="0" i="0" kern="1200" dirty="0" smtClean="0">
                <a:solidFill>
                  <a:schemeClr val="tx1"/>
                </a:solidFill>
                <a:effectLst/>
                <a:latin typeface="+mn-lt"/>
                <a:ea typeface="+mn-ea"/>
                <a:cs typeface="+mn-cs"/>
              </a:rPr>
              <a:t>While ALLHAT studied </a:t>
            </a:r>
            <a:r>
              <a:rPr lang="en-US" sz="1200" b="0" i="0" kern="1200" dirty="0" err="1" smtClean="0">
                <a:solidFill>
                  <a:schemeClr val="tx1"/>
                </a:solidFill>
                <a:effectLst/>
                <a:latin typeface="+mn-lt"/>
                <a:ea typeface="+mn-ea"/>
                <a:cs typeface="+mn-cs"/>
              </a:rPr>
              <a:t>chlorthalidone</a:t>
            </a:r>
            <a:r>
              <a:rPr lang="en-US" sz="1200" b="0" i="0" kern="1200" dirty="0" smtClean="0">
                <a:solidFill>
                  <a:schemeClr val="tx1"/>
                </a:solidFill>
                <a:effectLst/>
                <a:latin typeface="+mn-lt"/>
                <a:ea typeface="+mn-ea"/>
                <a:cs typeface="+mn-cs"/>
              </a:rPr>
              <a:t>, the related thiazide hydrochlorothiazide (HCTZ) has been the most commonly prescribed diuretic for hypertension in the US. This has largely to do with such things as drug cost, availability, side-effect profile, and the assumption that the benefits of </a:t>
            </a:r>
            <a:r>
              <a:rPr lang="en-US" sz="1200" b="0" i="0" kern="1200" dirty="0" err="1" smtClean="0">
                <a:solidFill>
                  <a:schemeClr val="tx1"/>
                </a:solidFill>
                <a:effectLst/>
                <a:latin typeface="+mn-lt"/>
                <a:ea typeface="+mn-ea"/>
                <a:cs typeface="+mn-cs"/>
              </a:rPr>
              <a:t>chlorthalidone</a:t>
            </a:r>
            <a:r>
              <a:rPr lang="en-US" sz="1200" b="0" i="0" kern="1200" dirty="0" smtClean="0">
                <a:solidFill>
                  <a:schemeClr val="tx1"/>
                </a:solidFill>
                <a:effectLst/>
                <a:latin typeface="+mn-lt"/>
                <a:ea typeface="+mn-ea"/>
                <a:cs typeface="+mn-cs"/>
              </a:rPr>
              <a:t> represent a class effect among thiazides. However, there is little direct evidence that HCTZ specifically reduces the incidence of CVD among hypertensive individuals. There is some evidence that HCTZ has worse 24 hour BP control than </a:t>
            </a:r>
            <a:r>
              <a:rPr lang="en-US" sz="1200" b="0" i="0" kern="1200" dirty="0" err="1" smtClean="0">
                <a:solidFill>
                  <a:schemeClr val="tx1"/>
                </a:solidFill>
                <a:effectLst/>
                <a:latin typeface="+mn-lt"/>
                <a:ea typeface="+mn-ea"/>
                <a:cs typeface="+mn-cs"/>
              </a:rPr>
              <a:t>chlorthalidone</a:t>
            </a:r>
            <a:r>
              <a:rPr lang="en-US" sz="1200" b="0" i="0" kern="1200" dirty="0" smtClean="0">
                <a:solidFill>
                  <a:schemeClr val="tx1"/>
                </a:solidFill>
                <a:effectLst/>
                <a:latin typeface="+mn-lt"/>
                <a:ea typeface="+mn-ea"/>
                <a:cs typeface="+mn-cs"/>
              </a:rPr>
              <a:t>.</a:t>
            </a:r>
          </a:p>
          <a:p>
            <a:r>
              <a:rPr lang="en-US" dirty="0" smtClean="0"/>
              <a:t> Additionally, the </a:t>
            </a:r>
            <a:r>
              <a:rPr lang="en-US" sz="1200" u="none" strike="noStrike" kern="1200" dirty="0" smtClean="0">
                <a:solidFill>
                  <a:schemeClr val="tx1"/>
                </a:solidFill>
                <a:effectLst/>
                <a:latin typeface="+mn-lt"/>
                <a:ea typeface="+mn-ea"/>
                <a:cs typeface="+mn-cs"/>
                <a:hlinkClick r:id="rId3" tooltip="MRFIT"/>
              </a:rPr>
              <a:t>MRFIT</a:t>
            </a:r>
            <a:r>
              <a:rPr lang="en-US" dirty="0" smtClean="0"/>
              <a:t> trial (1990)</a:t>
            </a:r>
            <a:endParaRPr lang="en-US" dirty="0" smtClean="0">
              <a:effectLst/>
            </a:endParaRPr>
          </a:p>
          <a:p>
            <a:r>
              <a:rPr lang="en-US" dirty="0" smtClean="0"/>
              <a:t> amended its protocol to include </a:t>
            </a:r>
            <a:r>
              <a:rPr lang="en-US" dirty="0" err="1" smtClean="0"/>
              <a:t>chlorthalidone</a:t>
            </a:r>
            <a:r>
              <a:rPr lang="en-US" dirty="0" smtClean="0"/>
              <a:t> rather than HCTZ because of a non-significant trend for worse outcomes with HCTZ.</a:t>
            </a:r>
            <a:endParaRPr lang="en-US" dirty="0"/>
          </a:p>
        </p:txBody>
      </p:sp>
      <p:sp>
        <p:nvSpPr>
          <p:cNvPr id="4" name="Slide Number Placeholder 3"/>
          <p:cNvSpPr>
            <a:spLocks noGrp="1"/>
          </p:cNvSpPr>
          <p:nvPr>
            <p:ph type="sldNum" sz="quarter" idx="10"/>
          </p:nvPr>
        </p:nvSpPr>
        <p:spPr/>
        <p:txBody>
          <a:bodyPr/>
          <a:lstStyle/>
          <a:p>
            <a:pPr>
              <a:defRPr/>
            </a:pPr>
            <a:fld id="{6F639BBF-BDF1-4FDE-BD32-9C6416D49FFE}" type="slidenum">
              <a:rPr lang="en-US" smtClean="0">
                <a:solidFill>
                  <a:prstClr val="black"/>
                </a:solidFill>
              </a:rPr>
              <a:pPr>
                <a:defRPr/>
              </a:pPr>
              <a:t>16</a:t>
            </a:fld>
            <a:endParaRPr lang="en-US">
              <a:solidFill>
                <a:prstClr val="black"/>
              </a:solidFill>
            </a:endParaRPr>
          </a:p>
        </p:txBody>
      </p:sp>
    </p:spTree>
    <p:extLst>
      <p:ext uri="{BB962C8B-B14F-4D97-AF65-F5344CB8AC3E}">
        <p14:creationId xmlns:p14="http://schemas.microsoft.com/office/powerpoint/2010/main" val="396625365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79725" y="520700"/>
            <a:ext cx="3476625" cy="260667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F57E7B2C-7CF5-B246-A93D-EE643629E7CD}" type="slidenum">
              <a:rPr lang="en-US" smtClean="0">
                <a:solidFill>
                  <a:prstClr val="black"/>
                </a:solidFill>
              </a:rPr>
              <a:pPr>
                <a:defRPr/>
              </a:pPr>
              <a:t>17</a:t>
            </a:fld>
            <a:endParaRPr lang="en-US" dirty="0">
              <a:solidFill>
                <a:prstClr val="black"/>
              </a:solidFill>
            </a:endParaRPr>
          </a:p>
        </p:txBody>
      </p:sp>
    </p:spTree>
    <p:extLst>
      <p:ext uri="{BB962C8B-B14F-4D97-AF65-F5344CB8AC3E}">
        <p14:creationId xmlns:p14="http://schemas.microsoft.com/office/powerpoint/2010/main" val="317558267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79725" y="520700"/>
            <a:ext cx="3476625" cy="260667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F57E7B2C-7CF5-B246-A93D-EE643629E7CD}" type="slidenum">
              <a:rPr lang="en-US" smtClean="0">
                <a:solidFill>
                  <a:prstClr val="black"/>
                </a:solidFill>
              </a:rPr>
              <a:pPr>
                <a:defRPr/>
              </a:pPr>
              <a:t>18</a:t>
            </a:fld>
            <a:endParaRPr lang="en-US" dirty="0">
              <a:solidFill>
                <a:prstClr val="black"/>
              </a:solidFill>
            </a:endParaRPr>
          </a:p>
        </p:txBody>
      </p:sp>
    </p:spTree>
    <p:extLst>
      <p:ext uri="{BB962C8B-B14F-4D97-AF65-F5344CB8AC3E}">
        <p14:creationId xmlns:p14="http://schemas.microsoft.com/office/powerpoint/2010/main" val="95793330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a:defRPr/>
            </a:pPr>
            <a:fld id="{8C0D4291-39C2-41EA-BD0B-4C09DBC715E8}" type="slidenum">
              <a:rPr lang="en-US">
                <a:solidFill>
                  <a:prstClr val="black"/>
                </a:solidFill>
              </a:rPr>
              <a:pPr>
                <a:defRPr/>
              </a:pPr>
              <a:t>19</a:t>
            </a:fld>
            <a:endParaRPr lang="en-US" dirty="0">
              <a:solidFill>
                <a:prstClr val="black"/>
              </a:solidFill>
            </a:endParaRPr>
          </a:p>
        </p:txBody>
      </p:sp>
    </p:spTree>
    <p:extLst>
      <p:ext uri="{BB962C8B-B14F-4D97-AF65-F5344CB8AC3E}">
        <p14:creationId xmlns:p14="http://schemas.microsoft.com/office/powerpoint/2010/main" val="320736463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11617A4A-8094-4ACC-ADAA-628DAFEE2F05}" type="slidenum">
              <a:rPr lang="en-US" smtClean="0">
                <a:solidFill>
                  <a:prstClr val="black"/>
                </a:solidFill>
              </a:rPr>
              <a:pPr>
                <a:defRPr/>
              </a:pPr>
              <a:t>20</a:t>
            </a:fld>
            <a:endParaRPr lang="en-US">
              <a:solidFill>
                <a:prstClr val="black"/>
              </a:solidFill>
            </a:endParaRPr>
          </a:p>
        </p:txBody>
      </p:sp>
    </p:spTree>
    <p:extLst>
      <p:ext uri="{BB962C8B-B14F-4D97-AF65-F5344CB8AC3E}">
        <p14:creationId xmlns:p14="http://schemas.microsoft.com/office/powerpoint/2010/main" val="29071200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14549" lvl="1" indent="-214549" defTabSz="457703">
              <a:spcAft>
                <a:spcPts val="601"/>
              </a:spcAft>
              <a:buClr>
                <a:srgbClr val="71C04F"/>
              </a:buClr>
              <a:buSzPct val="100000"/>
              <a:buFont typeface="Arial" panose="020B0604020202020204" pitchFamily="34" charset="0"/>
              <a:buChar char="•"/>
              <a:tabLst>
                <a:tab pos="343277" algn="l"/>
              </a:tabLst>
              <a:defRPr/>
            </a:pPr>
            <a:endParaRPr lang="en-US" sz="2000" dirty="0">
              <a:solidFill>
                <a:srgbClr val="1F497D"/>
              </a:solidFill>
              <a:cs typeface="Arial" panose="020B0604020202020204" pitchFamily="34" charset="0"/>
            </a:endParaRPr>
          </a:p>
          <a:p>
            <a:pPr marL="214549" lvl="1" indent="-214549" defTabSz="457703">
              <a:spcAft>
                <a:spcPts val="601"/>
              </a:spcAft>
              <a:buClr>
                <a:srgbClr val="71C04F"/>
              </a:buClr>
              <a:buSzPct val="100000"/>
              <a:buFont typeface="Arial" panose="020B0604020202020204" pitchFamily="34" charset="0"/>
              <a:buChar char="•"/>
              <a:tabLst>
                <a:tab pos="343277" algn="l"/>
              </a:tabLst>
              <a:defRPr/>
            </a:pPr>
            <a:endParaRPr lang="en-US" sz="2000" dirty="0">
              <a:solidFill>
                <a:srgbClr val="1F497D"/>
              </a:solidFill>
              <a:cs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pPr>
              <a:defRPr/>
            </a:pPr>
            <a:fld id="{8C0D4291-39C2-41EA-BD0B-4C09DBC715E8}" type="slidenum">
              <a:rPr lang="en-US" smtClean="0">
                <a:solidFill>
                  <a:prstClr val="black"/>
                </a:solidFill>
              </a:rPr>
              <a:pPr>
                <a:defRPr/>
              </a:pPr>
              <a:t>23</a:t>
            </a:fld>
            <a:endParaRPr lang="en-US" dirty="0">
              <a:solidFill>
                <a:prstClr val="black"/>
              </a:solidFill>
            </a:endParaRPr>
          </a:p>
        </p:txBody>
      </p:sp>
    </p:spTree>
    <p:extLst>
      <p:ext uri="{BB962C8B-B14F-4D97-AF65-F5344CB8AC3E}">
        <p14:creationId xmlns:p14="http://schemas.microsoft.com/office/powerpoint/2010/main" val="3964388102"/>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7" name="Rectangle 6"/>
          <p:cNvSpPr/>
          <p:nvPr/>
        </p:nvSpPr>
        <p:spPr>
          <a:xfrm>
            <a:off x="448092" y="3085765"/>
            <a:ext cx="8240108" cy="3304800"/>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ctrTitle"/>
          </p:nvPr>
        </p:nvSpPr>
        <p:spPr>
          <a:xfrm>
            <a:off x="581193" y="990600"/>
            <a:ext cx="7989752" cy="1504844"/>
          </a:xfrm>
          <a:effectLst/>
        </p:spPr>
        <p:txBody>
          <a:bodyPr anchor="b">
            <a:normAutofit/>
          </a:bodyPr>
          <a:lstStyle>
            <a:lvl1pPr>
              <a:defRPr sz="27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581193" y="2495446"/>
            <a:ext cx="7989752" cy="590321"/>
          </a:xfrm>
        </p:spPr>
        <p:txBody>
          <a:bodyPr anchor="t">
            <a:normAutofit/>
          </a:bodyPr>
          <a:lstStyle>
            <a:lvl1pPr marL="0" indent="0" algn="l">
              <a:buNone/>
              <a:defRPr sz="1200" cap="all">
                <a:solidFill>
                  <a:schemeClr val="accent2"/>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lvl1pPr>
              <a:defRPr>
                <a:solidFill>
                  <a:schemeClr val="accent1">
                    <a:lumMod val="75000"/>
                    <a:lumOff val="25000"/>
                  </a:schemeClr>
                </a:solidFill>
              </a:defRPr>
            </a:lvl1pPr>
          </a:lstStyle>
          <a:p>
            <a:fld id="{CA17DBFC-CB43-4494-A500-F8E8207413A7}" type="datetimeFigureOut">
              <a:rPr lang="en-US" smtClean="0">
                <a:solidFill>
                  <a:srgbClr val="6F1F2E">
                    <a:lumMod val="75000"/>
                    <a:lumOff val="25000"/>
                  </a:srgbClr>
                </a:solidFill>
              </a:rPr>
              <a:pPr/>
              <a:t>5/15/2017</a:t>
            </a:fld>
            <a:endParaRPr lang="en-US">
              <a:solidFill>
                <a:srgbClr val="6F1F2E">
                  <a:lumMod val="75000"/>
                  <a:lumOff val="25000"/>
                </a:srgbClr>
              </a:solidFill>
            </a:endParaRPr>
          </a:p>
        </p:txBody>
      </p:sp>
      <p:sp>
        <p:nvSpPr>
          <p:cNvPr id="5" name="Footer Placeholder 4"/>
          <p:cNvSpPr>
            <a:spLocks noGrp="1"/>
          </p:cNvSpPr>
          <p:nvPr>
            <p:ph type="ftr" sz="quarter" idx="11"/>
          </p:nvPr>
        </p:nvSpPr>
        <p:spPr/>
        <p:txBody>
          <a:bodyPr/>
          <a:lstStyle>
            <a:lvl1pPr>
              <a:defRPr>
                <a:solidFill>
                  <a:schemeClr val="accent1">
                    <a:lumMod val="75000"/>
                    <a:lumOff val="25000"/>
                  </a:schemeClr>
                </a:solidFill>
              </a:defRPr>
            </a:lvl1pPr>
          </a:lstStyle>
          <a:p>
            <a:endParaRPr lang="en-US">
              <a:solidFill>
                <a:srgbClr val="6F1F2E">
                  <a:lumMod val="75000"/>
                  <a:lumOff val="25000"/>
                </a:srgbClr>
              </a:solidFill>
            </a:endParaRPr>
          </a:p>
        </p:txBody>
      </p:sp>
      <p:sp>
        <p:nvSpPr>
          <p:cNvPr id="6" name="Slide Number Placeholder 5"/>
          <p:cNvSpPr>
            <a:spLocks noGrp="1"/>
          </p:cNvSpPr>
          <p:nvPr>
            <p:ph type="sldNum" sz="quarter" idx="12"/>
          </p:nvPr>
        </p:nvSpPr>
        <p:spPr/>
        <p:txBody>
          <a:bodyPr/>
          <a:lstStyle>
            <a:lvl1pPr>
              <a:defRPr>
                <a:solidFill>
                  <a:schemeClr val="accent1">
                    <a:lumMod val="75000"/>
                    <a:lumOff val="25000"/>
                  </a:schemeClr>
                </a:solidFill>
              </a:defRPr>
            </a:lvl1pPr>
          </a:lstStyle>
          <a:p>
            <a:fld id="{B177AD63-8E41-4B5A-A88F-A6993F3FD8C0}" type="slidenum">
              <a:rPr lang="en-US" smtClean="0">
                <a:solidFill>
                  <a:srgbClr val="6F1F2E">
                    <a:lumMod val="75000"/>
                    <a:lumOff val="25000"/>
                  </a:srgbClr>
                </a:solidFill>
              </a:rPr>
              <a:pPr/>
              <a:t>‹#›</a:t>
            </a:fld>
            <a:endParaRPr lang="en-US">
              <a:solidFill>
                <a:srgbClr val="6F1F2E">
                  <a:lumMod val="75000"/>
                  <a:lumOff val="25000"/>
                </a:srgbClr>
              </a:solidFill>
            </a:endParaRPr>
          </a:p>
        </p:txBody>
      </p:sp>
      <p:pic>
        <p:nvPicPr>
          <p:cNvPr id="8" name="Picture 7" descr="DHSS Logo Red 3D"/>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7467600" y="990600"/>
            <a:ext cx="1013460" cy="1036320"/>
          </a:xfrm>
          <a:prstGeom prst="rect">
            <a:avLst/>
          </a:prstGeom>
          <a:noFill/>
          <a:ln>
            <a:noFill/>
          </a:ln>
        </p:spPr>
      </p:pic>
    </p:spTree>
    <p:extLst>
      <p:ext uri="{BB962C8B-B14F-4D97-AF65-F5344CB8AC3E}">
        <p14:creationId xmlns:p14="http://schemas.microsoft.com/office/powerpoint/2010/main" val="3808129085"/>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ctangle 6"/>
          <p:cNvSpPr>
            <a:spLocks noChangeAspect="1"/>
          </p:cNvSpPr>
          <p:nvPr/>
        </p:nvSpPr>
        <p:spPr>
          <a:xfrm>
            <a:off x="448093" y="599727"/>
            <a:ext cx="8238707" cy="1258827"/>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a:xfrm>
            <a:off x="581193" y="2228005"/>
            <a:ext cx="7989752" cy="363079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CA17DBFC-CB43-4494-A500-F8E8207413A7}" type="datetimeFigureOut">
              <a:rPr lang="en-US" smtClean="0">
                <a:solidFill>
                  <a:srgbClr val="48141E"/>
                </a:solidFill>
              </a:rPr>
              <a:pPr/>
              <a:t>5/15/2017</a:t>
            </a:fld>
            <a:endParaRPr lang="en-US">
              <a:solidFill>
                <a:srgbClr val="48141E"/>
              </a:solidFill>
            </a:endParaRPr>
          </a:p>
        </p:txBody>
      </p:sp>
      <p:sp>
        <p:nvSpPr>
          <p:cNvPr id="5" name="Footer Placeholder 4"/>
          <p:cNvSpPr>
            <a:spLocks noGrp="1"/>
          </p:cNvSpPr>
          <p:nvPr>
            <p:ph type="ftr" sz="quarter" idx="11"/>
          </p:nvPr>
        </p:nvSpPr>
        <p:spPr/>
        <p:txBody>
          <a:bodyPr/>
          <a:lstStyle/>
          <a:p>
            <a:endParaRPr lang="en-US">
              <a:solidFill>
                <a:srgbClr val="48141E"/>
              </a:solidFill>
            </a:endParaRPr>
          </a:p>
        </p:txBody>
      </p:sp>
      <p:sp>
        <p:nvSpPr>
          <p:cNvPr id="6" name="Slide Number Placeholder 5"/>
          <p:cNvSpPr>
            <a:spLocks noGrp="1"/>
          </p:cNvSpPr>
          <p:nvPr>
            <p:ph type="sldNum" sz="quarter" idx="12"/>
          </p:nvPr>
        </p:nvSpPr>
        <p:spPr/>
        <p:txBody>
          <a:bodyPr/>
          <a:lstStyle/>
          <a:p>
            <a:fld id="{B177AD63-8E41-4B5A-A88F-A6993F3FD8C0}" type="slidenum">
              <a:rPr lang="en-US" smtClean="0">
                <a:solidFill>
                  <a:srgbClr val="48141E"/>
                </a:solidFill>
              </a:rPr>
              <a:pPr/>
              <a:t>‹#›</a:t>
            </a:fld>
            <a:endParaRPr lang="en-US">
              <a:solidFill>
                <a:srgbClr val="48141E"/>
              </a:solidFill>
            </a:endParaRPr>
          </a:p>
        </p:txBody>
      </p:sp>
      <p:pic>
        <p:nvPicPr>
          <p:cNvPr id="8" name="Picture 7" descr="DHSS Logo Red 3D"/>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7557484" y="4822478"/>
            <a:ext cx="1013460" cy="1036320"/>
          </a:xfrm>
          <a:prstGeom prst="rect">
            <a:avLst/>
          </a:prstGeom>
          <a:noFill/>
          <a:ln>
            <a:noFill/>
          </a:ln>
        </p:spPr>
      </p:pic>
    </p:spTree>
    <p:extLst>
      <p:ext uri="{BB962C8B-B14F-4D97-AF65-F5344CB8AC3E}">
        <p14:creationId xmlns:p14="http://schemas.microsoft.com/office/powerpoint/2010/main" val="588713253"/>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8" name="Rectangle 7"/>
          <p:cNvSpPr>
            <a:spLocks noChangeAspect="1"/>
          </p:cNvSpPr>
          <p:nvPr/>
        </p:nvSpPr>
        <p:spPr>
          <a:xfrm>
            <a:off x="452647" y="5141975"/>
            <a:ext cx="8238707" cy="1258827"/>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a:xfrm>
            <a:off x="581194" y="3036573"/>
            <a:ext cx="7989751" cy="1504844"/>
          </a:xfrm>
        </p:spPr>
        <p:txBody>
          <a:bodyPr anchor="b">
            <a:normAutofit/>
          </a:bodyPr>
          <a:lstStyle>
            <a:lvl1pPr algn="l">
              <a:defRPr sz="2700" b="0" cap="all">
                <a:solidFill>
                  <a:schemeClr val="accent1"/>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581194" y="4541417"/>
            <a:ext cx="7989751" cy="600556"/>
          </a:xfrm>
        </p:spPr>
        <p:txBody>
          <a:bodyPr anchor="t">
            <a:normAutofit/>
          </a:bodyPr>
          <a:lstStyle>
            <a:lvl1pPr marL="0" indent="0" algn="l">
              <a:buNone/>
              <a:defRPr sz="1350" cap="all">
                <a:solidFill>
                  <a:schemeClr val="accent2"/>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solidFill>
                  <a:schemeClr val="accent1">
                    <a:lumMod val="75000"/>
                    <a:lumOff val="25000"/>
                  </a:schemeClr>
                </a:solidFill>
              </a:defRPr>
            </a:lvl1pPr>
          </a:lstStyle>
          <a:p>
            <a:fld id="{CA17DBFC-CB43-4494-A500-F8E8207413A7}" type="datetimeFigureOut">
              <a:rPr lang="en-US" smtClean="0">
                <a:solidFill>
                  <a:srgbClr val="6F1F2E">
                    <a:lumMod val="75000"/>
                    <a:lumOff val="25000"/>
                  </a:srgbClr>
                </a:solidFill>
              </a:rPr>
              <a:pPr/>
              <a:t>5/15/2017</a:t>
            </a:fld>
            <a:endParaRPr lang="en-US">
              <a:solidFill>
                <a:srgbClr val="6F1F2E">
                  <a:lumMod val="75000"/>
                  <a:lumOff val="25000"/>
                </a:srgbClr>
              </a:solidFill>
            </a:endParaRPr>
          </a:p>
        </p:txBody>
      </p:sp>
      <p:sp>
        <p:nvSpPr>
          <p:cNvPr id="5" name="Footer Placeholder 4"/>
          <p:cNvSpPr>
            <a:spLocks noGrp="1"/>
          </p:cNvSpPr>
          <p:nvPr>
            <p:ph type="ftr" sz="quarter" idx="11"/>
          </p:nvPr>
        </p:nvSpPr>
        <p:spPr/>
        <p:txBody>
          <a:bodyPr/>
          <a:lstStyle>
            <a:lvl1pPr>
              <a:defRPr>
                <a:solidFill>
                  <a:schemeClr val="accent1">
                    <a:lumMod val="75000"/>
                    <a:lumOff val="25000"/>
                  </a:schemeClr>
                </a:solidFill>
              </a:defRPr>
            </a:lvl1pPr>
          </a:lstStyle>
          <a:p>
            <a:endParaRPr lang="en-US">
              <a:solidFill>
                <a:srgbClr val="6F1F2E">
                  <a:lumMod val="75000"/>
                  <a:lumOff val="25000"/>
                </a:srgbClr>
              </a:solidFill>
            </a:endParaRPr>
          </a:p>
        </p:txBody>
      </p:sp>
      <p:sp>
        <p:nvSpPr>
          <p:cNvPr id="6" name="Slide Number Placeholder 5"/>
          <p:cNvSpPr>
            <a:spLocks noGrp="1"/>
          </p:cNvSpPr>
          <p:nvPr>
            <p:ph type="sldNum" sz="quarter" idx="12"/>
          </p:nvPr>
        </p:nvSpPr>
        <p:spPr/>
        <p:txBody>
          <a:bodyPr/>
          <a:lstStyle>
            <a:lvl1pPr>
              <a:defRPr>
                <a:solidFill>
                  <a:schemeClr val="accent1">
                    <a:lumMod val="75000"/>
                    <a:lumOff val="25000"/>
                  </a:schemeClr>
                </a:solidFill>
              </a:defRPr>
            </a:lvl1pPr>
          </a:lstStyle>
          <a:p>
            <a:fld id="{B177AD63-8E41-4B5A-A88F-A6993F3FD8C0}" type="slidenum">
              <a:rPr lang="en-US" smtClean="0">
                <a:solidFill>
                  <a:srgbClr val="6F1F2E">
                    <a:lumMod val="75000"/>
                    <a:lumOff val="25000"/>
                  </a:srgbClr>
                </a:solidFill>
              </a:rPr>
              <a:pPr/>
              <a:t>‹#›</a:t>
            </a:fld>
            <a:endParaRPr lang="en-US">
              <a:solidFill>
                <a:srgbClr val="6F1F2E">
                  <a:lumMod val="75000"/>
                  <a:lumOff val="25000"/>
                </a:srgbClr>
              </a:solidFill>
            </a:endParaRPr>
          </a:p>
        </p:txBody>
      </p:sp>
      <p:pic>
        <p:nvPicPr>
          <p:cNvPr id="9" name="Picture 8" descr="DHSS Logo Red 3D"/>
          <p:cNvPicPr/>
          <p:nvPr/>
        </p:nvPicPr>
        <p:blipFill>
          <a:blip r:embed="rId2">
            <a:extLst>
              <a:ext uri="{28A0092B-C50C-407E-A947-70E740481C1C}">
                <a14:useLocalDpi xmlns:a14="http://schemas.microsoft.com/office/drawing/2010/main" val="0"/>
              </a:ext>
            </a:extLst>
          </a:blip>
          <a:srcRect/>
          <a:stretch>
            <a:fillRect/>
          </a:stretch>
        </p:blipFill>
        <p:spPr bwMode="auto">
          <a:xfrm>
            <a:off x="3757197" y="858393"/>
            <a:ext cx="1802131" cy="1838706"/>
          </a:xfrm>
          <a:prstGeom prst="rect">
            <a:avLst/>
          </a:prstGeom>
          <a:noFill/>
          <a:ln>
            <a:noFill/>
          </a:ln>
        </p:spPr>
      </p:pic>
    </p:spTree>
    <p:extLst>
      <p:ext uri="{BB962C8B-B14F-4D97-AF65-F5344CB8AC3E}">
        <p14:creationId xmlns:p14="http://schemas.microsoft.com/office/powerpoint/2010/main" val="3834147093"/>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ctangle 7"/>
          <p:cNvSpPr>
            <a:spLocks noChangeAspect="1"/>
          </p:cNvSpPr>
          <p:nvPr/>
        </p:nvSpPr>
        <p:spPr>
          <a:xfrm>
            <a:off x="448093" y="599727"/>
            <a:ext cx="8238707" cy="1258827"/>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581193" y="2228004"/>
            <a:ext cx="3899527" cy="363304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63282" y="2228004"/>
            <a:ext cx="3907662" cy="363304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CA17DBFC-CB43-4494-A500-F8E8207413A7}" type="datetimeFigureOut">
              <a:rPr lang="en-US" smtClean="0">
                <a:solidFill>
                  <a:srgbClr val="48141E"/>
                </a:solidFill>
              </a:rPr>
              <a:pPr/>
              <a:t>5/15/2017</a:t>
            </a:fld>
            <a:endParaRPr lang="en-US">
              <a:solidFill>
                <a:srgbClr val="48141E"/>
              </a:solidFill>
            </a:endParaRPr>
          </a:p>
        </p:txBody>
      </p:sp>
      <p:sp>
        <p:nvSpPr>
          <p:cNvPr id="6" name="Footer Placeholder 5"/>
          <p:cNvSpPr>
            <a:spLocks noGrp="1"/>
          </p:cNvSpPr>
          <p:nvPr>
            <p:ph type="ftr" sz="quarter" idx="11"/>
          </p:nvPr>
        </p:nvSpPr>
        <p:spPr/>
        <p:txBody>
          <a:bodyPr/>
          <a:lstStyle/>
          <a:p>
            <a:endParaRPr lang="en-US">
              <a:solidFill>
                <a:srgbClr val="48141E"/>
              </a:solidFill>
            </a:endParaRPr>
          </a:p>
        </p:txBody>
      </p:sp>
      <p:sp>
        <p:nvSpPr>
          <p:cNvPr id="7" name="Slide Number Placeholder 6"/>
          <p:cNvSpPr>
            <a:spLocks noGrp="1"/>
          </p:cNvSpPr>
          <p:nvPr>
            <p:ph type="sldNum" sz="quarter" idx="12"/>
          </p:nvPr>
        </p:nvSpPr>
        <p:spPr/>
        <p:txBody>
          <a:bodyPr/>
          <a:lstStyle/>
          <a:p>
            <a:fld id="{B177AD63-8E41-4B5A-A88F-A6993F3FD8C0}" type="slidenum">
              <a:rPr lang="en-US" smtClean="0">
                <a:solidFill>
                  <a:srgbClr val="48141E"/>
                </a:solidFill>
              </a:rPr>
              <a:pPr/>
              <a:t>‹#›</a:t>
            </a:fld>
            <a:endParaRPr lang="en-US">
              <a:solidFill>
                <a:srgbClr val="48141E"/>
              </a:solidFill>
            </a:endParaRPr>
          </a:p>
        </p:txBody>
      </p:sp>
      <p:pic>
        <p:nvPicPr>
          <p:cNvPr id="9" name="Picture 8" descr="DHSS Logo Red 3D"/>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7557484" y="4824729"/>
            <a:ext cx="1013460" cy="1036320"/>
          </a:xfrm>
          <a:prstGeom prst="rect">
            <a:avLst/>
          </a:prstGeom>
          <a:noFill/>
          <a:ln>
            <a:noFill/>
          </a:ln>
        </p:spPr>
      </p:pic>
    </p:spTree>
    <p:extLst>
      <p:ext uri="{BB962C8B-B14F-4D97-AF65-F5344CB8AC3E}">
        <p14:creationId xmlns:p14="http://schemas.microsoft.com/office/powerpoint/2010/main" val="2114299569"/>
      </p:ext>
    </p:extLst>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Rectangle 9"/>
          <p:cNvSpPr>
            <a:spLocks noChangeAspect="1"/>
          </p:cNvSpPr>
          <p:nvPr/>
        </p:nvSpPr>
        <p:spPr>
          <a:xfrm>
            <a:off x="448093" y="599727"/>
            <a:ext cx="8238707" cy="1258827"/>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887220" y="2228003"/>
            <a:ext cx="3593500" cy="576262"/>
          </a:xfrm>
        </p:spPr>
        <p:txBody>
          <a:bodyPr anchor="b">
            <a:noAutofit/>
          </a:bodyPr>
          <a:lstStyle>
            <a:lvl1pPr marL="0" indent="0">
              <a:buNone/>
              <a:defRPr sz="1650" b="0">
                <a:solidFill>
                  <a:schemeClr val="accent2"/>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4" name="Content Placeholder 3"/>
          <p:cNvSpPr>
            <a:spLocks noGrp="1"/>
          </p:cNvSpPr>
          <p:nvPr>
            <p:ph sz="half" idx="2"/>
          </p:nvPr>
        </p:nvSpPr>
        <p:spPr>
          <a:xfrm>
            <a:off x="581193" y="2926053"/>
            <a:ext cx="3899527" cy="2934999"/>
          </a:xfrm>
        </p:spPr>
        <p:txBody>
          <a:bodyPr anchor="t">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969309" y="2228003"/>
            <a:ext cx="3601635" cy="576262"/>
          </a:xfrm>
        </p:spPr>
        <p:txBody>
          <a:bodyPr anchor="b">
            <a:noAutofit/>
          </a:bodyPr>
          <a:lstStyle>
            <a:lvl1pPr marL="0" indent="0">
              <a:buNone/>
              <a:defRPr sz="1650" b="0">
                <a:solidFill>
                  <a:schemeClr val="accent2"/>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6" name="Content Placeholder 5"/>
          <p:cNvSpPr>
            <a:spLocks noGrp="1"/>
          </p:cNvSpPr>
          <p:nvPr>
            <p:ph sz="quarter" idx="4"/>
          </p:nvPr>
        </p:nvSpPr>
        <p:spPr>
          <a:xfrm>
            <a:off x="4663282" y="2926053"/>
            <a:ext cx="3907662" cy="2934999"/>
          </a:xfrm>
        </p:spPr>
        <p:txBody>
          <a:bodyPr anchor="t">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CA17DBFC-CB43-4494-A500-F8E8207413A7}" type="datetimeFigureOut">
              <a:rPr lang="en-US" smtClean="0">
                <a:solidFill>
                  <a:srgbClr val="48141E"/>
                </a:solidFill>
              </a:rPr>
              <a:pPr/>
              <a:t>5/15/2017</a:t>
            </a:fld>
            <a:endParaRPr lang="en-US">
              <a:solidFill>
                <a:srgbClr val="48141E"/>
              </a:solidFill>
            </a:endParaRPr>
          </a:p>
        </p:txBody>
      </p:sp>
      <p:sp>
        <p:nvSpPr>
          <p:cNvPr id="8" name="Footer Placeholder 7"/>
          <p:cNvSpPr>
            <a:spLocks noGrp="1"/>
          </p:cNvSpPr>
          <p:nvPr>
            <p:ph type="ftr" sz="quarter" idx="11"/>
          </p:nvPr>
        </p:nvSpPr>
        <p:spPr/>
        <p:txBody>
          <a:bodyPr/>
          <a:lstStyle/>
          <a:p>
            <a:endParaRPr lang="en-US">
              <a:solidFill>
                <a:srgbClr val="48141E"/>
              </a:solidFill>
            </a:endParaRPr>
          </a:p>
        </p:txBody>
      </p:sp>
      <p:sp>
        <p:nvSpPr>
          <p:cNvPr id="9" name="Slide Number Placeholder 8"/>
          <p:cNvSpPr>
            <a:spLocks noGrp="1"/>
          </p:cNvSpPr>
          <p:nvPr>
            <p:ph type="sldNum" sz="quarter" idx="12"/>
          </p:nvPr>
        </p:nvSpPr>
        <p:spPr/>
        <p:txBody>
          <a:bodyPr/>
          <a:lstStyle/>
          <a:p>
            <a:fld id="{B177AD63-8E41-4B5A-A88F-A6993F3FD8C0}" type="slidenum">
              <a:rPr lang="en-US" smtClean="0">
                <a:solidFill>
                  <a:srgbClr val="48141E"/>
                </a:solidFill>
              </a:rPr>
              <a:pPr/>
              <a:t>‹#›</a:t>
            </a:fld>
            <a:endParaRPr lang="en-US">
              <a:solidFill>
                <a:srgbClr val="48141E"/>
              </a:solidFill>
            </a:endParaRPr>
          </a:p>
        </p:txBody>
      </p:sp>
      <p:pic>
        <p:nvPicPr>
          <p:cNvPr id="11" name="Picture 10" descr="DHSS Logo Red 3D"/>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7557483" y="4812030"/>
            <a:ext cx="1013460" cy="1036320"/>
          </a:xfrm>
          <a:prstGeom prst="rect">
            <a:avLst/>
          </a:prstGeom>
          <a:noFill/>
          <a:ln>
            <a:noFill/>
          </a:ln>
        </p:spPr>
      </p:pic>
    </p:spTree>
    <p:extLst>
      <p:ext uri="{BB962C8B-B14F-4D97-AF65-F5344CB8AC3E}">
        <p14:creationId xmlns:p14="http://schemas.microsoft.com/office/powerpoint/2010/main" val="1195233032"/>
      </p:ext>
    </p:extLst>
  </p:cSld>
  <p:clrMapOvr>
    <a:masterClrMapping/>
  </p:clrMapOvr>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Rectangle 5"/>
          <p:cNvSpPr>
            <a:spLocks noChangeAspect="1"/>
          </p:cNvSpPr>
          <p:nvPr/>
        </p:nvSpPr>
        <p:spPr>
          <a:xfrm>
            <a:off x="448093" y="599727"/>
            <a:ext cx="8238707" cy="1258827"/>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CA17DBFC-CB43-4494-A500-F8E8207413A7}" type="datetimeFigureOut">
              <a:rPr lang="en-US" smtClean="0">
                <a:solidFill>
                  <a:srgbClr val="48141E"/>
                </a:solidFill>
              </a:rPr>
              <a:pPr/>
              <a:t>5/15/2017</a:t>
            </a:fld>
            <a:endParaRPr lang="en-US">
              <a:solidFill>
                <a:srgbClr val="48141E"/>
              </a:solidFill>
            </a:endParaRPr>
          </a:p>
        </p:txBody>
      </p:sp>
      <p:sp>
        <p:nvSpPr>
          <p:cNvPr id="4" name="Footer Placeholder 3"/>
          <p:cNvSpPr>
            <a:spLocks noGrp="1"/>
          </p:cNvSpPr>
          <p:nvPr>
            <p:ph type="ftr" sz="quarter" idx="11"/>
          </p:nvPr>
        </p:nvSpPr>
        <p:spPr/>
        <p:txBody>
          <a:bodyPr/>
          <a:lstStyle/>
          <a:p>
            <a:endParaRPr lang="en-US">
              <a:solidFill>
                <a:srgbClr val="48141E"/>
              </a:solidFill>
            </a:endParaRPr>
          </a:p>
        </p:txBody>
      </p:sp>
      <p:sp>
        <p:nvSpPr>
          <p:cNvPr id="5" name="Slide Number Placeholder 4"/>
          <p:cNvSpPr>
            <a:spLocks noGrp="1"/>
          </p:cNvSpPr>
          <p:nvPr>
            <p:ph type="sldNum" sz="quarter" idx="12"/>
          </p:nvPr>
        </p:nvSpPr>
        <p:spPr/>
        <p:txBody>
          <a:bodyPr/>
          <a:lstStyle/>
          <a:p>
            <a:fld id="{B177AD63-8E41-4B5A-A88F-A6993F3FD8C0}" type="slidenum">
              <a:rPr lang="en-US" smtClean="0">
                <a:solidFill>
                  <a:srgbClr val="48141E"/>
                </a:solidFill>
              </a:rPr>
              <a:pPr/>
              <a:t>‹#›</a:t>
            </a:fld>
            <a:endParaRPr lang="en-US">
              <a:solidFill>
                <a:srgbClr val="48141E"/>
              </a:solidFill>
            </a:endParaRPr>
          </a:p>
        </p:txBody>
      </p:sp>
      <p:pic>
        <p:nvPicPr>
          <p:cNvPr id="7" name="Picture 6" descr="DHSS Logo Red 3D"/>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7570184" y="4915490"/>
            <a:ext cx="1013460" cy="1036320"/>
          </a:xfrm>
          <a:prstGeom prst="rect">
            <a:avLst/>
          </a:prstGeom>
          <a:noFill/>
          <a:ln>
            <a:noFill/>
          </a:ln>
        </p:spPr>
      </p:pic>
    </p:spTree>
    <p:extLst>
      <p:ext uri="{BB962C8B-B14F-4D97-AF65-F5344CB8AC3E}">
        <p14:creationId xmlns:p14="http://schemas.microsoft.com/office/powerpoint/2010/main" val="2129901131"/>
      </p:ext>
    </p:extLst>
  </p:cSld>
  <p:clrMapOvr>
    <a:masterClrMapping/>
  </p:clrMapOvr>
  <p:timing>
    <p:tnLst>
      <p:par>
        <p:cTn id="1" dur="indefinite"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A17DBFC-CB43-4494-A500-F8E8207413A7}" type="datetimeFigureOut">
              <a:rPr lang="en-US" smtClean="0">
                <a:solidFill>
                  <a:srgbClr val="48141E"/>
                </a:solidFill>
              </a:rPr>
              <a:pPr/>
              <a:t>5/15/2017</a:t>
            </a:fld>
            <a:endParaRPr lang="en-US">
              <a:solidFill>
                <a:srgbClr val="48141E"/>
              </a:solidFill>
            </a:endParaRPr>
          </a:p>
        </p:txBody>
      </p:sp>
      <p:sp>
        <p:nvSpPr>
          <p:cNvPr id="3" name="Footer Placeholder 2"/>
          <p:cNvSpPr>
            <a:spLocks noGrp="1"/>
          </p:cNvSpPr>
          <p:nvPr>
            <p:ph type="ftr" sz="quarter" idx="11"/>
          </p:nvPr>
        </p:nvSpPr>
        <p:spPr/>
        <p:txBody>
          <a:bodyPr/>
          <a:lstStyle/>
          <a:p>
            <a:endParaRPr lang="en-US">
              <a:solidFill>
                <a:srgbClr val="48141E"/>
              </a:solidFill>
            </a:endParaRPr>
          </a:p>
        </p:txBody>
      </p:sp>
      <p:sp>
        <p:nvSpPr>
          <p:cNvPr id="4" name="Slide Number Placeholder 3"/>
          <p:cNvSpPr>
            <a:spLocks noGrp="1"/>
          </p:cNvSpPr>
          <p:nvPr>
            <p:ph type="sldNum" sz="quarter" idx="12"/>
          </p:nvPr>
        </p:nvSpPr>
        <p:spPr/>
        <p:txBody>
          <a:bodyPr/>
          <a:lstStyle/>
          <a:p>
            <a:fld id="{B177AD63-8E41-4B5A-A88F-A6993F3FD8C0}" type="slidenum">
              <a:rPr lang="en-US" smtClean="0">
                <a:solidFill>
                  <a:srgbClr val="48141E"/>
                </a:solidFill>
              </a:rPr>
              <a:pPr/>
              <a:t>‹#›</a:t>
            </a:fld>
            <a:endParaRPr lang="en-US">
              <a:solidFill>
                <a:srgbClr val="48141E"/>
              </a:solidFill>
            </a:endParaRPr>
          </a:p>
        </p:txBody>
      </p:sp>
      <p:pic>
        <p:nvPicPr>
          <p:cNvPr id="5" name="Picture 4" descr="DHSS Logo Red 3D"/>
          <p:cNvPicPr/>
          <p:nvPr/>
        </p:nvPicPr>
        <p:blipFill>
          <a:blip r:embed="rId2">
            <a:extLst>
              <a:ext uri="{28A0092B-C50C-407E-A947-70E740481C1C}">
                <a14:useLocalDpi xmlns:a14="http://schemas.microsoft.com/office/drawing/2010/main" val="0"/>
              </a:ext>
            </a:extLst>
          </a:blip>
          <a:srcRect/>
          <a:stretch>
            <a:fillRect/>
          </a:stretch>
        </p:blipFill>
        <p:spPr bwMode="auto">
          <a:xfrm>
            <a:off x="3048000" y="1752600"/>
            <a:ext cx="2971800" cy="2865120"/>
          </a:xfrm>
          <a:prstGeom prst="rect">
            <a:avLst/>
          </a:prstGeom>
          <a:noFill/>
          <a:ln>
            <a:noFill/>
          </a:ln>
        </p:spPr>
      </p:pic>
    </p:spTree>
    <p:extLst>
      <p:ext uri="{BB962C8B-B14F-4D97-AF65-F5344CB8AC3E}">
        <p14:creationId xmlns:p14="http://schemas.microsoft.com/office/powerpoint/2010/main" val="1416520460"/>
      </p:ext>
    </p:extLst>
  </p:cSld>
  <p:clrMapOvr>
    <a:masterClrMapping/>
  </p:clrMapOvr>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9" name="Rectangle 8"/>
          <p:cNvSpPr>
            <a:spLocks noChangeAspect="1"/>
          </p:cNvSpPr>
          <p:nvPr/>
        </p:nvSpPr>
        <p:spPr>
          <a:xfrm>
            <a:off x="452647" y="5141973"/>
            <a:ext cx="8238707" cy="1274702"/>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a:xfrm>
            <a:off x="581353" y="5262296"/>
            <a:ext cx="3536625" cy="689514"/>
          </a:xfrm>
        </p:spPr>
        <p:txBody>
          <a:bodyPr anchor="ctr"/>
          <a:lstStyle>
            <a:lvl1pPr algn="l">
              <a:defRPr sz="1500" b="0">
                <a:solidFill>
                  <a:schemeClr val="accent1">
                    <a:lumMod val="75000"/>
                    <a:lumOff val="25000"/>
                  </a:schemeClr>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46399" y="601200"/>
            <a:ext cx="8240400" cy="4204800"/>
          </a:xfrm>
        </p:spPr>
        <p:txBody>
          <a:bodyPr anchor="ctr">
            <a:normAutofit/>
          </a:bodyPr>
          <a:lstStyle>
            <a:lvl1pPr>
              <a:defRPr sz="1500">
                <a:solidFill>
                  <a:schemeClr val="tx2"/>
                </a:solidFill>
              </a:defRPr>
            </a:lvl1pPr>
            <a:lvl2pPr>
              <a:defRPr sz="1350">
                <a:solidFill>
                  <a:schemeClr val="tx2"/>
                </a:solidFill>
              </a:defRPr>
            </a:lvl2pPr>
            <a:lvl3pPr>
              <a:defRPr sz="1200">
                <a:solidFill>
                  <a:schemeClr val="tx2"/>
                </a:solidFill>
              </a:defRPr>
            </a:lvl3pPr>
            <a:lvl4pPr>
              <a:defRPr sz="1050">
                <a:solidFill>
                  <a:schemeClr val="tx2"/>
                </a:solidFill>
              </a:defRPr>
            </a:lvl4pPr>
            <a:lvl5pPr>
              <a:defRPr sz="1050">
                <a:solidFill>
                  <a:schemeClr val="tx2"/>
                </a:solidFill>
              </a:defRPr>
            </a:lvl5pPr>
            <a:lvl6pPr>
              <a:defRPr sz="1050">
                <a:solidFill>
                  <a:schemeClr val="tx2"/>
                </a:solidFill>
              </a:defRPr>
            </a:lvl6pPr>
            <a:lvl7pPr>
              <a:defRPr sz="1050">
                <a:solidFill>
                  <a:schemeClr val="tx2"/>
                </a:solidFill>
              </a:defRPr>
            </a:lvl7pPr>
            <a:lvl8pPr>
              <a:defRPr sz="1050">
                <a:solidFill>
                  <a:schemeClr val="tx2"/>
                </a:solidFill>
              </a:defRPr>
            </a:lvl8pPr>
            <a:lvl9pPr>
              <a:defRPr sz="1050">
                <a:solidFill>
                  <a:schemeClr val="tx2"/>
                </a:solidFill>
              </a:defRPr>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305618" y="5262297"/>
            <a:ext cx="4265327" cy="689515"/>
          </a:xfrm>
        </p:spPr>
        <p:txBody>
          <a:bodyPr anchor="ctr">
            <a:normAutofit/>
          </a:bodyPr>
          <a:lstStyle>
            <a:lvl1pPr marL="0" indent="0" algn="r">
              <a:buNone/>
              <a:defRPr sz="825">
                <a:solidFill>
                  <a:schemeClr val="bg1"/>
                </a:solidFill>
              </a:defRPr>
            </a:lvl1pPr>
            <a:lvl2pPr marL="342900" indent="0">
              <a:buNone/>
              <a:defRPr sz="825"/>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solidFill>
                  <a:schemeClr val="accent1">
                    <a:lumMod val="75000"/>
                    <a:lumOff val="25000"/>
                  </a:schemeClr>
                </a:solidFill>
              </a:defRPr>
            </a:lvl1pPr>
          </a:lstStyle>
          <a:p>
            <a:fld id="{CA17DBFC-CB43-4494-A500-F8E8207413A7}" type="datetimeFigureOut">
              <a:rPr lang="en-US" smtClean="0">
                <a:solidFill>
                  <a:srgbClr val="6F1F2E">
                    <a:lumMod val="75000"/>
                    <a:lumOff val="25000"/>
                  </a:srgbClr>
                </a:solidFill>
              </a:rPr>
              <a:pPr/>
              <a:t>5/15/2017</a:t>
            </a:fld>
            <a:endParaRPr lang="en-US">
              <a:solidFill>
                <a:srgbClr val="6F1F2E">
                  <a:lumMod val="75000"/>
                  <a:lumOff val="25000"/>
                </a:srgbClr>
              </a:solidFill>
            </a:endParaRPr>
          </a:p>
        </p:txBody>
      </p:sp>
      <p:sp>
        <p:nvSpPr>
          <p:cNvPr id="6" name="Footer Placeholder 5"/>
          <p:cNvSpPr>
            <a:spLocks noGrp="1"/>
          </p:cNvSpPr>
          <p:nvPr>
            <p:ph type="ftr" sz="quarter" idx="11"/>
          </p:nvPr>
        </p:nvSpPr>
        <p:spPr/>
        <p:txBody>
          <a:bodyPr/>
          <a:lstStyle>
            <a:lvl1pPr>
              <a:defRPr>
                <a:solidFill>
                  <a:schemeClr val="accent1">
                    <a:lumMod val="75000"/>
                    <a:lumOff val="25000"/>
                  </a:schemeClr>
                </a:solidFill>
              </a:defRPr>
            </a:lvl1pPr>
          </a:lstStyle>
          <a:p>
            <a:endParaRPr lang="en-US">
              <a:solidFill>
                <a:srgbClr val="6F1F2E">
                  <a:lumMod val="75000"/>
                  <a:lumOff val="25000"/>
                </a:srgbClr>
              </a:solidFill>
            </a:endParaRPr>
          </a:p>
        </p:txBody>
      </p:sp>
      <p:sp>
        <p:nvSpPr>
          <p:cNvPr id="7" name="Slide Number Placeholder 6"/>
          <p:cNvSpPr>
            <a:spLocks noGrp="1"/>
          </p:cNvSpPr>
          <p:nvPr>
            <p:ph type="sldNum" sz="quarter" idx="12"/>
          </p:nvPr>
        </p:nvSpPr>
        <p:spPr/>
        <p:txBody>
          <a:bodyPr/>
          <a:lstStyle>
            <a:lvl1pPr>
              <a:defRPr>
                <a:solidFill>
                  <a:schemeClr val="accent1">
                    <a:lumMod val="75000"/>
                    <a:lumOff val="25000"/>
                  </a:schemeClr>
                </a:solidFill>
              </a:defRPr>
            </a:lvl1pPr>
          </a:lstStyle>
          <a:p>
            <a:fld id="{B177AD63-8E41-4B5A-A88F-A6993F3FD8C0}" type="slidenum">
              <a:rPr lang="en-US" smtClean="0">
                <a:solidFill>
                  <a:srgbClr val="6F1F2E">
                    <a:lumMod val="75000"/>
                    <a:lumOff val="25000"/>
                  </a:srgbClr>
                </a:solidFill>
              </a:rPr>
              <a:pPr/>
              <a:t>‹#›</a:t>
            </a:fld>
            <a:endParaRPr lang="en-US">
              <a:solidFill>
                <a:srgbClr val="6F1F2E">
                  <a:lumMod val="75000"/>
                  <a:lumOff val="25000"/>
                </a:srgbClr>
              </a:solidFill>
            </a:endParaRPr>
          </a:p>
        </p:txBody>
      </p:sp>
      <p:pic>
        <p:nvPicPr>
          <p:cNvPr id="10" name="Picture 9" descr="DHSS Logo Red 3D"/>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7557484" y="3761110"/>
            <a:ext cx="1013460" cy="1036320"/>
          </a:xfrm>
          <a:prstGeom prst="rect">
            <a:avLst/>
          </a:prstGeom>
          <a:noFill/>
          <a:ln>
            <a:noFill/>
          </a:ln>
        </p:spPr>
      </p:pic>
    </p:spTree>
    <p:extLst>
      <p:ext uri="{BB962C8B-B14F-4D97-AF65-F5344CB8AC3E}">
        <p14:creationId xmlns:p14="http://schemas.microsoft.com/office/powerpoint/2010/main" val="414002644"/>
      </p:ext>
    </p:extLst>
  </p:cSld>
  <p:clrMapOvr>
    <a:masterClrMapping/>
  </p:clrMapOvr>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81193" y="4693389"/>
            <a:ext cx="7989752" cy="566738"/>
          </a:xfrm>
        </p:spPr>
        <p:txBody>
          <a:bodyPr anchor="b">
            <a:normAutofit/>
          </a:bodyPr>
          <a:lstStyle>
            <a:lvl1pPr algn="l">
              <a:defRPr sz="1800" b="0">
                <a:solidFill>
                  <a:schemeClr val="accent1"/>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448094" y="599725"/>
            <a:ext cx="8238706" cy="3557252"/>
          </a:xfrm>
        </p:spPr>
        <p:txBody>
          <a:bodyPr anchor="t">
            <a:normAutofit/>
          </a:bodyPr>
          <a:lstStyle>
            <a:lvl1pPr marL="0" indent="0" algn="ctr">
              <a:buNone/>
              <a:defRPr sz="1200"/>
            </a:lvl1pPr>
            <a:lvl2pPr marL="342900" indent="0">
              <a:buNone/>
              <a:defRPr sz="1200"/>
            </a:lvl2pPr>
            <a:lvl3pPr marL="685800" indent="0">
              <a:buNone/>
              <a:defRPr sz="1200"/>
            </a:lvl3pPr>
            <a:lvl4pPr marL="1028700" indent="0">
              <a:buNone/>
              <a:defRPr sz="1200"/>
            </a:lvl4pPr>
            <a:lvl5pPr marL="1371600" indent="0">
              <a:buNone/>
              <a:defRPr sz="1200"/>
            </a:lvl5pPr>
            <a:lvl6pPr marL="1714500" indent="0">
              <a:buNone/>
              <a:defRPr sz="1200"/>
            </a:lvl6pPr>
            <a:lvl7pPr marL="2057400" indent="0">
              <a:buNone/>
              <a:defRPr sz="1200"/>
            </a:lvl7pPr>
            <a:lvl8pPr marL="2400300" indent="0">
              <a:buNone/>
              <a:defRPr sz="1200"/>
            </a:lvl8pPr>
            <a:lvl9pPr marL="2743200" indent="0">
              <a:buNone/>
              <a:defRPr sz="1200"/>
            </a:lvl9pPr>
          </a:lstStyle>
          <a:p>
            <a:r>
              <a:rPr lang="en-US" smtClean="0"/>
              <a:t>Click icon to add picture</a:t>
            </a:r>
            <a:endParaRPr lang="en-US" dirty="0"/>
          </a:p>
        </p:txBody>
      </p:sp>
      <p:sp>
        <p:nvSpPr>
          <p:cNvPr id="4" name="Text Placeholder 3"/>
          <p:cNvSpPr>
            <a:spLocks noGrp="1"/>
          </p:cNvSpPr>
          <p:nvPr>
            <p:ph type="body" sz="half" idx="2"/>
          </p:nvPr>
        </p:nvSpPr>
        <p:spPr>
          <a:xfrm>
            <a:off x="581193" y="5260128"/>
            <a:ext cx="7989752" cy="598671"/>
          </a:xfrm>
        </p:spPr>
        <p:txBody>
          <a:bodyPr>
            <a:normAutofit/>
          </a:bodyPr>
          <a:lstStyle>
            <a:lvl1pPr marL="0" indent="0">
              <a:buNone/>
              <a:defRPr sz="90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CA17DBFC-CB43-4494-A500-F8E8207413A7}" type="datetimeFigureOut">
              <a:rPr lang="en-US" smtClean="0">
                <a:solidFill>
                  <a:srgbClr val="48141E"/>
                </a:solidFill>
              </a:rPr>
              <a:pPr/>
              <a:t>5/15/2017</a:t>
            </a:fld>
            <a:endParaRPr lang="en-US">
              <a:solidFill>
                <a:srgbClr val="48141E"/>
              </a:solidFill>
            </a:endParaRPr>
          </a:p>
        </p:txBody>
      </p:sp>
      <p:sp>
        <p:nvSpPr>
          <p:cNvPr id="6" name="Footer Placeholder 5"/>
          <p:cNvSpPr>
            <a:spLocks noGrp="1"/>
          </p:cNvSpPr>
          <p:nvPr>
            <p:ph type="ftr" sz="quarter" idx="11"/>
          </p:nvPr>
        </p:nvSpPr>
        <p:spPr/>
        <p:txBody>
          <a:bodyPr/>
          <a:lstStyle/>
          <a:p>
            <a:endParaRPr lang="en-US">
              <a:solidFill>
                <a:srgbClr val="48141E"/>
              </a:solidFill>
            </a:endParaRPr>
          </a:p>
        </p:txBody>
      </p:sp>
      <p:sp>
        <p:nvSpPr>
          <p:cNvPr id="7" name="Slide Number Placeholder 6"/>
          <p:cNvSpPr>
            <a:spLocks noGrp="1"/>
          </p:cNvSpPr>
          <p:nvPr>
            <p:ph type="sldNum" sz="quarter" idx="12"/>
          </p:nvPr>
        </p:nvSpPr>
        <p:spPr/>
        <p:txBody>
          <a:bodyPr/>
          <a:lstStyle/>
          <a:p>
            <a:fld id="{B177AD63-8E41-4B5A-A88F-A6993F3FD8C0}" type="slidenum">
              <a:rPr lang="en-US" smtClean="0">
                <a:solidFill>
                  <a:srgbClr val="48141E"/>
                </a:solidFill>
              </a:rPr>
              <a:pPr/>
              <a:t>‹#›</a:t>
            </a:fld>
            <a:endParaRPr lang="en-US">
              <a:solidFill>
                <a:srgbClr val="48141E"/>
              </a:solidFill>
            </a:endParaRPr>
          </a:p>
        </p:txBody>
      </p:sp>
      <p:pic>
        <p:nvPicPr>
          <p:cNvPr id="9" name="Picture 8" descr="DHSS Logo Red 3D"/>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8064214" y="5616212"/>
            <a:ext cx="1013460" cy="1036320"/>
          </a:xfrm>
          <a:prstGeom prst="rect">
            <a:avLst/>
          </a:prstGeom>
          <a:noFill/>
          <a:ln>
            <a:noFill/>
          </a:ln>
        </p:spPr>
      </p:pic>
    </p:spTree>
    <p:extLst>
      <p:ext uri="{BB962C8B-B14F-4D97-AF65-F5344CB8AC3E}">
        <p14:creationId xmlns:p14="http://schemas.microsoft.com/office/powerpoint/2010/main" val="1951573684"/>
      </p:ext>
    </p:extLst>
  </p:cSld>
  <p:clrMapOvr>
    <a:masterClrMapping/>
  </p:clrMapOvr>
  <p:timing>
    <p:tnLst>
      <p:par>
        <p:cTn id="1" dur="indefinite"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7" name="Rectangle 6"/>
          <p:cNvSpPr>
            <a:spLocks noChangeAspect="1"/>
          </p:cNvSpPr>
          <p:nvPr/>
        </p:nvSpPr>
        <p:spPr>
          <a:xfrm>
            <a:off x="448093" y="599727"/>
            <a:ext cx="8238707" cy="1258827"/>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lvl1pPr algn="l">
              <a:defRPr/>
            </a:lvl1pPr>
            <a:lvl2pPr algn="l">
              <a:defRPr/>
            </a:lvl2pPr>
            <a:lvl3pPr algn="l">
              <a:defRPr/>
            </a:lvl3pPr>
            <a:lvl4pPr algn="l">
              <a:defRPr/>
            </a:lvl4pPr>
            <a:lvl5pPr algn="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CA17DBFC-CB43-4494-A500-F8E8207413A7}" type="datetimeFigureOut">
              <a:rPr lang="en-US" smtClean="0">
                <a:solidFill>
                  <a:srgbClr val="48141E"/>
                </a:solidFill>
              </a:rPr>
              <a:pPr/>
              <a:t>5/15/2017</a:t>
            </a:fld>
            <a:endParaRPr lang="en-US">
              <a:solidFill>
                <a:srgbClr val="48141E"/>
              </a:solidFill>
            </a:endParaRPr>
          </a:p>
        </p:txBody>
      </p:sp>
      <p:sp>
        <p:nvSpPr>
          <p:cNvPr id="5" name="Footer Placeholder 4"/>
          <p:cNvSpPr>
            <a:spLocks noGrp="1"/>
          </p:cNvSpPr>
          <p:nvPr>
            <p:ph type="ftr" sz="quarter" idx="11"/>
          </p:nvPr>
        </p:nvSpPr>
        <p:spPr/>
        <p:txBody>
          <a:bodyPr/>
          <a:lstStyle/>
          <a:p>
            <a:endParaRPr lang="en-US">
              <a:solidFill>
                <a:srgbClr val="48141E"/>
              </a:solidFill>
            </a:endParaRPr>
          </a:p>
        </p:txBody>
      </p:sp>
      <p:sp>
        <p:nvSpPr>
          <p:cNvPr id="6" name="Slide Number Placeholder 5"/>
          <p:cNvSpPr>
            <a:spLocks noGrp="1"/>
          </p:cNvSpPr>
          <p:nvPr>
            <p:ph type="sldNum" sz="quarter" idx="12"/>
          </p:nvPr>
        </p:nvSpPr>
        <p:spPr/>
        <p:txBody>
          <a:bodyPr/>
          <a:lstStyle/>
          <a:p>
            <a:fld id="{B177AD63-8E41-4B5A-A88F-A6993F3FD8C0}" type="slidenum">
              <a:rPr lang="en-US" smtClean="0">
                <a:solidFill>
                  <a:srgbClr val="48141E"/>
                </a:solidFill>
              </a:rPr>
              <a:pPr/>
              <a:t>‹#›</a:t>
            </a:fld>
            <a:endParaRPr lang="en-US">
              <a:solidFill>
                <a:srgbClr val="48141E"/>
              </a:solidFill>
            </a:endParaRPr>
          </a:p>
        </p:txBody>
      </p:sp>
      <p:pic>
        <p:nvPicPr>
          <p:cNvPr id="8" name="Picture 7" descr="DHSS Logo Red 3D"/>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7557484" y="710978"/>
            <a:ext cx="1013460" cy="1036320"/>
          </a:xfrm>
          <a:prstGeom prst="rect">
            <a:avLst/>
          </a:prstGeom>
          <a:noFill/>
          <a:ln>
            <a:noFill/>
          </a:ln>
        </p:spPr>
      </p:pic>
    </p:spTree>
    <p:extLst>
      <p:ext uri="{BB962C8B-B14F-4D97-AF65-F5344CB8AC3E}">
        <p14:creationId xmlns:p14="http://schemas.microsoft.com/office/powerpoint/2010/main" val="2619370026"/>
      </p:ext>
    </p:extLst>
  </p:cSld>
  <p:clrMapOvr>
    <a:masterClrMapping/>
  </p:clrMapOvr>
  <p:timing>
    <p:tnLst>
      <p:par>
        <p:cTn id="1" dur="indefinite" restart="never" nodeType="tmRoot"/>
      </p:par>
    </p:tnLst>
  </p:timing>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7" name="Rectangle 6"/>
          <p:cNvSpPr>
            <a:spLocks noChangeAspect="1"/>
          </p:cNvSpPr>
          <p:nvPr/>
        </p:nvSpPr>
        <p:spPr>
          <a:xfrm>
            <a:off x="6629401" y="599725"/>
            <a:ext cx="2057399" cy="5816950"/>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2" name="Vertical Title 1"/>
          <p:cNvSpPr>
            <a:spLocks noGrp="1"/>
          </p:cNvSpPr>
          <p:nvPr>
            <p:ph type="title" orient="vert"/>
          </p:nvPr>
        </p:nvSpPr>
        <p:spPr>
          <a:xfrm>
            <a:off x="6629401" y="675727"/>
            <a:ext cx="1503123" cy="5183073"/>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581193" y="675727"/>
            <a:ext cx="5922209" cy="5183073"/>
          </a:xfrm>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a:xfrm>
            <a:off x="6745255" y="5956138"/>
            <a:ext cx="947672" cy="365125"/>
          </a:xfrm>
        </p:spPr>
        <p:txBody>
          <a:bodyPr/>
          <a:lstStyle>
            <a:lvl1pPr>
              <a:defRPr>
                <a:solidFill>
                  <a:schemeClr val="accent1">
                    <a:lumMod val="75000"/>
                    <a:lumOff val="25000"/>
                  </a:schemeClr>
                </a:solidFill>
              </a:defRPr>
            </a:lvl1pPr>
          </a:lstStyle>
          <a:p>
            <a:fld id="{CA17DBFC-CB43-4494-A500-F8E8207413A7}" type="datetimeFigureOut">
              <a:rPr lang="en-US" smtClean="0">
                <a:solidFill>
                  <a:srgbClr val="6F1F2E">
                    <a:lumMod val="75000"/>
                    <a:lumOff val="25000"/>
                  </a:srgbClr>
                </a:solidFill>
              </a:rPr>
              <a:pPr/>
              <a:t>5/15/2017</a:t>
            </a:fld>
            <a:endParaRPr lang="en-US">
              <a:solidFill>
                <a:srgbClr val="6F1F2E">
                  <a:lumMod val="75000"/>
                  <a:lumOff val="25000"/>
                </a:srgbClr>
              </a:solidFill>
            </a:endParaRPr>
          </a:p>
        </p:txBody>
      </p:sp>
      <p:sp>
        <p:nvSpPr>
          <p:cNvPr id="5" name="Footer Placeholder 4"/>
          <p:cNvSpPr>
            <a:spLocks noGrp="1"/>
          </p:cNvSpPr>
          <p:nvPr>
            <p:ph type="ftr" sz="quarter" idx="11"/>
          </p:nvPr>
        </p:nvSpPr>
        <p:spPr>
          <a:xfrm>
            <a:off x="581193" y="5951812"/>
            <a:ext cx="5922209" cy="365125"/>
          </a:xfrm>
        </p:spPr>
        <p:txBody>
          <a:bodyPr/>
          <a:lstStyle/>
          <a:p>
            <a:endParaRPr lang="en-US">
              <a:solidFill>
                <a:srgbClr val="48141E"/>
              </a:solidFill>
            </a:endParaRPr>
          </a:p>
        </p:txBody>
      </p:sp>
      <p:sp>
        <p:nvSpPr>
          <p:cNvPr id="6" name="Slide Number Placeholder 5"/>
          <p:cNvSpPr>
            <a:spLocks noGrp="1"/>
          </p:cNvSpPr>
          <p:nvPr>
            <p:ph type="sldNum" sz="quarter" idx="12"/>
          </p:nvPr>
        </p:nvSpPr>
        <p:spPr/>
        <p:txBody>
          <a:bodyPr/>
          <a:lstStyle>
            <a:lvl1pPr>
              <a:defRPr>
                <a:solidFill>
                  <a:schemeClr val="accent1">
                    <a:lumMod val="75000"/>
                    <a:lumOff val="25000"/>
                  </a:schemeClr>
                </a:solidFill>
              </a:defRPr>
            </a:lvl1pPr>
          </a:lstStyle>
          <a:p>
            <a:fld id="{B177AD63-8E41-4B5A-A88F-A6993F3FD8C0}" type="slidenum">
              <a:rPr lang="en-US" smtClean="0">
                <a:solidFill>
                  <a:srgbClr val="6F1F2E">
                    <a:lumMod val="75000"/>
                    <a:lumOff val="25000"/>
                  </a:srgbClr>
                </a:solidFill>
              </a:rPr>
              <a:pPr/>
              <a:t>‹#›</a:t>
            </a:fld>
            <a:endParaRPr lang="en-US">
              <a:solidFill>
                <a:srgbClr val="6F1F2E">
                  <a:lumMod val="75000"/>
                  <a:lumOff val="25000"/>
                </a:srgbClr>
              </a:solidFill>
            </a:endParaRPr>
          </a:p>
        </p:txBody>
      </p:sp>
    </p:spTree>
    <p:extLst>
      <p:ext uri="{BB962C8B-B14F-4D97-AF65-F5344CB8AC3E}">
        <p14:creationId xmlns:p14="http://schemas.microsoft.com/office/powerpoint/2010/main" val="205922667"/>
      </p:ext>
    </p:extLst>
  </p:cSld>
  <p:clrMapOvr>
    <a:masterClrMapping/>
  </p:clrMapOvr>
  <p:timing>
    <p:tnLst>
      <p:par>
        <p:cTn id="1" dur="indefinite" restart="never" nodeType="tmRoot"/>
      </p:par>
    </p:tnLst>
  </p:timing>
</p:sldLayout>
</file>

<file path=ppt/slideLayouts/slideLayout12.xml><?xml version="1.0" encoding="utf-8"?>
<p:sldLayout xmlns:a="http://schemas.openxmlformats.org/drawingml/2006/main" xmlns:r="http://schemas.openxmlformats.org/officeDocument/2006/relationships" xmlns:p="http://schemas.openxmlformats.org/presentationml/2006/main">
  <p:cSld name="4_Title and Content">
    <p:spTree>
      <p:nvGrpSpPr>
        <p:cNvPr id="1" name=""/>
        <p:cNvGrpSpPr/>
        <p:nvPr/>
      </p:nvGrpSpPr>
      <p:grpSpPr>
        <a:xfrm>
          <a:off x="0" y="0"/>
          <a:ext cx="0" cy="0"/>
          <a:chOff x="0" y="0"/>
          <a:chExt cx="0" cy="0"/>
        </a:xfrm>
      </p:grpSpPr>
      <p:sp>
        <p:nvSpPr>
          <p:cNvPr id="19" name="Footer Placeholder 18"/>
          <p:cNvSpPr>
            <a:spLocks noGrp="1"/>
          </p:cNvSpPr>
          <p:nvPr>
            <p:ph type="ftr" sz="quarter" idx="11"/>
          </p:nvPr>
        </p:nvSpPr>
        <p:spPr>
          <a:xfrm>
            <a:off x="1600200" y="6400800"/>
            <a:ext cx="6553200" cy="457200"/>
          </a:xfrm>
        </p:spPr>
        <p:txBody>
          <a:bodyPr/>
          <a:lstStyle>
            <a:lvl1pPr>
              <a:defRPr sz="506" baseline="0">
                <a:solidFill>
                  <a:schemeClr val="tx1"/>
                </a:solidFill>
              </a:defRPr>
            </a:lvl1pPr>
          </a:lstStyle>
          <a:p>
            <a:endParaRPr lang="en-US">
              <a:solidFill>
                <a:prstClr val="black"/>
              </a:solidFill>
            </a:endParaRPr>
          </a:p>
        </p:txBody>
      </p:sp>
      <p:sp>
        <p:nvSpPr>
          <p:cNvPr id="16" name="Slide Number Placeholder 15"/>
          <p:cNvSpPr>
            <a:spLocks noGrp="1"/>
          </p:cNvSpPr>
          <p:nvPr>
            <p:ph type="sldNum" sz="quarter" idx="12"/>
          </p:nvPr>
        </p:nvSpPr>
        <p:spPr>
          <a:xfrm>
            <a:off x="8229600" y="6473952"/>
            <a:ext cx="758952" cy="246888"/>
          </a:xfrm>
        </p:spPr>
        <p:txBody>
          <a:bodyPr/>
          <a:lstStyle>
            <a:lvl1pPr>
              <a:defRPr>
                <a:solidFill>
                  <a:schemeClr val="tx1"/>
                </a:solidFill>
              </a:defRPr>
            </a:lvl1pPr>
          </a:lstStyle>
          <a:p>
            <a:fld id="{B177AD63-8E41-4B5A-A88F-A6993F3FD8C0}" type="slidenum">
              <a:rPr lang="en-US" smtClean="0">
                <a:solidFill>
                  <a:prstClr val="black"/>
                </a:solidFill>
              </a:rPr>
              <a:pPr/>
              <a:t>‹#›</a:t>
            </a:fld>
            <a:endParaRPr lang="en-US">
              <a:solidFill>
                <a:prstClr val="black"/>
              </a:solidFill>
            </a:endParaRPr>
          </a:p>
        </p:txBody>
      </p:sp>
    </p:spTree>
    <p:extLst>
      <p:ext uri="{BB962C8B-B14F-4D97-AF65-F5344CB8AC3E}">
        <p14:creationId xmlns:p14="http://schemas.microsoft.com/office/powerpoint/2010/main" val="2810960414"/>
      </p:ext>
    </p:extLst>
  </p:cSld>
  <p:clrMapOvr>
    <a:masterClrMapping/>
  </p:clrMapOvr>
  <p:timing>
    <p:tnLst>
      <p:par>
        <p:cTn id="1" dur="indefinite" restart="never" nodeType="tmRoot"/>
      </p:par>
    </p:tnLst>
  </p:timing>
</p:sldLayout>
</file>

<file path=ppt/slideLayouts/slideLayout13.xml><?xml version="1.0" encoding="utf-8"?>
<p:sldLayout xmlns:a="http://schemas.openxmlformats.org/drawingml/2006/main" xmlns:r="http://schemas.openxmlformats.org/officeDocument/2006/relationships" xmlns:p="http://schemas.openxmlformats.org/presentationml/2006/main">
  <p:cSld name="Body Layout">
    <p:spTree>
      <p:nvGrpSpPr>
        <p:cNvPr id="1" name=""/>
        <p:cNvGrpSpPr/>
        <p:nvPr/>
      </p:nvGrpSpPr>
      <p:grpSpPr>
        <a:xfrm>
          <a:off x="0" y="0"/>
          <a:ext cx="0" cy="0"/>
          <a:chOff x="0" y="0"/>
          <a:chExt cx="0" cy="0"/>
        </a:xfrm>
      </p:grpSpPr>
      <p:sp>
        <p:nvSpPr>
          <p:cNvPr id="2" name="Slide Number Placeholder 2"/>
          <p:cNvSpPr>
            <a:spLocks noGrp="1"/>
          </p:cNvSpPr>
          <p:nvPr>
            <p:ph type="sldNum" sz="quarter" idx="4"/>
          </p:nvPr>
        </p:nvSpPr>
        <p:spPr>
          <a:xfrm>
            <a:off x="6553200" y="6492877"/>
            <a:ext cx="2133600" cy="365125"/>
          </a:xfrm>
          <a:prstGeom prst="rect">
            <a:avLst/>
          </a:prstGeom>
        </p:spPr>
        <p:txBody>
          <a:bodyPr vert="horz" lIns="91440" tIns="45720" rIns="91440" bIns="45720" rtlCol="0" anchor="ctr"/>
          <a:lstStyle>
            <a:lvl1pPr algn="r">
              <a:defRPr sz="750">
                <a:solidFill>
                  <a:schemeClr val="tx1">
                    <a:tint val="75000"/>
                  </a:schemeClr>
                </a:solidFill>
              </a:defRPr>
            </a:lvl1pPr>
          </a:lstStyle>
          <a:p>
            <a:fld id="{0E0B0D1E-F111-46E6-8EE2-10C8F25ADA44}"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025704636"/>
      </p:ext>
    </p:extLst>
  </p:cSld>
  <p:clrMapOvr>
    <a:masterClrMapping/>
  </p:clrMapOvr>
  <mc:AlternateContent xmlns:mc="http://schemas.openxmlformats.org/markup-compatibility/2006" xmlns:p14="http://schemas.microsoft.com/office/powerpoint/2010/main">
    <mc:Choice Requires="p14">
      <p:transition p14:dur="0"/>
    </mc:Choice>
    <mc:Fallback xmlns:mv="urn:schemas-microsoft-com:mac:vml" xmlns="">
      <p:transition/>
    </mc:Fallback>
  </mc:AlternateContent>
</p:sldLayout>
</file>

<file path=ppt/slideLayouts/slideLayout14.xml><?xml version="1.0" encoding="utf-8"?>
<p:sldLayout xmlns:a="http://schemas.openxmlformats.org/drawingml/2006/main" xmlns:r="http://schemas.openxmlformats.org/officeDocument/2006/relationships" xmlns:p="http://schemas.openxmlformats.org/presentationml/2006/main">
  <p:cSld name="Body with Text">
    <p:spTree>
      <p:nvGrpSpPr>
        <p:cNvPr id="1" name=""/>
        <p:cNvGrpSpPr/>
        <p:nvPr/>
      </p:nvGrpSpPr>
      <p:grpSpPr>
        <a:xfrm>
          <a:off x="0" y="0"/>
          <a:ext cx="0" cy="0"/>
          <a:chOff x="0" y="0"/>
          <a:chExt cx="0" cy="0"/>
        </a:xfrm>
      </p:grpSpPr>
      <p:sp>
        <p:nvSpPr>
          <p:cNvPr id="7" name="Text Placeholder 6"/>
          <p:cNvSpPr>
            <a:spLocks noGrp="1"/>
          </p:cNvSpPr>
          <p:nvPr>
            <p:ph type="body" sz="quarter" idx="11"/>
          </p:nvPr>
        </p:nvSpPr>
        <p:spPr>
          <a:xfrm>
            <a:off x="304800" y="1295400"/>
            <a:ext cx="8458200" cy="3352800"/>
          </a:xfrm>
          <a:prstGeom prst="rect">
            <a:avLst/>
          </a:prstGeom>
        </p:spPr>
        <p:txBody>
          <a:bodyPr/>
          <a:lstStyle>
            <a:lvl1pPr>
              <a:buClr>
                <a:schemeClr val="accent3"/>
              </a:buClr>
              <a:defRPr sz="1425">
                <a:solidFill>
                  <a:schemeClr val="tx2"/>
                </a:solidFill>
              </a:defRPr>
            </a:lvl1pPr>
            <a:lvl2pPr>
              <a:defRPr sz="1425">
                <a:solidFill>
                  <a:schemeClr val="tx2"/>
                </a:solidFill>
              </a:defRPr>
            </a:lvl2pPr>
            <a:lvl3pPr>
              <a:defRPr sz="1425">
                <a:solidFill>
                  <a:schemeClr val="tx2"/>
                </a:solidFill>
              </a:defRPr>
            </a:lvl3pPr>
            <a:lvl4pPr>
              <a:defRPr sz="1425">
                <a:solidFill>
                  <a:schemeClr val="tx2"/>
                </a:solidFill>
              </a:defRPr>
            </a:lvl4pPr>
            <a:lvl5pPr>
              <a:defRPr sz="1425">
                <a:solidFill>
                  <a:schemeClr val="tx2"/>
                </a:solidFill>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8" name="Title 7"/>
          <p:cNvSpPr>
            <a:spLocks noGrp="1"/>
          </p:cNvSpPr>
          <p:nvPr>
            <p:ph type="title"/>
          </p:nvPr>
        </p:nvSpPr>
        <p:spPr>
          <a:xfrm>
            <a:off x="301753" y="384048"/>
            <a:ext cx="8462210" cy="685800"/>
          </a:xfrm>
          <a:prstGeom prst="rect">
            <a:avLst/>
          </a:prstGeom>
        </p:spPr>
        <p:txBody>
          <a:bodyPr/>
          <a:lstStyle>
            <a:lvl1pPr algn="l">
              <a:defRPr sz="2100" b="1">
                <a:solidFill>
                  <a:schemeClr val="tx2"/>
                </a:solidFill>
                <a:latin typeface="Arial" panose="020B0604020202020204" pitchFamily="34" charset="0"/>
                <a:cs typeface="Arial" panose="020B0604020202020204" pitchFamily="34" charset="0"/>
              </a:defRPr>
            </a:lvl1pPr>
          </a:lstStyle>
          <a:p>
            <a:r>
              <a:rPr lang="en-US" dirty="0" smtClean="0"/>
              <a:t>Click to edit Master title style</a:t>
            </a:r>
            <a:endParaRPr lang="en-US" dirty="0"/>
          </a:p>
        </p:txBody>
      </p:sp>
      <p:sp>
        <p:nvSpPr>
          <p:cNvPr id="6" name="Slide Number Placeholder 2"/>
          <p:cNvSpPr>
            <a:spLocks noGrp="1"/>
          </p:cNvSpPr>
          <p:nvPr>
            <p:ph type="sldNum" sz="quarter" idx="4"/>
          </p:nvPr>
        </p:nvSpPr>
        <p:spPr>
          <a:xfrm>
            <a:off x="6553200" y="6492877"/>
            <a:ext cx="2133600" cy="365125"/>
          </a:xfrm>
          <a:prstGeom prst="rect">
            <a:avLst/>
          </a:prstGeom>
        </p:spPr>
        <p:txBody>
          <a:bodyPr vert="horz" lIns="91440" tIns="45720" rIns="91440" bIns="45720" rtlCol="0" anchor="ctr"/>
          <a:lstStyle>
            <a:lvl1pPr algn="r">
              <a:defRPr sz="750">
                <a:solidFill>
                  <a:schemeClr val="tx1">
                    <a:tint val="75000"/>
                  </a:schemeClr>
                </a:solidFill>
              </a:defRPr>
            </a:lvl1pPr>
          </a:lstStyle>
          <a:p>
            <a:fld id="{0E0B0D1E-F111-46E6-8EE2-10C8F25ADA44}"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0413027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581193" y="687476"/>
            <a:ext cx="7989752" cy="1083329"/>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581193" y="2228003"/>
            <a:ext cx="7989752" cy="3630794"/>
          </a:xfrm>
          <a:prstGeom prst="rect">
            <a:avLst/>
          </a:prstGeom>
        </p:spPr>
        <p:txBody>
          <a:bodyPr vert="horz" lIns="91440" tIns="45720" rIns="91440" bIns="45720" rtlCol="0" anchor="ct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5559327" y="5956138"/>
            <a:ext cx="2133600" cy="365125"/>
          </a:xfrm>
          <a:prstGeom prst="rect">
            <a:avLst/>
          </a:prstGeom>
        </p:spPr>
        <p:txBody>
          <a:bodyPr vert="horz" lIns="91440" tIns="45720" rIns="91440" bIns="45720" rtlCol="0" anchor="ctr"/>
          <a:lstStyle>
            <a:lvl1pPr algn="r">
              <a:defRPr sz="675">
                <a:solidFill>
                  <a:schemeClr val="accent2"/>
                </a:solidFill>
              </a:defRPr>
            </a:lvl1pPr>
          </a:lstStyle>
          <a:p>
            <a:fld id="{CA17DBFC-CB43-4494-A500-F8E8207413A7}" type="datetimeFigureOut">
              <a:rPr lang="en-US" smtClean="0">
                <a:solidFill>
                  <a:srgbClr val="48141E"/>
                </a:solidFill>
              </a:rPr>
              <a:pPr/>
              <a:t>5/15/2017</a:t>
            </a:fld>
            <a:endParaRPr lang="en-US">
              <a:solidFill>
                <a:srgbClr val="48141E"/>
              </a:solidFill>
            </a:endParaRPr>
          </a:p>
        </p:txBody>
      </p:sp>
      <p:sp>
        <p:nvSpPr>
          <p:cNvPr id="5" name="Footer Placeholder 4"/>
          <p:cNvSpPr>
            <a:spLocks noGrp="1"/>
          </p:cNvSpPr>
          <p:nvPr>
            <p:ph type="ftr" sz="quarter" idx="3"/>
          </p:nvPr>
        </p:nvSpPr>
        <p:spPr>
          <a:xfrm>
            <a:off x="581193" y="5951812"/>
            <a:ext cx="4870585" cy="365125"/>
          </a:xfrm>
          <a:prstGeom prst="rect">
            <a:avLst/>
          </a:prstGeom>
        </p:spPr>
        <p:txBody>
          <a:bodyPr vert="horz" lIns="91440" tIns="45720" rIns="91440" bIns="45720" rtlCol="0" anchor="ctr"/>
          <a:lstStyle>
            <a:lvl1pPr algn="l">
              <a:defRPr sz="675" cap="all">
                <a:solidFill>
                  <a:schemeClr val="accent2"/>
                </a:solidFill>
              </a:defRPr>
            </a:lvl1pPr>
          </a:lstStyle>
          <a:p>
            <a:endParaRPr lang="en-US">
              <a:solidFill>
                <a:srgbClr val="48141E"/>
              </a:solidFill>
            </a:endParaRPr>
          </a:p>
        </p:txBody>
      </p:sp>
      <p:sp>
        <p:nvSpPr>
          <p:cNvPr id="6" name="Slide Number Placeholder 5"/>
          <p:cNvSpPr>
            <a:spLocks noGrp="1"/>
          </p:cNvSpPr>
          <p:nvPr>
            <p:ph type="sldNum" sz="quarter" idx="4"/>
          </p:nvPr>
        </p:nvSpPr>
        <p:spPr>
          <a:xfrm>
            <a:off x="7800477" y="5956138"/>
            <a:ext cx="770468" cy="365125"/>
          </a:xfrm>
          <a:prstGeom prst="rect">
            <a:avLst/>
          </a:prstGeom>
        </p:spPr>
        <p:txBody>
          <a:bodyPr vert="horz" lIns="91440" tIns="45720" rIns="91440" bIns="45720" rtlCol="0" anchor="ctr"/>
          <a:lstStyle>
            <a:lvl1pPr algn="r">
              <a:defRPr sz="675">
                <a:solidFill>
                  <a:schemeClr val="accent2"/>
                </a:solidFill>
              </a:defRPr>
            </a:lvl1pPr>
          </a:lstStyle>
          <a:p>
            <a:fld id="{B177AD63-8E41-4B5A-A88F-A6993F3FD8C0}" type="slidenum">
              <a:rPr lang="en-US" smtClean="0">
                <a:solidFill>
                  <a:srgbClr val="48141E"/>
                </a:solidFill>
              </a:rPr>
              <a:pPr/>
              <a:t>‹#›</a:t>
            </a:fld>
            <a:endParaRPr lang="en-US">
              <a:solidFill>
                <a:srgbClr val="48141E"/>
              </a:solidFill>
            </a:endParaRPr>
          </a:p>
        </p:txBody>
      </p:sp>
      <p:sp>
        <p:nvSpPr>
          <p:cNvPr id="9" name="Rectangle 8"/>
          <p:cNvSpPr/>
          <p:nvPr/>
        </p:nvSpPr>
        <p:spPr>
          <a:xfrm>
            <a:off x="448092" y="441325"/>
            <a:ext cx="2719909" cy="108000"/>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10" name="Rectangle 9"/>
          <p:cNvSpPr/>
          <p:nvPr/>
        </p:nvSpPr>
        <p:spPr>
          <a:xfrm>
            <a:off x="5976001" y="441325"/>
            <a:ext cx="2710800" cy="108000"/>
          </a:xfrm>
          <a:prstGeom prst="rect">
            <a:avLst/>
          </a:prstGeom>
          <a:solidFill>
            <a:schemeClr val="accent4"/>
          </a:solidFill>
          <a:ln>
            <a:noFill/>
          </a:ln>
          <a:effectLst/>
        </p:spPr>
        <p:style>
          <a:lnRef idx="1">
            <a:schemeClr val="accent1"/>
          </a:lnRef>
          <a:fillRef idx="3">
            <a:schemeClr val="accent1"/>
          </a:fillRef>
          <a:effectRef idx="2">
            <a:schemeClr val="accent1"/>
          </a:effectRef>
          <a:fontRef idx="minor">
            <a:schemeClr val="lt1"/>
          </a:fontRef>
        </p:style>
      </p:sp>
      <p:sp>
        <p:nvSpPr>
          <p:cNvPr id="11" name="Rectangle 10"/>
          <p:cNvSpPr/>
          <p:nvPr/>
        </p:nvSpPr>
        <p:spPr>
          <a:xfrm>
            <a:off x="3216601" y="441325"/>
            <a:ext cx="2710800" cy="108000"/>
          </a:xfrm>
          <a:prstGeom prst="rect">
            <a:avLst/>
          </a:prstGeom>
          <a:solidFill>
            <a:schemeClr val="accent2"/>
          </a:solidFill>
          <a:ln>
            <a:noFill/>
          </a:ln>
          <a:effectLst/>
        </p:spPr>
        <p:style>
          <a:lnRef idx="1">
            <a:schemeClr val="accent1"/>
          </a:lnRef>
          <a:fillRef idx="3">
            <a:schemeClr val="accent1"/>
          </a:fillRef>
          <a:effectRef idx="2">
            <a:schemeClr val="accent1"/>
          </a:effectRef>
          <a:fontRef idx="minor">
            <a:schemeClr val="lt1"/>
          </a:fontRef>
        </p:style>
      </p:sp>
    </p:spTree>
    <p:extLst>
      <p:ext uri="{BB962C8B-B14F-4D97-AF65-F5344CB8AC3E}">
        <p14:creationId xmlns:p14="http://schemas.microsoft.com/office/powerpoint/2010/main" val="250120640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Lst>
  <p:timing>
    <p:tnLst>
      <p:par>
        <p:cTn id="1" dur="indefinite" restart="never" nodeType="tmRoot"/>
      </p:par>
    </p:tnLst>
  </p:timing>
  <p:txStyles>
    <p:titleStyle>
      <a:lvl1pPr algn="l" defTabSz="342900" rtl="0" eaLnBrk="1" latinLnBrk="0" hangingPunct="1">
        <a:spcBef>
          <a:spcPct val="0"/>
        </a:spcBef>
        <a:buNone/>
        <a:defRPr sz="2100" b="0" kern="1200" cap="all">
          <a:solidFill>
            <a:schemeClr val="bg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29500" indent="-229500" algn="l" defTabSz="342900" rtl="0" eaLnBrk="1" latinLnBrk="0" hangingPunct="1">
        <a:spcBef>
          <a:spcPct val="20000"/>
        </a:spcBef>
        <a:spcAft>
          <a:spcPts val="450"/>
        </a:spcAft>
        <a:buClr>
          <a:schemeClr val="accent2"/>
        </a:buClr>
        <a:buSzPct val="92000"/>
        <a:buFont typeface="Wingdings 2" panose="05020102010507070707" pitchFamily="18" charset="2"/>
        <a:buChar char=""/>
        <a:defRPr sz="1350" kern="1200">
          <a:solidFill>
            <a:schemeClr val="tx2"/>
          </a:solidFill>
          <a:latin typeface="+mn-lt"/>
          <a:ea typeface="+mn-ea"/>
          <a:cs typeface="+mn-cs"/>
        </a:defRPr>
      </a:lvl1pPr>
      <a:lvl2pPr marL="472500" indent="-229500" algn="l" defTabSz="342900" rtl="0" eaLnBrk="1" latinLnBrk="0" hangingPunct="1">
        <a:spcBef>
          <a:spcPct val="20000"/>
        </a:spcBef>
        <a:spcAft>
          <a:spcPts val="450"/>
        </a:spcAft>
        <a:buClr>
          <a:schemeClr val="accent2"/>
        </a:buClr>
        <a:buSzPct val="92000"/>
        <a:buFont typeface="Wingdings 2" panose="05020102010507070707" pitchFamily="18" charset="2"/>
        <a:buChar char=""/>
        <a:defRPr sz="1200" kern="1200">
          <a:solidFill>
            <a:schemeClr val="tx2"/>
          </a:solidFill>
          <a:latin typeface="+mn-lt"/>
          <a:ea typeface="+mn-ea"/>
          <a:cs typeface="+mn-cs"/>
        </a:defRPr>
      </a:lvl2pPr>
      <a:lvl3pPr marL="675000" indent="-202500" algn="l" defTabSz="342900" rtl="0" eaLnBrk="1" latinLnBrk="0" hangingPunct="1">
        <a:spcBef>
          <a:spcPct val="20000"/>
        </a:spcBef>
        <a:spcAft>
          <a:spcPts val="450"/>
        </a:spcAft>
        <a:buClr>
          <a:schemeClr val="accent2"/>
        </a:buClr>
        <a:buSzPct val="92000"/>
        <a:buFont typeface="Wingdings 2" panose="05020102010507070707" pitchFamily="18" charset="2"/>
        <a:buChar char=""/>
        <a:defRPr sz="1050" kern="1200">
          <a:solidFill>
            <a:schemeClr val="tx2"/>
          </a:solidFill>
          <a:latin typeface="+mn-lt"/>
          <a:ea typeface="+mn-ea"/>
          <a:cs typeface="+mn-cs"/>
        </a:defRPr>
      </a:lvl3pPr>
      <a:lvl4pPr marL="931500" indent="-175500" algn="l" defTabSz="342900" rtl="0" eaLnBrk="1" latinLnBrk="0" hangingPunct="1">
        <a:spcBef>
          <a:spcPct val="20000"/>
        </a:spcBef>
        <a:spcAft>
          <a:spcPts val="450"/>
        </a:spcAft>
        <a:buClr>
          <a:schemeClr val="accent2"/>
        </a:buClr>
        <a:buSzPct val="92000"/>
        <a:buFont typeface="Wingdings 2" panose="05020102010507070707" pitchFamily="18" charset="2"/>
        <a:buChar char=""/>
        <a:defRPr sz="900" kern="1200">
          <a:solidFill>
            <a:schemeClr val="tx2"/>
          </a:solidFill>
          <a:latin typeface="+mn-lt"/>
          <a:ea typeface="+mn-ea"/>
          <a:cs typeface="+mn-cs"/>
        </a:defRPr>
      </a:lvl4pPr>
      <a:lvl5pPr marL="1201500" indent="-175500" algn="l" defTabSz="342900" rtl="0" eaLnBrk="1" latinLnBrk="0" hangingPunct="1">
        <a:spcBef>
          <a:spcPct val="20000"/>
        </a:spcBef>
        <a:spcAft>
          <a:spcPts val="450"/>
        </a:spcAft>
        <a:buClr>
          <a:schemeClr val="accent2"/>
        </a:buClr>
        <a:buSzPct val="92000"/>
        <a:buFont typeface="Wingdings 2" panose="05020102010507070707" pitchFamily="18" charset="2"/>
        <a:buChar char=""/>
        <a:defRPr sz="900" kern="1200">
          <a:solidFill>
            <a:schemeClr val="tx2"/>
          </a:solidFill>
          <a:latin typeface="+mn-lt"/>
          <a:ea typeface="+mn-ea"/>
          <a:cs typeface="+mn-cs"/>
        </a:defRPr>
      </a:lvl5pPr>
      <a:lvl6pPr marL="1425000" indent="-171450" algn="l" defTabSz="342900" rtl="0" eaLnBrk="1" latinLnBrk="0" hangingPunct="1">
        <a:spcBef>
          <a:spcPct val="20000"/>
        </a:spcBef>
        <a:spcAft>
          <a:spcPts val="450"/>
        </a:spcAft>
        <a:buClr>
          <a:schemeClr val="accent2"/>
        </a:buClr>
        <a:buSzPct val="92000"/>
        <a:buFont typeface="Wingdings 2" panose="05020102010507070707" pitchFamily="18" charset="2"/>
        <a:buChar char=""/>
        <a:defRPr sz="900" kern="1200">
          <a:solidFill>
            <a:schemeClr val="tx2"/>
          </a:solidFill>
          <a:latin typeface="+mn-lt"/>
          <a:ea typeface="+mn-ea"/>
          <a:cs typeface="+mn-cs"/>
        </a:defRPr>
      </a:lvl6pPr>
      <a:lvl7pPr marL="1650000" indent="-171450" algn="l" defTabSz="342900" rtl="0" eaLnBrk="1" latinLnBrk="0" hangingPunct="1">
        <a:spcBef>
          <a:spcPct val="20000"/>
        </a:spcBef>
        <a:spcAft>
          <a:spcPts val="450"/>
        </a:spcAft>
        <a:buClr>
          <a:schemeClr val="accent2"/>
        </a:buClr>
        <a:buSzPct val="92000"/>
        <a:buFont typeface="Wingdings 2" panose="05020102010507070707" pitchFamily="18" charset="2"/>
        <a:buChar char=""/>
        <a:defRPr sz="900" kern="1200">
          <a:solidFill>
            <a:schemeClr val="tx2"/>
          </a:solidFill>
          <a:latin typeface="+mn-lt"/>
          <a:ea typeface="+mn-ea"/>
          <a:cs typeface="+mn-cs"/>
        </a:defRPr>
      </a:lvl7pPr>
      <a:lvl8pPr marL="1875000" indent="-171450" algn="l" defTabSz="342900" rtl="0" eaLnBrk="1" latinLnBrk="0" hangingPunct="1">
        <a:spcBef>
          <a:spcPct val="20000"/>
        </a:spcBef>
        <a:spcAft>
          <a:spcPts val="450"/>
        </a:spcAft>
        <a:buClr>
          <a:schemeClr val="accent2"/>
        </a:buClr>
        <a:buSzPct val="92000"/>
        <a:buFont typeface="Wingdings 2" panose="05020102010507070707" pitchFamily="18" charset="2"/>
        <a:buChar char=""/>
        <a:defRPr sz="900" kern="1200">
          <a:solidFill>
            <a:schemeClr val="tx2"/>
          </a:solidFill>
          <a:latin typeface="+mn-lt"/>
          <a:ea typeface="+mn-ea"/>
          <a:cs typeface="+mn-cs"/>
        </a:defRPr>
      </a:lvl8pPr>
      <a:lvl9pPr marL="2100000" indent="-171450" algn="l" defTabSz="342900" rtl="0" eaLnBrk="1" latinLnBrk="0" hangingPunct="1">
        <a:spcBef>
          <a:spcPct val="20000"/>
        </a:spcBef>
        <a:spcAft>
          <a:spcPts val="450"/>
        </a:spcAft>
        <a:buClr>
          <a:schemeClr val="accent2"/>
        </a:buClr>
        <a:buSzPct val="92000"/>
        <a:buFont typeface="Wingdings 2" panose="05020102010507070707" pitchFamily="18" charset="2"/>
        <a:buChar char=""/>
        <a:defRPr sz="900" kern="1200">
          <a:solidFill>
            <a:schemeClr val="tx2"/>
          </a:solidFill>
          <a:latin typeface="+mn-lt"/>
          <a:ea typeface="+mn-ea"/>
          <a:cs typeface="+mn-cs"/>
        </a:defRPr>
      </a:lvl9pPr>
    </p:bodyStyle>
    <p:otherStyle>
      <a:defPPr>
        <a:defRPr lang="en-US"/>
      </a:defPPr>
      <a:lvl1pPr marL="0" algn="l" defTabSz="342900" rtl="0" eaLnBrk="1" latinLnBrk="0" hangingPunct="1">
        <a:defRPr sz="1350" kern="1200">
          <a:solidFill>
            <a:schemeClr val="tx1"/>
          </a:solidFill>
          <a:latin typeface="+mn-lt"/>
          <a:ea typeface="+mn-ea"/>
          <a:cs typeface="+mn-cs"/>
        </a:defRPr>
      </a:lvl1pPr>
      <a:lvl2pPr marL="342900" algn="l" defTabSz="342900" rtl="0" eaLnBrk="1" latinLnBrk="0" hangingPunct="1">
        <a:defRPr sz="1350" kern="1200">
          <a:solidFill>
            <a:schemeClr val="tx1"/>
          </a:solidFill>
          <a:latin typeface="+mn-lt"/>
          <a:ea typeface="+mn-ea"/>
          <a:cs typeface="+mn-cs"/>
        </a:defRPr>
      </a:lvl2pPr>
      <a:lvl3pPr marL="685800" algn="l" defTabSz="342900" rtl="0" eaLnBrk="1" latinLnBrk="0" hangingPunct="1">
        <a:defRPr sz="1350" kern="1200">
          <a:solidFill>
            <a:schemeClr val="tx1"/>
          </a:solidFill>
          <a:latin typeface="+mn-lt"/>
          <a:ea typeface="+mn-ea"/>
          <a:cs typeface="+mn-cs"/>
        </a:defRPr>
      </a:lvl3pPr>
      <a:lvl4pPr marL="1028700" algn="l" defTabSz="342900" rtl="0" eaLnBrk="1" latinLnBrk="0" hangingPunct="1">
        <a:defRPr sz="1350" kern="1200">
          <a:solidFill>
            <a:schemeClr val="tx1"/>
          </a:solidFill>
          <a:latin typeface="+mn-lt"/>
          <a:ea typeface="+mn-ea"/>
          <a:cs typeface="+mn-cs"/>
        </a:defRPr>
      </a:lvl4pPr>
      <a:lvl5pPr marL="1371600" algn="l" defTabSz="342900" rtl="0" eaLnBrk="1" latinLnBrk="0" hangingPunct="1">
        <a:defRPr sz="1350" kern="1200">
          <a:solidFill>
            <a:schemeClr val="tx1"/>
          </a:solidFill>
          <a:latin typeface="+mn-lt"/>
          <a:ea typeface="+mn-ea"/>
          <a:cs typeface="+mn-cs"/>
        </a:defRPr>
      </a:lvl5pPr>
      <a:lvl6pPr marL="1714500" algn="l" defTabSz="342900" rtl="0" eaLnBrk="1" latinLnBrk="0" hangingPunct="1">
        <a:defRPr sz="1350" kern="1200">
          <a:solidFill>
            <a:schemeClr val="tx1"/>
          </a:solidFill>
          <a:latin typeface="+mn-lt"/>
          <a:ea typeface="+mn-ea"/>
          <a:cs typeface="+mn-cs"/>
        </a:defRPr>
      </a:lvl6pPr>
      <a:lvl7pPr marL="2057400" algn="l" defTabSz="342900" rtl="0" eaLnBrk="1" latinLnBrk="0" hangingPunct="1">
        <a:defRPr sz="1350" kern="1200">
          <a:solidFill>
            <a:schemeClr val="tx1"/>
          </a:solidFill>
          <a:latin typeface="+mn-lt"/>
          <a:ea typeface="+mn-ea"/>
          <a:cs typeface="+mn-cs"/>
        </a:defRPr>
      </a:lvl7pPr>
      <a:lvl8pPr marL="2400300" algn="l" defTabSz="342900" rtl="0" eaLnBrk="1" latinLnBrk="0" hangingPunct="1">
        <a:defRPr sz="1350" kern="1200">
          <a:solidFill>
            <a:schemeClr val="tx1"/>
          </a:solidFill>
          <a:latin typeface="+mn-lt"/>
          <a:ea typeface="+mn-ea"/>
          <a:cs typeface="+mn-cs"/>
        </a:defRPr>
      </a:lvl8pPr>
      <a:lvl9pPr marL="2743200" algn="l" defTabSz="3429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5.jpeg"/></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xml"/><Relationship Id="rId1" Type="http://schemas.openxmlformats.org/officeDocument/2006/relationships/slideLayout" Target="../slideLayouts/slideLayout14.xml"/><Relationship Id="rId4" Type="http://schemas.openxmlformats.org/officeDocument/2006/relationships/image" Target="../media/image8.png"/></Relationships>
</file>

<file path=ppt/slides/_rels/slide6.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6.xml"/><Relationship Id="rId1" Type="http://schemas.openxmlformats.org/officeDocument/2006/relationships/slideLayout" Target="../slideLayouts/slideLayout14.xml"/></Relationships>
</file>

<file path=ppt/slides/_rels/slide9.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openxmlformats.org/officeDocument/2006/relationships/image" Target="../media/image13.png"/></Relationships>
</file>

<file path=ppt/slides/_rels/slide10.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hyperlink" Target="http://www.dartmouthatlas.org/downloads/reports/Cerebral_aneurysm_report_09_30_14.pdf" TargetMode="External"/></Relationships>
</file>

<file path=ppt/slides/_rels/slide13.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5.xml"/><Relationship Id="rId1" Type="http://schemas.openxmlformats.org/officeDocument/2006/relationships/slideLayout" Target="../slideLayouts/slideLayout2.xml"/><Relationship Id="rId5" Type="http://schemas.openxmlformats.org/officeDocument/2006/relationships/image" Target="../media/image21.png"/><Relationship Id="rId4" Type="http://schemas.openxmlformats.org/officeDocument/2006/relationships/image" Target="../media/image13.png"/></Relationships>
</file>

<file path=ppt/slides/_rels/slide19.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16.xml"/><Relationship Id="rId1" Type="http://schemas.openxmlformats.org/officeDocument/2006/relationships/slideLayout" Target="../slideLayouts/slideLayout14.xml"/></Relationships>
</file>

<file path=ppt/slides/_rels/slide20.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7.xml"/><Relationship Id="rId1" Type="http://schemas.openxmlformats.org/officeDocument/2006/relationships/slideLayout" Target="../slideLayouts/slideLayout9.xml"/></Relationships>
</file>

<file path=ppt/slides/_rels/slide21.xml.rels><?xml version="1.0" encoding="UTF-8" standalone="yes"?>
<Relationships xmlns="http://schemas.openxmlformats.org/package/2006/relationships"><Relationship Id="rId2" Type="http://schemas.openxmlformats.org/officeDocument/2006/relationships/image" Target="../media/image23.jpeg"/><Relationship Id="rId1" Type="http://schemas.openxmlformats.org/officeDocument/2006/relationships/slideLayout" Target="../slideLayouts/slideLayout14.xml"/></Relationships>
</file>

<file path=ppt/slides/_rels/slide22.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Engagement:  A Path to Getting </a:t>
            </a:r>
            <a:br>
              <a:rPr lang="en-US" dirty="0" smtClean="0"/>
            </a:br>
            <a:r>
              <a:rPr lang="en-US" dirty="0" smtClean="0"/>
              <a:t>Research into practice</a:t>
            </a:r>
            <a:endParaRPr lang="en-US" dirty="0"/>
          </a:p>
        </p:txBody>
      </p:sp>
      <p:sp>
        <p:nvSpPr>
          <p:cNvPr id="3" name="Subtitle 2"/>
          <p:cNvSpPr>
            <a:spLocks noGrp="1"/>
          </p:cNvSpPr>
          <p:nvPr>
            <p:ph type="subTitle" idx="1"/>
          </p:nvPr>
        </p:nvSpPr>
        <p:spPr/>
        <p:txBody>
          <a:bodyPr/>
          <a:lstStyle/>
          <a:p>
            <a:r>
              <a:rPr lang="en-US" dirty="0" smtClean="0"/>
              <a:t>Perspectives from a Former “PCORIAN”</a:t>
            </a:r>
            <a:endParaRPr lang="en-US" dirty="0"/>
          </a:p>
        </p:txBody>
      </p:sp>
      <p:sp>
        <p:nvSpPr>
          <p:cNvPr id="4" name="TextBox 3"/>
          <p:cNvSpPr txBox="1"/>
          <p:nvPr/>
        </p:nvSpPr>
        <p:spPr>
          <a:xfrm>
            <a:off x="819150" y="4267200"/>
            <a:ext cx="5172075" cy="715581"/>
          </a:xfrm>
          <a:prstGeom prst="rect">
            <a:avLst/>
          </a:prstGeom>
          <a:noFill/>
        </p:spPr>
        <p:txBody>
          <a:bodyPr wrap="square" rtlCol="0">
            <a:spAutoFit/>
          </a:bodyPr>
          <a:lstStyle/>
          <a:p>
            <a:pPr defTabSz="685800"/>
            <a:r>
              <a:rPr lang="en-US" sz="1350" dirty="0">
                <a:solidFill>
                  <a:prstClr val="white"/>
                </a:solidFill>
              </a:rPr>
              <a:t>Kara Odom Walker, MD, MPH, MSHS, FAAFP</a:t>
            </a:r>
          </a:p>
          <a:p>
            <a:pPr defTabSz="685800"/>
            <a:r>
              <a:rPr lang="en-US" sz="1350" dirty="0">
                <a:solidFill>
                  <a:prstClr val="white"/>
                </a:solidFill>
              </a:rPr>
              <a:t>Cabinet Secretary, Department of Health and Social Services</a:t>
            </a:r>
          </a:p>
          <a:p>
            <a:pPr defTabSz="685800"/>
            <a:r>
              <a:rPr lang="en-US" sz="1350" dirty="0">
                <a:solidFill>
                  <a:prstClr val="white"/>
                </a:solidFill>
              </a:rPr>
              <a:t>May 15, 2017</a:t>
            </a:r>
          </a:p>
        </p:txBody>
      </p:sp>
    </p:spTree>
    <p:extLst>
      <p:ext uri="{BB962C8B-B14F-4D97-AF65-F5344CB8AC3E}">
        <p14:creationId xmlns:p14="http://schemas.microsoft.com/office/powerpoint/2010/main" val="67578001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endParaRPr lang="en-US"/>
          </a:p>
        </p:txBody>
      </p:sp>
      <p:sp>
        <p:nvSpPr>
          <p:cNvPr id="3" name="Subtitle 2"/>
          <p:cNvSpPr>
            <a:spLocks noGrp="1"/>
          </p:cNvSpPr>
          <p:nvPr>
            <p:ph type="subTitle" idx="1"/>
          </p:nvPr>
        </p:nvSpPr>
        <p:spPr/>
        <p:txBody>
          <a:bodyPr/>
          <a:lstStyle/>
          <a:p>
            <a:endParaRPr lang="en-US"/>
          </a:p>
        </p:txBody>
      </p:sp>
      <p:pic>
        <p:nvPicPr>
          <p:cNvPr id="1026" name="Picture 2" descr="https://i.redditmedia.com/cHpVTIf0-_H6q20gTynnX7mLWexvTXxtvdT-Fg0wVLI.jpg?w=1024&amp;s=0c56e00b972de251edb5ac3ba118cb9d"/>
          <p:cNvPicPr>
            <a:picLocks noChangeAspect="1" noChangeArrowheads="1"/>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322421" y="956024"/>
            <a:ext cx="8760773" cy="482527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2962253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5"/>
          <p:cNvSpPr txBox="1">
            <a:spLocks/>
          </p:cNvSpPr>
          <p:nvPr/>
        </p:nvSpPr>
        <p:spPr>
          <a:xfrm>
            <a:off x="480905" y="2398577"/>
            <a:ext cx="8090040" cy="1552638"/>
          </a:xfrm>
          <a:prstGeom prst="rect">
            <a:avLst/>
          </a:prstGeom>
        </p:spPr>
        <p:txBody>
          <a:bodyPr vert="horz" lIns="0" tIns="0" rIns="0" bIns="0" rtlCol="0">
            <a:normAutofit fontScale="92500" lnSpcReduction="10000"/>
          </a:bodyPr>
          <a:lstStyle>
            <a:lvl1pPr marL="342900" indent="-342900" algn="l" defTabSz="457200" rtl="0" eaLnBrk="1" latinLnBrk="0" hangingPunct="1">
              <a:spcBef>
                <a:spcPct val="20000"/>
              </a:spcBef>
              <a:buSzPct val="100000"/>
              <a:buFontTx/>
              <a:buBlip>
                <a:blip r:embed="rId3"/>
              </a:buBlip>
              <a:defRPr sz="2800" kern="1200">
                <a:solidFill>
                  <a:schemeClr val="tx1">
                    <a:lumMod val="85000"/>
                    <a:lumOff val="15000"/>
                  </a:schemeClr>
                </a:solidFill>
                <a:latin typeface="+mn-lt"/>
                <a:ea typeface="+mn-ea"/>
                <a:cs typeface="+mn-cs"/>
              </a:defRPr>
            </a:lvl1pPr>
            <a:lvl2pPr marL="742950" indent="-285750" algn="l" defTabSz="457200" rtl="0" eaLnBrk="1" latinLnBrk="0" hangingPunct="1">
              <a:spcBef>
                <a:spcPct val="20000"/>
              </a:spcBef>
              <a:buClr>
                <a:srgbClr val="71C04F"/>
              </a:buClr>
              <a:buFont typeface="Wingdings" charset="2"/>
              <a:buChar char="§"/>
              <a:defRPr sz="2400" kern="1200">
                <a:solidFill>
                  <a:schemeClr val="tx1">
                    <a:lumMod val="85000"/>
                    <a:lumOff val="15000"/>
                  </a:schemeClr>
                </a:solidFill>
                <a:latin typeface="+mn-lt"/>
                <a:ea typeface="+mn-ea"/>
                <a:cs typeface="+mn-cs"/>
              </a:defRPr>
            </a:lvl2pPr>
            <a:lvl3pPr marL="1143000" indent="-228600" algn="l" defTabSz="457200" rtl="0" eaLnBrk="1" latinLnBrk="0" hangingPunct="1">
              <a:spcBef>
                <a:spcPct val="20000"/>
              </a:spcBef>
              <a:buClr>
                <a:srgbClr val="00AEEF"/>
              </a:buClr>
              <a:buFont typeface="Arial"/>
              <a:buChar char="•"/>
              <a:defRPr sz="2000" kern="1200">
                <a:solidFill>
                  <a:schemeClr val="tx1">
                    <a:lumMod val="85000"/>
                    <a:lumOff val="15000"/>
                  </a:schemeClr>
                </a:solidFill>
                <a:latin typeface="+mn-lt"/>
                <a:ea typeface="+mn-ea"/>
                <a:cs typeface="+mn-cs"/>
              </a:defRPr>
            </a:lvl3pPr>
            <a:lvl4pPr marL="1600200" indent="-228600" algn="l" defTabSz="457200" rtl="0" eaLnBrk="1" latinLnBrk="0" hangingPunct="1">
              <a:spcBef>
                <a:spcPct val="20000"/>
              </a:spcBef>
              <a:buFont typeface="Arial"/>
              <a:buChar char="–"/>
              <a:defRPr sz="1800" kern="1200">
                <a:solidFill>
                  <a:schemeClr val="tx1">
                    <a:lumMod val="85000"/>
                    <a:lumOff val="15000"/>
                  </a:schemeClr>
                </a:solidFill>
                <a:latin typeface="+mn-lt"/>
                <a:ea typeface="+mn-ea"/>
                <a:cs typeface="+mn-cs"/>
              </a:defRPr>
            </a:lvl4pPr>
            <a:lvl5pPr marL="2057400" indent="-228600" algn="l" defTabSz="457200" rtl="0" eaLnBrk="1" latinLnBrk="0" hangingPunct="1">
              <a:spcBef>
                <a:spcPct val="20000"/>
              </a:spcBef>
              <a:buFont typeface="Arial"/>
              <a:buChar char="»"/>
              <a:defRPr sz="1800" kern="1200">
                <a:solidFill>
                  <a:schemeClr val="tx1">
                    <a:lumMod val="85000"/>
                    <a:lumOff val="15000"/>
                  </a:schemeClr>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300038" lvl="1" indent="-257175" defTabSz="342900">
              <a:lnSpc>
                <a:spcPct val="110000"/>
              </a:lnSpc>
              <a:spcBef>
                <a:spcPct val="0"/>
              </a:spcBef>
              <a:spcAft>
                <a:spcPts val="450"/>
              </a:spcAft>
              <a:buClr>
                <a:srgbClr val="6F1F2E"/>
              </a:buClr>
              <a:buSzPct val="100000"/>
              <a:buFont typeface="Wingdings" panose="05000000000000000000" pitchFamily="2" charset="2"/>
              <a:buChar char="§"/>
              <a:tabLst>
                <a:tab pos="257175" algn="l"/>
              </a:tabLst>
              <a:defRPr/>
            </a:pPr>
            <a:r>
              <a:rPr lang="en-US" sz="1500" dirty="0">
                <a:solidFill>
                  <a:prstClr val="black"/>
                </a:solidFill>
                <a:ea typeface="MS PGothic" pitchFamily="34" charset="-128"/>
                <a:cs typeface="Arial" panose="020B0604020202020204" pitchFamily="34" charset="0"/>
              </a:rPr>
              <a:t>An independent research institute authorized by Congress in 2010 and governed by a 21-member Board of Governors representing the entire health care community</a:t>
            </a:r>
          </a:p>
          <a:p>
            <a:pPr marL="300038" lvl="1" indent="-257175" defTabSz="342900">
              <a:lnSpc>
                <a:spcPct val="110000"/>
              </a:lnSpc>
              <a:spcBef>
                <a:spcPct val="0"/>
              </a:spcBef>
              <a:spcAft>
                <a:spcPts val="450"/>
              </a:spcAft>
              <a:buClr>
                <a:srgbClr val="6F1F2E"/>
              </a:buClr>
              <a:buSzPct val="100000"/>
              <a:buFont typeface="Wingdings" panose="05000000000000000000" pitchFamily="2" charset="2"/>
              <a:buChar char="§"/>
              <a:tabLst>
                <a:tab pos="257175" algn="l"/>
              </a:tabLst>
              <a:defRPr/>
            </a:pPr>
            <a:r>
              <a:rPr lang="en-US" sz="1500" dirty="0">
                <a:solidFill>
                  <a:prstClr val="black"/>
                </a:solidFill>
                <a:ea typeface="MS PGothic" pitchFamily="34" charset="-128"/>
                <a:cs typeface="Arial" panose="020B0604020202020204" pitchFamily="34" charset="0"/>
              </a:rPr>
              <a:t>Funds comparative clinical effectiveness research (CER) that engages patients and other stakeholders throughout the research process</a:t>
            </a:r>
          </a:p>
          <a:p>
            <a:pPr marL="300038" lvl="1" indent="-257175" defTabSz="342900">
              <a:lnSpc>
                <a:spcPct val="110000"/>
              </a:lnSpc>
              <a:spcBef>
                <a:spcPct val="0"/>
              </a:spcBef>
              <a:spcAft>
                <a:spcPts val="450"/>
              </a:spcAft>
              <a:buClr>
                <a:srgbClr val="6F1F2E"/>
              </a:buClr>
              <a:buSzPct val="100000"/>
              <a:buFont typeface="Wingdings" panose="05000000000000000000" pitchFamily="2" charset="2"/>
              <a:buChar char="§"/>
              <a:tabLst>
                <a:tab pos="257175" algn="l"/>
              </a:tabLst>
              <a:defRPr/>
            </a:pPr>
            <a:r>
              <a:rPr lang="en-US" sz="1500" dirty="0">
                <a:solidFill>
                  <a:prstClr val="black"/>
                </a:solidFill>
                <a:ea typeface="MS PGothic" pitchFamily="34" charset="-128"/>
                <a:cs typeface="Arial" panose="020B0604020202020204" pitchFamily="34" charset="0"/>
              </a:rPr>
              <a:t>Seeks answers to real-world questions about what works best for patients based on their circumstances and concerns</a:t>
            </a:r>
          </a:p>
          <a:p>
            <a:pPr marL="257175" indent="-257175" defTabSz="342900">
              <a:spcAft>
                <a:spcPts val="900"/>
              </a:spcAft>
              <a:buClr>
                <a:srgbClr val="6F1F2E"/>
              </a:buClr>
              <a:buFont typeface="Wingdings" panose="05000000000000000000" pitchFamily="2" charset="2"/>
              <a:buChar char="§"/>
              <a:defRPr/>
            </a:pPr>
            <a:endParaRPr lang="en-US" sz="2100" dirty="0">
              <a:solidFill>
                <a:prstClr val="black"/>
              </a:solidFill>
              <a:latin typeface="Arial"/>
            </a:endParaRPr>
          </a:p>
        </p:txBody>
      </p:sp>
      <p:pic>
        <p:nvPicPr>
          <p:cNvPr id="4" name="Picture 2"/>
          <p:cNvPicPr>
            <a:picLocks noChangeAspect="1" noChangeArrowheads="1"/>
          </p:cNvPicPr>
          <p:nvPr/>
        </p:nvPicPr>
        <p:blipFill>
          <a:blip r:embed="rId4">
            <a:extLst>
              <a:ext uri="{28A0092B-C50C-407E-A947-70E740481C1C}">
                <a14:useLocalDpi xmlns:a14="http://schemas.microsoft.com/office/drawing/2010/main"/>
              </a:ext>
            </a:extLst>
          </a:blip>
          <a:stretch>
            <a:fillRect/>
          </a:stretch>
        </p:blipFill>
        <p:spPr bwMode="auto">
          <a:xfrm>
            <a:off x="2262295" y="4122665"/>
            <a:ext cx="3271730" cy="1302539"/>
          </a:xfrm>
          <a:prstGeom prst="rect">
            <a:avLst/>
          </a:prstGeom>
          <a:noFill/>
          <a:extLst>
            <a:ext uri="{909E8E84-426E-40DD-AFC4-6F175D3DCCD1}">
              <a14:hiddenFill xmlns:a14="http://schemas.microsoft.com/office/drawing/2010/main">
                <a:solidFill>
                  <a:srgbClr val="FFFFFF"/>
                </a:solidFill>
              </a14:hiddenFill>
            </a:ext>
          </a:extLst>
        </p:spPr>
      </p:pic>
      <p:sp>
        <p:nvSpPr>
          <p:cNvPr id="7" name="Title 6"/>
          <p:cNvSpPr>
            <a:spLocks noGrp="1"/>
          </p:cNvSpPr>
          <p:nvPr>
            <p:ph type="title"/>
          </p:nvPr>
        </p:nvSpPr>
        <p:spPr/>
        <p:txBody>
          <a:bodyPr/>
          <a:lstStyle/>
          <a:p>
            <a:r>
              <a:rPr lang="en-US" dirty="0" smtClean="0"/>
              <a:t>About PCORI</a:t>
            </a:r>
            <a:endParaRPr lang="en-US" dirty="0"/>
          </a:p>
        </p:txBody>
      </p:sp>
      <p:sp>
        <p:nvSpPr>
          <p:cNvPr id="6" name="Slide Number Placeholder 5"/>
          <p:cNvSpPr>
            <a:spLocks noGrp="1"/>
          </p:cNvSpPr>
          <p:nvPr>
            <p:ph type="sldNum" sz="quarter" idx="12"/>
          </p:nvPr>
        </p:nvSpPr>
        <p:spPr/>
        <p:txBody>
          <a:bodyPr/>
          <a:lstStyle/>
          <a:p>
            <a:pPr defTabSz="685800"/>
            <a:fld id="{0E0B0D1E-F111-46E6-8EE2-10C8F25ADA44}" type="slidenum">
              <a:rPr lang="en-US">
                <a:solidFill>
                  <a:srgbClr val="48141E"/>
                </a:solidFill>
              </a:rPr>
              <a:pPr defTabSz="685800"/>
              <a:t>3</a:t>
            </a:fld>
            <a:endParaRPr lang="en-US" dirty="0">
              <a:solidFill>
                <a:srgbClr val="48141E"/>
              </a:solidFill>
            </a:endParaRPr>
          </a:p>
        </p:txBody>
      </p:sp>
    </p:spTree>
    <p:extLst>
      <p:ext uri="{BB962C8B-B14F-4D97-AF65-F5344CB8AC3E}">
        <p14:creationId xmlns:p14="http://schemas.microsoft.com/office/powerpoint/2010/main" val="374989892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p:cNvSpPr txBox="1"/>
          <p:nvPr/>
        </p:nvSpPr>
        <p:spPr>
          <a:xfrm>
            <a:off x="7542008" y="3776092"/>
            <a:ext cx="184731" cy="300082"/>
          </a:xfrm>
          <a:prstGeom prst="rect">
            <a:avLst/>
          </a:prstGeom>
          <a:noFill/>
        </p:spPr>
        <p:txBody>
          <a:bodyPr wrap="none" rtlCol="0">
            <a:spAutoFit/>
          </a:bodyPr>
          <a:lstStyle/>
          <a:p>
            <a:pPr defTabSz="685800"/>
            <a:endParaRPr lang="en-US" sz="1350" dirty="0">
              <a:solidFill>
                <a:prstClr val="black"/>
              </a:solidFill>
            </a:endParaRPr>
          </a:p>
        </p:txBody>
      </p:sp>
      <p:sp>
        <p:nvSpPr>
          <p:cNvPr id="9" name="Freeform 8"/>
          <p:cNvSpPr/>
          <p:nvPr/>
        </p:nvSpPr>
        <p:spPr>
          <a:xfrm>
            <a:off x="1885951" y="2441222"/>
            <a:ext cx="5029199" cy="2457450"/>
          </a:xfrm>
          <a:custGeom>
            <a:avLst/>
            <a:gdLst>
              <a:gd name="connsiteX0" fmla="*/ 0 w 6157302"/>
              <a:gd name="connsiteY0" fmla="*/ 0 h 1705732"/>
              <a:gd name="connsiteX1" fmla="*/ 6157302 w 6157302"/>
              <a:gd name="connsiteY1" fmla="*/ 0 h 1705732"/>
              <a:gd name="connsiteX2" fmla="*/ 6157302 w 6157302"/>
              <a:gd name="connsiteY2" fmla="*/ 1705732 h 1705732"/>
              <a:gd name="connsiteX3" fmla="*/ 0 w 6157302"/>
              <a:gd name="connsiteY3" fmla="*/ 1705732 h 1705732"/>
              <a:gd name="connsiteX4" fmla="*/ 0 w 6157302"/>
              <a:gd name="connsiteY4" fmla="*/ 0 h 170573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157302" h="1705732">
                <a:moveTo>
                  <a:pt x="0" y="0"/>
                </a:moveTo>
                <a:lnTo>
                  <a:pt x="6157302" y="0"/>
                </a:lnTo>
                <a:lnTo>
                  <a:pt x="6157302" y="1705732"/>
                </a:lnTo>
                <a:lnTo>
                  <a:pt x="0" y="1705732"/>
                </a:lnTo>
                <a:lnTo>
                  <a:pt x="0" y="0"/>
                </a:lnTo>
                <a:close/>
              </a:path>
            </a:pathLst>
          </a:custGeom>
          <a:ln>
            <a:noFill/>
          </a:ln>
        </p:spPr>
        <p:style>
          <a:lnRef idx="2">
            <a:schemeClr val="accent1">
              <a:shade val="80000"/>
              <a:hueOff val="0"/>
              <a:satOff val="0"/>
              <a:lumOff val="0"/>
              <a:alphaOff val="0"/>
            </a:schemeClr>
          </a:lnRef>
          <a:fillRef idx="1">
            <a:schemeClr val="lt1">
              <a:hueOff val="0"/>
              <a:satOff val="0"/>
              <a:lumOff val="0"/>
              <a:alphaOff val="0"/>
            </a:schemeClr>
          </a:fillRef>
          <a:effectRef idx="0">
            <a:schemeClr val="lt1">
              <a:hueOff val="0"/>
              <a:satOff val="0"/>
              <a:lumOff val="0"/>
              <a:alphaOff val="0"/>
            </a:schemeClr>
          </a:effectRef>
          <a:fontRef idx="minor">
            <a:schemeClr val="dk1">
              <a:hueOff val="0"/>
              <a:satOff val="0"/>
              <a:lumOff val="0"/>
              <a:alphaOff val="0"/>
            </a:schemeClr>
          </a:fontRef>
        </p:style>
        <p:txBody>
          <a:bodyPr spcFirstLastPara="0" vert="horz" wrap="square" lIns="137160" tIns="68580" rIns="68580" bIns="68580" numCol="1" spcCol="1270" anchor="t" anchorCtr="0">
            <a:noAutofit/>
          </a:bodyPr>
          <a:lstStyle/>
          <a:p>
            <a:pPr defTabSz="500063">
              <a:lnSpc>
                <a:spcPct val="90000"/>
              </a:lnSpc>
              <a:spcAft>
                <a:spcPct val="5000"/>
              </a:spcAft>
            </a:pPr>
            <a:r>
              <a:rPr lang="en-US" sz="1350" dirty="0">
                <a:solidFill>
                  <a:srgbClr val="1F497D"/>
                </a:solidFill>
                <a:ea typeface="Verdana" pitchFamily="34" charset="0"/>
                <a:cs typeface="Calibri" pitchFamily="34" charset="0"/>
              </a:rPr>
              <a:t>“The purpose of the Institute is to </a:t>
            </a:r>
            <a:r>
              <a:rPr lang="en-US" sz="1350" b="1" dirty="0">
                <a:solidFill>
                  <a:srgbClr val="1F497D">
                    <a:lumMod val="60000"/>
                    <a:lumOff val="40000"/>
                  </a:srgbClr>
                </a:solidFill>
              </a:rPr>
              <a:t>assist patients, clinicians, purchasers, and policy-makers in making informed health decisions</a:t>
            </a:r>
            <a:r>
              <a:rPr lang="en-US" sz="1350" b="1" dirty="0">
                <a:solidFill>
                  <a:srgbClr val="9BBB59"/>
                </a:solidFill>
              </a:rPr>
              <a:t> </a:t>
            </a:r>
            <a:r>
              <a:rPr lang="en-US" sz="1350" dirty="0">
                <a:solidFill>
                  <a:srgbClr val="1F497D"/>
                </a:solidFill>
                <a:ea typeface="Verdana" pitchFamily="34" charset="0"/>
                <a:cs typeface="Calibri" pitchFamily="34" charset="0"/>
              </a:rPr>
              <a:t>by advancing the quality and relevance of evidence concerning the manner in which diseases, disorders, and other health conditions can </a:t>
            </a:r>
            <a:r>
              <a:rPr lang="en-US" sz="1350" dirty="0">
                <a:solidFill>
                  <a:srgbClr val="1F497D"/>
                </a:solidFill>
              </a:rPr>
              <a:t>effectively and appropriately be prevented, diagnosed, treated, monitored, and managed </a:t>
            </a:r>
            <a:r>
              <a:rPr lang="en-US" sz="1350" b="1" dirty="0">
                <a:solidFill>
                  <a:srgbClr val="1F497D">
                    <a:lumMod val="60000"/>
                    <a:lumOff val="40000"/>
                  </a:srgbClr>
                </a:solidFill>
              </a:rPr>
              <a:t>through research and evidence synthesis...</a:t>
            </a:r>
          </a:p>
          <a:p>
            <a:pPr defTabSz="500063">
              <a:lnSpc>
                <a:spcPct val="90000"/>
              </a:lnSpc>
              <a:spcAft>
                <a:spcPct val="5000"/>
              </a:spcAft>
            </a:pPr>
            <a:endParaRPr lang="en-US" sz="1350" b="1" dirty="0">
              <a:solidFill>
                <a:srgbClr val="1F497D">
                  <a:lumMod val="60000"/>
                  <a:lumOff val="40000"/>
                </a:srgbClr>
              </a:solidFill>
              <a:ea typeface="Verdana" pitchFamily="34" charset="0"/>
              <a:cs typeface="Calibri" pitchFamily="34" charset="0"/>
            </a:endParaRPr>
          </a:p>
          <a:p>
            <a:pPr defTabSz="500063">
              <a:lnSpc>
                <a:spcPct val="90000"/>
              </a:lnSpc>
              <a:spcAft>
                <a:spcPct val="5000"/>
              </a:spcAft>
            </a:pPr>
            <a:endParaRPr lang="en-US" sz="1350" b="1" dirty="0">
              <a:solidFill>
                <a:srgbClr val="1F497D">
                  <a:lumMod val="60000"/>
                  <a:lumOff val="40000"/>
                </a:srgbClr>
              </a:solidFill>
              <a:ea typeface="Verdana" pitchFamily="34" charset="0"/>
              <a:cs typeface="Calibri" pitchFamily="34" charset="0"/>
            </a:endParaRPr>
          </a:p>
          <a:p>
            <a:pPr defTabSz="500063">
              <a:lnSpc>
                <a:spcPct val="90000"/>
              </a:lnSpc>
              <a:spcAft>
                <a:spcPct val="5000"/>
              </a:spcAft>
            </a:pPr>
            <a:endParaRPr lang="en-US" sz="1350" b="1" dirty="0">
              <a:solidFill>
                <a:srgbClr val="1F497D">
                  <a:lumMod val="60000"/>
                  <a:lumOff val="40000"/>
                </a:srgbClr>
              </a:solidFill>
              <a:ea typeface="Verdana" pitchFamily="34" charset="0"/>
              <a:cs typeface="Calibri" pitchFamily="34" charset="0"/>
            </a:endParaRPr>
          </a:p>
          <a:p>
            <a:pPr defTabSz="500063">
              <a:lnSpc>
                <a:spcPct val="90000"/>
              </a:lnSpc>
              <a:spcAft>
                <a:spcPct val="5000"/>
              </a:spcAft>
            </a:pPr>
            <a:endParaRPr lang="en-US" sz="1350" b="1" dirty="0">
              <a:solidFill>
                <a:srgbClr val="1F497D">
                  <a:lumMod val="60000"/>
                  <a:lumOff val="40000"/>
                </a:srgbClr>
              </a:solidFill>
              <a:ea typeface="Verdana" pitchFamily="34" charset="0"/>
              <a:cs typeface="Calibri" pitchFamily="34" charset="0"/>
            </a:endParaRPr>
          </a:p>
          <a:p>
            <a:pPr algn="r" defTabSz="500063">
              <a:lnSpc>
                <a:spcPct val="90000"/>
              </a:lnSpc>
              <a:spcAft>
                <a:spcPct val="5000"/>
              </a:spcAft>
            </a:pPr>
            <a:endParaRPr lang="en-US" sz="1050" dirty="0">
              <a:solidFill>
                <a:srgbClr val="1F497D"/>
              </a:solidFill>
              <a:ea typeface="Verdana" pitchFamily="34" charset="0"/>
              <a:cs typeface="Calibri" pitchFamily="34" charset="0"/>
            </a:endParaRPr>
          </a:p>
          <a:p>
            <a:pPr algn="r" defTabSz="500063">
              <a:lnSpc>
                <a:spcPct val="90000"/>
              </a:lnSpc>
              <a:spcAft>
                <a:spcPct val="5000"/>
              </a:spcAft>
            </a:pPr>
            <a:r>
              <a:rPr lang="en-US" sz="1050" dirty="0">
                <a:solidFill>
                  <a:srgbClr val="1F497D"/>
                </a:solidFill>
                <a:ea typeface="Verdana" pitchFamily="34" charset="0"/>
                <a:cs typeface="Calibri" pitchFamily="34" charset="0"/>
              </a:rPr>
              <a:t>--from PCORI’s authorizing legislation</a:t>
            </a:r>
          </a:p>
          <a:p>
            <a:pPr defTabSz="500063">
              <a:lnSpc>
                <a:spcPct val="90000"/>
              </a:lnSpc>
              <a:spcAft>
                <a:spcPct val="5000"/>
              </a:spcAft>
            </a:pPr>
            <a:endParaRPr lang="en-US" sz="1350" dirty="0">
              <a:solidFill>
                <a:srgbClr val="1F497D"/>
              </a:solidFill>
              <a:ea typeface="Verdana" pitchFamily="34" charset="0"/>
              <a:cs typeface="Calibri" pitchFamily="34" charset="0"/>
            </a:endParaRPr>
          </a:p>
        </p:txBody>
      </p:sp>
      <p:sp>
        <p:nvSpPr>
          <p:cNvPr id="2" name="Rectangle 1"/>
          <p:cNvSpPr/>
          <p:nvPr/>
        </p:nvSpPr>
        <p:spPr>
          <a:xfrm>
            <a:off x="1988343" y="3914593"/>
            <a:ext cx="5029200" cy="850617"/>
          </a:xfrm>
          <a:prstGeom prst="rect">
            <a:avLst/>
          </a:prstGeom>
        </p:spPr>
        <p:txBody>
          <a:bodyPr wrap="square">
            <a:spAutoFit/>
          </a:bodyPr>
          <a:lstStyle/>
          <a:p>
            <a:pPr defTabSz="500063">
              <a:lnSpc>
                <a:spcPct val="90000"/>
              </a:lnSpc>
              <a:spcAft>
                <a:spcPct val="5000"/>
              </a:spcAft>
            </a:pPr>
            <a:r>
              <a:rPr lang="en-US" sz="1350" b="1" dirty="0">
                <a:solidFill>
                  <a:srgbClr val="1F497D">
                    <a:lumMod val="60000"/>
                    <a:lumOff val="40000"/>
                  </a:srgbClr>
                </a:solidFill>
                <a:latin typeface="Calibri"/>
              </a:rPr>
              <a:t>… and the dissemination of research findings </a:t>
            </a:r>
            <a:r>
              <a:rPr lang="en-US" sz="1350" dirty="0">
                <a:solidFill>
                  <a:srgbClr val="1F497D"/>
                </a:solidFill>
                <a:latin typeface="Calibri"/>
              </a:rPr>
              <a:t>with respect to the relative health outcomes, clinical effectiveness, and appropriateness of the medical treatments, services...”</a:t>
            </a:r>
          </a:p>
          <a:p>
            <a:pPr algn="r" defTabSz="500063">
              <a:lnSpc>
                <a:spcPct val="90000"/>
              </a:lnSpc>
              <a:spcAft>
                <a:spcPct val="5000"/>
              </a:spcAft>
            </a:pPr>
            <a:endParaRPr lang="en-US" sz="1350" dirty="0">
              <a:solidFill>
                <a:srgbClr val="1F497D"/>
              </a:solidFill>
              <a:latin typeface="Calibri"/>
              <a:ea typeface="Verdana" pitchFamily="34" charset="0"/>
              <a:cs typeface="Calibri" pitchFamily="34" charset="0"/>
            </a:endParaRPr>
          </a:p>
        </p:txBody>
      </p:sp>
      <p:pic>
        <p:nvPicPr>
          <p:cNvPr id="2050" name="Picture 2"/>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508067" y="4583898"/>
            <a:ext cx="4243388" cy="115619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Title 3"/>
          <p:cNvSpPr>
            <a:spLocks noGrp="1"/>
          </p:cNvSpPr>
          <p:nvPr>
            <p:ph type="title"/>
          </p:nvPr>
        </p:nvSpPr>
        <p:spPr>
          <a:xfrm>
            <a:off x="508068" y="1365402"/>
            <a:ext cx="7989752" cy="812497"/>
          </a:xfrm>
        </p:spPr>
        <p:txBody>
          <a:bodyPr/>
          <a:lstStyle/>
          <a:p>
            <a:r>
              <a:rPr lang="en-US" dirty="0" smtClean="0"/>
              <a:t>PCORI’s Broad and Complex mandate</a:t>
            </a:r>
            <a:endParaRPr lang="en-US" dirty="0"/>
          </a:p>
        </p:txBody>
      </p:sp>
      <p:sp>
        <p:nvSpPr>
          <p:cNvPr id="3" name="Slide Number Placeholder 2"/>
          <p:cNvSpPr>
            <a:spLocks noGrp="1"/>
          </p:cNvSpPr>
          <p:nvPr>
            <p:ph type="sldNum" sz="quarter" idx="12"/>
          </p:nvPr>
        </p:nvSpPr>
        <p:spPr/>
        <p:txBody>
          <a:bodyPr/>
          <a:lstStyle/>
          <a:p>
            <a:pPr defTabSz="685800"/>
            <a:fld id="{0E0B0D1E-F111-46E6-8EE2-10C8F25ADA44}" type="slidenum">
              <a:rPr lang="en-US">
                <a:solidFill>
                  <a:srgbClr val="48141E"/>
                </a:solidFill>
              </a:rPr>
              <a:pPr defTabSz="685800"/>
              <a:t>4</a:t>
            </a:fld>
            <a:endParaRPr lang="en-US" dirty="0">
              <a:solidFill>
                <a:srgbClr val="48141E"/>
              </a:solidFill>
            </a:endParaRPr>
          </a:p>
        </p:txBody>
      </p:sp>
    </p:spTree>
    <p:extLst>
      <p:ext uri="{BB962C8B-B14F-4D97-AF65-F5344CB8AC3E}">
        <p14:creationId xmlns:p14="http://schemas.microsoft.com/office/powerpoint/2010/main" val="4121177439"/>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1"/>
          </p:nvPr>
        </p:nvSpPr>
        <p:spPr>
          <a:xfrm>
            <a:off x="1371600" y="1828800"/>
            <a:ext cx="6343650" cy="285750"/>
          </a:xfrm>
        </p:spPr>
        <p:txBody>
          <a:bodyPr anchor="t">
            <a:normAutofit fontScale="70000" lnSpcReduction="20000"/>
          </a:bodyPr>
          <a:lstStyle/>
          <a:p>
            <a:r>
              <a:rPr lang="en-US" dirty="0"/>
              <a:t>2009 estimate:  A</a:t>
            </a:r>
            <a:r>
              <a:rPr lang="en-US" dirty="0" smtClean="0"/>
              <a:t>s much as 85</a:t>
            </a:r>
            <a:r>
              <a:rPr lang="en-US" dirty="0"/>
              <a:t>% of research funding is avoidably wasted</a:t>
            </a:r>
          </a:p>
          <a:p>
            <a:pPr marL="0" indent="0">
              <a:buNone/>
            </a:pPr>
            <a:endParaRPr lang="en-US" dirty="0"/>
          </a:p>
        </p:txBody>
      </p:sp>
      <p:sp>
        <p:nvSpPr>
          <p:cNvPr id="3" name="Title 2"/>
          <p:cNvSpPr>
            <a:spLocks noGrp="1"/>
          </p:cNvSpPr>
          <p:nvPr>
            <p:ph type="title"/>
          </p:nvPr>
        </p:nvSpPr>
        <p:spPr>
          <a:xfrm>
            <a:off x="312320" y="1406351"/>
            <a:ext cx="8462210" cy="514350"/>
          </a:xfrm>
        </p:spPr>
        <p:txBody>
          <a:bodyPr anchor="t"/>
          <a:lstStyle/>
          <a:p>
            <a:r>
              <a:rPr lang="en-US" dirty="0"/>
              <a:t>Increasing Value and Reducing Waste</a:t>
            </a:r>
          </a:p>
        </p:txBody>
      </p:sp>
      <p:pic>
        <p:nvPicPr>
          <p:cNvPr id="4" name="Picture 3"/>
          <p:cNvPicPr>
            <a:picLocks noChangeAspect="1"/>
          </p:cNvPicPr>
          <p:nvPr/>
        </p:nvPicPr>
        <p:blipFill>
          <a:blip r:embed="rId3"/>
          <a:stretch>
            <a:fillRect/>
          </a:stretch>
        </p:blipFill>
        <p:spPr>
          <a:xfrm>
            <a:off x="1551216" y="5298075"/>
            <a:ext cx="1047749" cy="194027"/>
          </a:xfrm>
          <a:prstGeom prst="rect">
            <a:avLst/>
          </a:prstGeom>
        </p:spPr>
      </p:pic>
      <p:sp>
        <p:nvSpPr>
          <p:cNvPr id="5" name="Rectangle 4"/>
          <p:cNvSpPr/>
          <p:nvPr/>
        </p:nvSpPr>
        <p:spPr>
          <a:xfrm>
            <a:off x="2590799" y="5294073"/>
            <a:ext cx="5271534" cy="646331"/>
          </a:xfrm>
          <a:prstGeom prst="rect">
            <a:avLst/>
          </a:prstGeom>
        </p:spPr>
        <p:txBody>
          <a:bodyPr wrap="square">
            <a:spAutoFit/>
          </a:bodyPr>
          <a:lstStyle/>
          <a:p>
            <a:pPr defTabSz="685800"/>
            <a:r>
              <a:rPr lang="en-US" sz="750" b="1" dirty="0">
                <a:solidFill>
                  <a:prstClr val="black"/>
                </a:solidFill>
              </a:rPr>
              <a:t>Avoidable waste in the production and reporting of research evidence. </a:t>
            </a:r>
            <a:r>
              <a:rPr lang="en-US" sz="750" dirty="0">
                <a:solidFill>
                  <a:prstClr val="black"/>
                </a:solidFill>
              </a:rPr>
              <a:t>Chalmers I, </a:t>
            </a:r>
            <a:r>
              <a:rPr lang="en-US" sz="750" dirty="0" err="1">
                <a:solidFill>
                  <a:prstClr val="black"/>
                </a:solidFill>
              </a:rPr>
              <a:t>Glasziou</a:t>
            </a:r>
            <a:r>
              <a:rPr lang="en-US" sz="750" dirty="0">
                <a:solidFill>
                  <a:prstClr val="black"/>
                </a:solidFill>
              </a:rPr>
              <a:t>, P. </a:t>
            </a:r>
            <a:r>
              <a:rPr lang="en-US" sz="750" i="1" dirty="0">
                <a:solidFill>
                  <a:prstClr val="black"/>
                </a:solidFill>
              </a:rPr>
              <a:t>Lancet</a:t>
            </a:r>
            <a:r>
              <a:rPr lang="en-US" sz="750" dirty="0">
                <a:solidFill>
                  <a:prstClr val="black"/>
                </a:solidFill>
              </a:rPr>
              <a:t> 2009;</a:t>
            </a:r>
            <a:r>
              <a:rPr lang="en-US" sz="750" b="1" dirty="0">
                <a:solidFill>
                  <a:prstClr val="black"/>
                </a:solidFill>
              </a:rPr>
              <a:t> 374:</a:t>
            </a:r>
            <a:r>
              <a:rPr lang="en-US" sz="750" dirty="0">
                <a:solidFill>
                  <a:prstClr val="black"/>
                </a:solidFill>
              </a:rPr>
              <a:t> 86-89</a:t>
            </a:r>
            <a:r>
              <a:rPr lang="en-US" sz="750" dirty="0">
                <a:solidFill>
                  <a:srgbClr val="3D3D3D"/>
                </a:solidFill>
              </a:rPr>
              <a:t>.</a:t>
            </a:r>
          </a:p>
          <a:p>
            <a:pPr defTabSz="685800"/>
            <a:r>
              <a:rPr lang="en-US" sz="750" b="1" dirty="0">
                <a:solidFill>
                  <a:prstClr val="black"/>
                </a:solidFill>
              </a:rPr>
              <a:t>Increasing value and reducing waste in biomedical research: who's listening? </a:t>
            </a:r>
            <a:r>
              <a:rPr lang="en-US" sz="750" dirty="0">
                <a:solidFill>
                  <a:prstClr val="black"/>
                </a:solidFill>
              </a:rPr>
              <a:t>Moher D, et al.  </a:t>
            </a:r>
            <a:r>
              <a:rPr lang="en-US" sz="750" i="1" dirty="0">
                <a:solidFill>
                  <a:prstClr val="black"/>
                </a:solidFill>
              </a:rPr>
              <a:t>Lancet </a:t>
            </a:r>
            <a:r>
              <a:rPr lang="en-US" sz="750" dirty="0">
                <a:solidFill>
                  <a:prstClr val="black"/>
                </a:solidFill>
              </a:rPr>
              <a:t>2015; </a:t>
            </a:r>
            <a:r>
              <a:rPr lang="en-US" sz="750" b="1" dirty="0">
                <a:solidFill>
                  <a:prstClr val="black"/>
                </a:solidFill>
              </a:rPr>
              <a:t>Online: </a:t>
            </a:r>
            <a:r>
              <a:rPr lang="en-US" sz="750" dirty="0">
                <a:solidFill>
                  <a:prstClr val="black"/>
                </a:solidFill>
              </a:rPr>
              <a:t>Sept.28</a:t>
            </a:r>
            <a:endParaRPr lang="en-US" sz="750" dirty="0">
              <a:solidFill>
                <a:srgbClr val="3D3D3D"/>
              </a:solidFill>
            </a:endParaRPr>
          </a:p>
          <a:p>
            <a:pPr defTabSz="685800"/>
            <a:endParaRPr lang="en-US" sz="1350" dirty="0">
              <a:solidFill>
                <a:srgbClr val="3D3D3D"/>
              </a:solidFill>
            </a:endParaRPr>
          </a:p>
        </p:txBody>
      </p:sp>
      <p:pic>
        <p:nvPicPr>
          <p:cNvPr id="7" name="Picture 6"/>
          <p:cNvPicPr>
            <a:picLocks noChangeAspect="1"/>
          </p:cNvPicPr>
          <p:nvPr/>
        </p:nvPicPr>
        <p:blipFill>
          <a:blip r:embed="rId4"/>
          <a:stretch>
            <a:fillRect/>
          </a:stretch>
        </p:blipFill>
        <p:spPr>
          <a:xfrm>
            <a:off x="1534887" y="2433793"/>
            <a:ext cx="6294793" cy="2393576"/>
          </a:xfrm>
          <a:prstGeom prst="rect">
            <a:avLst/>
          </a:prstGeom>
        </p:spPr>
      </p:pic>
      <p:sp>
        <p:nvSpPr>
          <p:cNvPr id="9" name="TextBox 8"/>
          <p:cNvSpPr txBox="1"/>
          <p:nvPr/>
        </p:nvSpPr>
        <p:spPr>
          <a:xfrm>
            <a:off x="1567544" y="2179878"/>
            <a:ext cx="5001986" cy="276999"/>
          </a:xfrm>
          <a:prstGeom prst="rect">
            <a:avLst/>
          </a:prstGeom>
          <a:noFill/>
        </p:spPr>
        <p:txBody>
          <a:bodyPr wrap="square" rtlCol="0">
            <a:spAutoFit/>
          </a:bodyPr>
          <a:lstStyle/>
          <a:p>
            <a:pPr defTabSz="685800"/>
            <a:r>
              <a:rPr lang="en-US" sz="1200" b="1" dirty="0">
                <a:solidFill>
                  <a:srgbClr val="3D3D3D"/>
                </a:solidFill>
              </a:rPr>
              <a:t>Stages in research production that lead to waste. Moher et al. </a:t>
            </a:r>
          </a:p>
        </p:txBody>
      </p:sp>
    </p:spTree>
    <p:extLst>
      <p:ext uri="{BB962C8B-B14F-4D97-AF65-F5344CB8AC3E}">
        <p14:creationId xmlns:p14="http://schemas.microsoft.com/office/powerpoint/2010/main" val="190272625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txBox="1">
            <a:spLocks/>
          </p:cNvSpPr>
          <p:nvPr/>
        </p:nvSpPr>
        <p:spPr>
          <a:xfrm>
            <a:off x="781050" y="1464491"/>
            <a:ext cx="7461083" cy="514350"/>
          </a:xfrm>
          <a:prstGeom prst="rect">
            <a:avLst/>
          </a:prstGeom>
        </p:spPr>
        <p:txBody>
          <a:bodyPr/>
          <a:lstStyle>
            <a:lvl1pPr algn="ctr" defTabSz="457200" rtl="0" eaLnBrk="0" fontAlgn="base" hangingPunct="0">
              <a:spcBef>
                <a:spcPct val="0"/>
              </a:spcBef>
              <a:spcAft>
                <a:spcPct val="0"/>
              </a:spcAft>
              <a:defRPr sz="4400" kern="1200">
                <a:solidFill>
                  <a:schemeClr val="tx1"/>
                </a:solidFill>
                <a:latin typeface="+mj-lt"/>
                <a:ea typeface="MS PGothic" pitchFamily="34" charset="-128"/>
                <a:cs typeface="MS PGothic"/>
              </a:defRPr>
            </a:lvl1pPr>
            <a:lvl2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2pPr>
            <a:lvl3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3pPr>
            <a:lvl4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4pPr>
            <a:lvl5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5pPr>
            <a:lvl6pPr marL="457200" algn="ctr" defTabSz="457200" rtl="0" fontAlgn="base">
              <a:spcBef>
                <a:spcPct val="0"/>
              </a:spcBef>
              <a:spcAft>
                <a:spcPct val="0"/>
              </a:spcAft>
              <a:defRPr sz="4400">
                <a:solidFill>
                  <a:schemeClr val="tx1"/>
                </a:solidFill>
                <a:latin typeface="Calibri" pitchFamily="34" charset="0"/>
              </a:defRPr>
            </a:lvl6pPr>
            <a:lvl7pPr marL="914400" algn="ctr" defTabSz="457200" rtl="0" fontAlgn="base">
              <a:spcBef>
                <a:spcPct val="0"/>
              </a:spcBef>
              <a:spcAft>
                <a:spcPct val="0"/>
              </a:spcAft>
              <a:defRPr sz="4400">
                <a:solidFill>
                  <a:schemeClr val="tx1"/>
                </a:solidFill>
                <a:latin typeface="Calibri" pitchFamily="34" charset="0"/>
              </a:defRPr>
            </a:lvl7pPr>
            <a:lvl8pPr marL="1371600" algn="ctr" defTabSz="457200" rtl="0" fontAlgn="base">
              <a:spcBef>
                <a:spcPct val="0"/>
              </a:spcBef>
              <a:spcAft>
                <a:spcPct val="0"/>
              </a:spcAft>
              <a:defRPr sz="4400">
                <a:solidFill>
                  <a:schemeClr val="tx1"/>
                </a:solidFill>
                <a:latin typeface="Calibri" pitchFamily="34" charset="0"/>
              </a:defRPr>
            </a:lvl8pPr>
            <a:lvl9pPr marL="1828800" algn="ctr" defTabSz="457200" rtl="0" fontAlgn="base">
              <a:spcBef>
                <a:spcPct val="0"/>
              </a:spcBef>
              <a:spcAft>
                <a:spcPct val="0"/>
              </a:spcAft>
              <a:defRPr sz="4400">
                <a:solidFill>
                  <a:schemeClr val="tx1"/>
                </a:solidFill>
                <a:latin typeface="Calibri" pitchFamily="34" charset="0"/>
              </a:defRPr>
            </a:lvl9pPr>
          </a:lstStyle>
          <a:p>
            <a:pPr algn="l" defTabSz="342900">
              <a:defRPr/>
            </a:pPr>
            <a:r>
              <a:rPr lang="en-US" sz="2100" b="1" dirty="0">
                <a:solidFill>
                  <a:prstClr val="black"/>
                </a:solidFill>
                <a:latin typeface="Arial"/>
                <a:cs typeface="Arial"/>
              </a:rPr>
              <a:t>Engagement as a Path to Useful, High-Quality Research</a:t>
            </a:r>
          </a:p>
        </p:txBody>
      </p:sp>
      <p:sp>
        <p:nvSpPr>
          <p:cNvPr id="3" name="TextBox 2"/>
          <p:cNvSpPr txBox="1"/>
          <p:nvPr/>
        </p:nvSpPr>
        <p:spPr>
          <a:xfrm>
            <a:off x="7542008" y="3776092"/>
            <a:ext cx="184731" cy="300082"/>
          </a:xfrm>
          <a:prstGeom prst="rect">
            <a:avLst/>
          </a:prstGeom>
          <a:noFill/>
        </p:spPr>
        <p:txBody>
          <a:bodyPr wrap="none" rtlCol="0">
            <a:spAutoFit/>
          </a:bodyPr>
          <a:lstStyle/>
          <a:p>
            <a:pPr defTabSz="685800"/>
            <a:endParaRPr lang="en-US" sz="1350" dirty="0">
              <a:solidFill>
                <a:prstClr val="black"/>
              </a:solidFill>
            </a:endParaRPr>
          </a:p>
        </p:txBody>
      </p:sp>
      <p:pic>
        <p:nvPicPr>
          <p:cNvPr id="16" name="Picture 1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571750" y="2152650"/>
            <a:ext cx="3476625" cy="3448050"/>
          </a:xfrm>
          <a:prstGeom prst="rect">
            <a:avLst/>
          </a:prstGeom>
        </p:spPr>
      </p:pic>
      <p:sp>
        <p:nvSpPr>
          <p:cNvPr id="5" name="TextBox 4"/>
          <p:cNvSpPr txBox="1"/>
          <p:nvPr/>
        </p:nvSpPr>
        <p:spPr>
          <a:xfrm>
            <a:off x="1714500" y="4500518"/>
            <a:ext cx="1264444" cy="323165"/>
          </a:xfrm>
          <a:prstGeom prst="rect">
            <a:avLst/>
          </a:prstGeom>
          <a:noFill/>
        </p:spPr>
        <p:txBody>
          <a:bodyPr wrap="square" rtlCol="0">
            <a:spAutoFit/>
          </a:bodyPr>
          <a:lstStyle/>
          <a:p>
            <a:pPr defTabSz="342900"/>
            <a:r>
              <a:rPr lang="en-US" sz="1500" b="1" dirty="0">
                <a:solidFill>
                  <a:srgbClr val="1F497D">
                    <a:lumMod val="75000"/>
                  </a:srgbClr>
                </a:solidFill>
                <a:latin typeface="Calibri"/>
              </a:rPr>
              <a:t>Evaluation</a:t>
            </a:r>
          </a:p>
        </p:txBody>
      </p:sp>
      <p:sp>
        <p:nvSpPr>
          <p:cNvPr id="13" name="TextBox 12"/>
          <p:cNvSpPr txBox="1"/>
          <p:nvPr/>
        </p:nvSpPr>
        <p:spPr>
          <a:xfrm>
            <a:off x="5872164" y="2400301"/>
            <a:ext cx="2064544" cy="784830"/>
          </a:xfrm>
          <a:prstGeom prst="rect">
            <a:avLst/>
          </a:prstGeom>
          <a:noFill/>
        </p:spPr>
        <p:txBody>
          <a:bodyPr wrap="square" rtlCol="0">
            <a:spAutoFit/>
          </a:bodyPr>
          <a:lstStyle/>
          <a:p>
            <a:pPr defTabSz="342900"/>
            <a:r>
              <a:rPr lang="en-US" sz="1500" b="1" dirty="0">
                <a:solidFill>
                  <a:srgbClr val="1F497D">
                    <a:lumMod val="75000"/>
                  </a:srgbClr>
                </a:solidFill>
                <a:latin typeface="Calibri"/>
              </a:rPr>
              <a:t>Proposal Review; Design and Conduct of Research</a:t>
            </a:r>
          </a:p>
        </p:txBody>
      </p:sp>
      <p:sp>
        <p:nvSpPr>
          <p:cNvPr id="14" name="TextBox 13"/>
          <p:cNvSpPr txBox="1"/>
          <p:nvPr/>
        </p:nvSpPr>
        <p:spPr>
          <a:xfrm>
            <a:off x="1657350" y="2500268"/>
            <a:ext cx="1657351" cy="784830"/>
          </a:xfrm>
          <a:prstGeom prst="rect">
            <a:avLst/>
          </a:prstGeom>
          <a:noFill/>
        </p:spPr>
        <p:txBody>
          <a:bodyPr wrap="square" rtlCol="0">
            <a:spAutoFit/>
          </a:bodyPr>
          <a:lstStyle/>
          <a:p>
            <a:pPr defTabSz="342900"/>
            <a:r>
              <a:rPr lang="en-US" sz="1500" b="1" dirty="0">
                <a:solidFill>
                  <a:srgbClr val="1F497D">
                    <a:lumMod val="75000"/>
                  </a:srgbClr>
                </a:solidFill>
                <a:latin typeface="Calibri"/>
              </a:rPr>
              <a:t>Topic Selection and Research Prioritization</a:t>
            </a:r>
          </a:p>
        </p:txBody>
      </p:sp>
      <p:sp>
        <p:nvSpPr>
          <p:cNvPr id="15" name="TextBox 14"/>
          <p:cNvSpPr txBox="1"/>
          <p:nvPr/>
        </p:nvSpPr>
        <p:spPr>
          <a:xfrm>
            <a:off x="5936457" y="4229101"/>
            <a:ext cx="2064544" cy="784830"/>
          </a:xfrm>
          <a:prstGeom prst="rect">
            <a:avLst/>
          </a:prstGeom>
          <a:noFill/>
        </p:spPr>
        <p:txBody>
          <a:bodyPr wrap="square" rtlCol="0">
            <a:spAutoFit/>
          </a:bodyPr>
          <a:lstStyle/>
          <a:p>
            <a:pPr defTabSz="342900"/>
            <a:r>
              <a:rPr lang="en-US" sz="1500" b="1" dirty="0">
                <a:solidFill>
                  <a:srgbClr val="1F497D">
                    <a:lumMod val="75000"/>
                  </a:srgbClr>
                </a:solidFill>
                <a:latin typeface="Calibri"/>
              </a:rPr>
              <a:t>Dissemination and Implementation of Results</a:t>
            </a:r>
          </a:p>
        </p:txBody>
      </p:sp>
    </p:spTree>
    <p:extLst>
      <p:ext uri="{BB962C8B-B14F-4D97-AF65-F5344CB8AC3E}">
        <p14:creationId xmlns:p14="http://schemas.microsoft.com/office/powerpoint/2010/main" val="325865570"/>
      </p:ext>
    </p:extLst>
  </p:cSld>
  <p:clrMapOvr>
    <a:masterClrMapping/>
  </p:clrMapOvr>
  <mc:AlternateContent xmlns:mc="http://schemas.openxmlformats.org/markup-compatibility/2006" xmlns:p14="http://schemas.microsoft.com/office/powerpoint/2010/main">
    <mc:Choice Requires="p14">
      <p:transition p14:dur="0"/>
    </mc:Choice>
    <mc:Fallback xmlns:mv="urn:schemas-microsoft-com:mac:vml" xmlns="">
      <p:transition/>
    </mc:Fallback>
  </mc:AlternateContent>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Does Engagement Make a Difference?</a:t>
            </a:r>
            <a:endParaRPr lang="en-US" dirty="0"/>
          </a:p>
        </p:txBody>
      </p:sp>
      <p:sp>
        <p:nvSpPr>
          <p:cNvPr id="2" name="Text Placeholder 1"/>
          <p:cNvSpPr>
            <a:spLocks noGrp="1"/>
          </p:cNvSpPr>
          <p:nvPr>
            <p:ph idx="1"/>
          </p:nvPr>
        </p:nvSpPr>
        <p:spPr>
          <a:xfrm>
            <a:off x="581193" y="2312733"/>
            <a:ext cx="7989752" cy="387942"/>
          </a:xfrm>
        </p:spPr>
        <p:txBody>
          <a:bodyPr>
            <a:normAutofit fontScale="92500" lnSpcReduction="20000"/>
          </a:bodyPr>
          <a:lstStyle/>
          <a:p>
            <a:pPr marL="0" lvl="1" indent="0">
              <a:buClr>
                <a:schemeClr val="accent3"/>
              </a:buClr>
              <a:buNone/>
            </a:pPr>
            <a:r>
              <a:rPr lang="en-US" b="1" dirty="0">
                <a:solidFill>
                  <a:schemeClr val="tx1"/>
                </a:solidFill>
                <a:cs typeface="Arial" panose="020B0604020202020204" pitchFamily="34" charset="0"/>
              </a:rPr>
              <a:t>A </a:t>
            </a:r>
            <a:r>
              <a:rPr lang="en-US" b="1" dirty="0" smtClean="0">
                <a:solidFill>
                  <a:schemeClr val="tx1"/>
                </a:solidFill>
                <a:cs typeface="Arial" panose="020B0604020202020204" pitchFamily="34" charset="0"/>
              </a:rPr>
              <a:t>systematic </a:t>
            </a:r>
            <a:r>
              <a:rPr lang="en-US" b="1" dirty="0">
                <a:solidFill>
                  <a:schemeClr val="tx1"/>
                </a:solidFill>
                <a:cs typeface="Arial" panose="020B0604020202020204" pitchFamily="34" charset="0"/>
              </a:rPr>
              <a:t>review* provides the first international evidence of the impact of patient and public involvement on research on health and social-care research. </a:t>
            </a:r>
            <a:endParaRPr lang="en-US" b="1" dirty="0" smtClean="0">
              <a:solidFill>
                <a:schemeClr val="tx1"/>
              </a:solidFill>
              <a:cs typeface="Arial" panose="020B0604020202020204" pitchFamily="34" charset="0"/>
            </a:endParaRPr>
          </a:p>
        </p:txBody>
      </p:sp>
      <p:sp>
        <p:nvSpPr>
          <p:cNvPr id="4" name="Rectangle 3"/>
          <p:cNvSpPr/>
          <p:nvPr/>
        </p:nvSpPr>
        <p:spPr>
          <a:xfrm>
            <a:off x="1451999" y="5152611"/>
            <a:ext cx="3939827" cy="253916"/>
          </a:xfrm>
          <a:prstGeom prst="rect">
            <a:avLst/>
          </a:prstGeom>
        </p:spPr>
        <p:txBody>
          <a:bodyPr wrap="square">
            <a:spAutoFit/>
          </a:bodyPr>
          <a:lstStyle/>
          <a:p>
            <a:pPr marL="0" lvl="1" defTabSz="342900">
              <a:spcAft>
                <a:spcPts val="450"/>
              </a:spcAft>
              <a:buClr>
                <a:srgbClr val="71C04F"/>
              </a:buClr>
              <a:buSzPct val="100000"/>
              <a:tabLst>
                <a:tab pos="257175" algn="l"/>
              </a:tabLst>
              <a:defRPr/>
            </a:pPr>
            <a:r>
              <a:rPr lang="en-US" sz="1050" dirty="0">
                <a:solidFill>
                  <a:prstClr val="black"/>
                </a:solidFill>
                <a:latin typeface="Calibri"/>
                <a:cs typeface="Arial" panose="020B0604020202020204" pitchFamily="34" charset="0"/>
              </a:rPr>
              <a:t>*</a:t>
            </a:r>
            <a:r>
              <a:rPr lang="en-US" sz="1050" i="1" dirty="0">
                <a:solidFill>
                  <a:prstClr val="black"/>
                </a:solidFill>
                <a:latin typeface="Calibri"/>
                <a:cs typeface="Arial" panose="020B0604020202020204" pitchFamily="34" charset="0"/>
              </a:rPr>
              <a:t>Health Expectations 2014;</a:t>
            </a:r>
            <a:r>
              <a:rPr lang="en-US" sz="1050" dirty="0">
                <a:solidFill>
                  <a:prstClr val="black"/>
                </a:solidFill>
                <a:latin typeface="Calibri"/>
                <a:cs typeface="Arial" panose="020B0604020202020204" pitchFamily="34" charset="0"/>
              </a:rPr>
              <a:t> 17(5): 637–650. </a:t>
            </a:r>
          </a:p>
        </p:txBody>
      </p:sp>
      <p:sp>
        <p:nvSpPr>
          <p:cNvPr id="6" name="Rectangle 5"/>
          <p:cNvSpPr/>
          <p:nvPr/>
        </p:nvSpPr>
        <p:spPr>
          <a:xfrm>
            <a:off x="1351268" y="2687766"/>
            <a:ext cx="3611257" cy="2362185"/>
          </a:xfrm>
          <a:prstGeom prst="rect">
            <a:avLst/>
          </a:prstGeom>
        </p:spPr>
        <p:txBody>
          <a:bodyPr wrap="square">
            <a:spAutoFit/>
          </a:bodyPr>
          <a:lstStyle/>
          <a:p>
            <a:pPr marL="214313" lvl="1" indent="-214313" defTabSz="685800">
              <a:spcAft>
                <a:spcPts val="450"/>
              </a:spcAft>
              <a:buClr>
                <a:srgbClr val="48141E"/>
              </a:buClr>
              <a:buSzPct val="100000"/>
              <a:buFont typeface="Wingdings" panose="05000000000000000000" pitchFamily="2" charset="2"/>
              <a:buChar char="§"/>
              <a:tabLst>
                <a:tab pos="257175" algn="l"/>
              </a:tabLst>
              <a:defRPr/>
            </a:pPr>
            <a:r>
              <a:rPr lang="en-US" sz="1350" dirty="0">
                <a:solidFill>
                  <a:prstClr val="black"/>
                </a:solidFill>
                <a:latin typeface="Calibri"/>
                <a:cs typeface="Arial" panose="020B0604020202020204" pitchFamily="34" charset="0"/>
              </a:rPr>
              <a:t>Literature search from 1995-2009 identified 66 studies</a:t>
            </a:r>
          </a:p>
          <a:p>
            <a:pPr marL="214313" lvl="1" indent="-214313" defTabSz="685800">
              <a:spcAft>
                <a:spcPts val="450"/>
              </a:spcAft>
              <a:buClr>
                <a:srgbClr val="48141E"/>
              </a:buClr>
              <a:buSzPct val="100000"/>
              <a:buFont typeface="Wingdings" panose="05000000000000000000" pitchFamily="2" charset="2"/>
              <a:buChar char="§"/>
              <a:tabLst>
                <a:tab pos="257175" algn="l"/>
              </a:tabLst>
              <a:defRPr/>
            </a:pPr>
            <a:r>
              <a:rPr lang="en-US" sz="1350" dirty="0">
                <a:solidFill>
                  <a:prstClr val="black"/>
                </a:solidFill>
                <a:latin typeface="Calibri"/>
                <a:cs typeface="Arial" panose="020B0604020202020204" pitchFamily="34" charset="0"/>
              </a:rPr>
              <a:t>Analysis showed patient and public involvement enhanced quality and appropriateness of research</a:t>
            </a:r>
          </a:p>
          <a:p>
            <a:pPr marL="214313" lvl="1" indent="-214313" defTabSz="685800">
              <a:spcAft>
                <a:spcPts val="450"/>
              </a:spcAft>
              <a:buClr>
                <a:srgbClr val="48141E"/>
              </a:buClr>
              <a:buSzPct val="100000"/>
              <a:buFont typeface="Wingdings" panose="05000000000000000000" pitchFamily="2" charset="2"/>
              <a:buChar char="§"/>
              <a:tabLst>
                <a:tab pos="257175" algn="l"/>
              </a:tabLst>
              <a:defRPr/>
            </a:pPr>
            <a:r>
              <a:rPr lang="en-US" sz="1350" dirty="0">
                <a:solidFill>
                  <a:prstClr val="black"/>
                </a:solidFill>
                <a:latin typeface="Calibri"/>
                <a:cs typeface="Arial" panose="020B0604020202020204" pitchFamily="34" charset="0"/>
              </a:rPr>
              <a:t>Impacts were described for all stages of research</a:t>
            </a:r>
          </a:p>
          <a:p>
            <a:pPr marL="214313" lvl="1" indent="-214313" defTabSz="685800">
              <a:spcAft>
                <a:spcPts val="450"/>
              </a:spcAft>
              <a:buClr>
                <a:srgbClr val="48141E"/>
              </a:buClr>
              <a:buSzPct val="100000"/>
              <a:buFont typeface="Wingdings" panose="05000000000000000000" pitchFamily="2" charset="2"/>
              <a:buChar char="§"/>
              <a:tabLst>
                <a:tab pos="257175" algn="l"/>
              </a:tabLst>
              <a:defRPr/>
            </a:pPr>
            <a:r>
              <a:rPr lang="en-US" sz="1350" dirty="0">
                <a:solidFill>
                  <a:prstClr val="black"/>
                </a:solidFill>
                <a:latin typeface="Calibri"/>
                <a:cs typeface="Arial" panose="020B0604020202020204" pitchFamily="34" charset="0"/>
              </a:rPr>
              <a:t>But authors note the evidence base on impact of engagement still needs significant enhancement</a:t>
            </a:r>
            <a:endParaRPr lang="en-US" sz="1350" dirty="0">
              <a:solidFill>
                <a:prstClr val="black"/>
              </a:solidFill>
            </a:endParaRPr>
          </a:p>
        </p:txBody>
      </p:sp>
      <p:grpSp>
        <p:nvGrpSpPr>
          <p:cNvPr id="12" name="Group 11"/>
          <p:cNvGrpSpPr/>
          <p:nvPr/>
        </p:nvGrpSpPr>
        <p:grpSpPr>
          <a:xfrm>
            <a:off x="5391826" y="2913269"/>
            <a:ext cx="2028081" cy="2354975"/>
            <a:chOff x="5654647" y="2799599"/>
            <a:chExt cx="2704108" cy="3139966"/>
          </a:xfrm>
        </p:grpSpPr>
        <p:pic>
          <p:nvPicPr>
            <p:cNvPr id="8" name="Picture 7"/>
            <p:cNvPicPr>
              <a:picLocks noChangeAspect="1"/>
            </p:cNvPicPr>
            <p:nvPr/>
          </p:nvPicPr>
          <p:blipFill>
            <a:blip r:embed="rId2">
              <a:duotone>
                <a:schemeClr val="bg2">
                  <a:shade val="45000"/>
                  <a:satMod val="135000"/>
                </a:schemeClr>
                <a:prstClr val="white"/>
              </a:duotone>
            </a:blip>
            <a:stretch>
              <a:fillRect/>
            </a:stretch>
          </p:blipFill>
          <p:spPr>
            <a:xfrm rot="1014210">
              <a:off x="5654647" y="2799599"/>
              <a:ext cx="2355858" cy="1558232"/>
            </a:xfrm>
            <a:prstGeom prst="rect">
              <a:avLst/>
            </a:prstGeom>
          </p:spPr>
        </p:pic>
        <p:pic>
          <p:nvPicPr>
            <p:cNvPr id="10" name="Picture 9"/>
            <p:cNvPicPr>
              <a:picLocks noChangeAspect="1"/>
            </p:cNvPicPr>
            <p:nvPr/>
          </p:nvPicPr>
          <p:blipFill>
            <a:blip r:embed="rId2">
              <a:duotone>
                <a:schemeClr val="bg2">
                  <a:shade val="45000"/>
                  <a:satMod val="135000"/>
                </a:schemeClr>
                <a:prstClr val="white"/>
              </a:duotone>
            </a:blip>
            <a:stretch>
              <a:fillRect/>
            </a:stretch>
          </p:blipFill>
          <p:spPr>
            <a:xfrm rot="1014210">
              <a:off x="5791626" y="3406877"/>
              <a:ext cx="2355858" cy="1558232"/>
            </a:xfrm>
            <a:prstGeom prst="rect">
              <a:avLst/>
            </a:prstGeom>
          </p:spPr>
        </p:pic>
        <p:pic>
          <p:nvPicPr>
            <p:cNvPr id="11" name="Picture 10"/>
            <p:cNvPicPr>
              <a:picLocks noChangeAspect="1"/>
            </p:cNvPicPr>
            <p:nvPr/>
          </p:nvPicPr>
          <p:blipFill>
            <a:blip r:embed="rId2">
              <a:duotone>
                <a:schemeClr val="bg2">
                  <a:shade val="45000"/>
                  <a:satMod val="135000"/>
                </a:schemeClr>
                <a:prstClr val="white"/>
              </a:duotone>
            </a:blip>
            <a:stretch>
              <a:fillRect/>
            </a:stretch>
          </p:blipFill>
          <p:spPr>
            <a:xfrm rot="1014210">
              <a:off x="6002897" y="4381333"/>
              <a:ext cx="2355858" cy="1558232"/>
            </a:xfrm>
            <a:prstGeom prst="rect">
              <a:avLst/>
            </a:prstGeom>
          </p:spPr>
        </p:pic>
      </p:grpSp>
    </p:spTree>
    <p:extLst>
      <p:ext uri="{BB962C8B-B14F-4D97-AF65-F5344CB8AC3E}">
        <p14:creationId xmlns:p14="http://schemas.microsoft.com/office/powerpoint/2010/main" val="113250340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https://encrypted-tbn3.gstatic.com/images?q=tbn:ANd9GcSRUpJVZ78_kjY1q22MAKEqPhbRI-6hgO-spLjWCuRjNUxMgNJ_3Q"/>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63881" y="1828800"/>
            <a:ext cx="4957526" cy="3371850"/>
          </a:xfrm>
          <a:prstGeom prst="rect">
            <a:avLst/>
          </a:prstGeom>
          <a:noFill/>
          <a:extLst>
            <a:ext uri="{909E8E84-426E-40DD-AFC4-6F175D3DCCD1}">
              <a14:hiddenFill xmlns:a14="http://schemas.microsoft.com/office/drawing/2010/main">
                <a:solidFill>
                  <a:srgbClr val="FFFFFF"/>
                </a:solidFill>
              </a14:hiddenFill>
            </a:ext>
          </a:extLst>
        </p:spPr>
      </p:pic>
      <p:sp>
        <p:nvSpPr>
          <p:cNvPr id="3" name="Title 2"/>
          <p:cNvSpPr>
            <a:spLocks noGrp="1"/>
          </p:cNvSpPr>
          <p:nvPr>
            <p:ph type="title"/>
          </p:nvPr>
        </p:nvSpPr>
        <p:spPr/>
        <p:txBody>
          <a:bodyPr/>
          <a:lstStyle/>
          <a:p>
            <a:r>
              <a:rPr lang="en-US" dirty="0" smtClean="0"/>
              <a:t>Patient-Centeredness</a:t>
            </a:r>
            <a:endParaRPr lang="en-US" dirty="0"/>
          </a:p>
        </p:txBody>
      </p:sp>
      <p:sp>
        <p:nvSpPr>
          <p:cNvPr id="2" name="Slide Number Placeholder 1"/>
          <p:cNvSpPr>
            <a:spLocks noGrp="1"/>
          </p:cNvSpPr>
          <p:nvPr>
            <p:ph type="sldNum" sz="quarter" idx="4"/>
          </p:nvPr>
        </p:nvSpPr>
        <p:spPr/>
        <p:txBody>
          <a:bodyPr/>
          <a:lstStyle/>
          <a:p>
            <a:pPr defTabSz="685800"/>
            <a:fld id="{0E0B0D1E-F111-46E6-8EE2-10C8F25ADA44}" type="slidenum">
              <a:rPr lang="en-US">
                <a:solidFill>
                  <a:prstClr val="black">
                    <a:tint val="75000"/>
                  </a:prstClr>
                </a:solidFill>
              </a:rPr>
              <a:pPr defTabSz="685800"/>
              <a:t>8</a:t>
            </a:fld>
            <a:endParaRPr lang="en-US" dirty="0">
              <a:solidFill>
                <a:prstClr val="black">
                  <a:tint val="75000"/>
                </a:prstClr>
              </a:solidFill>
            </a:endParaRPr>
          </a:p>
        </p:txBody>
      </p:sp>
    </p:spTree>
    <p:extLst>
      <p:ext uri="{BB962C8B-B14F-4D97-AF65-F5344CB8AC3E}">
        <p14:creationId xmlns:p14="http://schemas.microsoft.com/office/powerpoint/2010/main" val="193609427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p:cNvSpPr txBox="1"/>
          <p:nvPr/>
        </p:nvSpPr>
        <p:spPr>
          <a:xfrm>
            <a:off x="7542008" y="3776092"/>
            <a:ext cx="184731" cy="300082"/>
          </a:xfrm>
          <a:prstGeom prst="rect">
            <a:avLst/>
          </a:prstGeom>
          <a:noFill/>
        </p:spPr>
        <p:txBody>
          <a:bodyPr wrap="none" rtlCol="0">
            <a:spAutoFit/>
          </a:bodyPr>
          <a:lstStyle/>
          <a:p>
            <a:pPr defTabSz="685800"/>
            <a:endParaRPr lang="en-US" sz="1350" dirty="0">
              <a:solidFill>
                <a:prstClr val="black"/>
              </a:solidFill>
            </a:endParaRPr>
          </a:p>
        </p:txBody>
      </p:sp>
      <p:sp>
        <p:nvSpPr>
          <p:cNvPr id="4" name="TextBox 3"/>
          <p:cNvSpPr txBox="1"/>
          <p:nvPr/>
        </p:nvSpPr>
        <p:spPr>
          <a:xfrm>
            <a:off x="1371600" y="4457701"/>
            <a:ext cx="2887241" cy="346249"/>
          </a:xfrm>
          <a:prstGeom prst="rect">
            <a:avLst/>
          </a:prstGeom>
          <a:noFill/>
        </p:spPr>
        <p:txBody>
          <a:bodyPr wrap="square" rtlCol="0">
            <a:spAutoFit/>
          </a:bodyPr>
          <a:lstStyle/>
          <a:p>
            <a:pPr marL="42863" lvl="1" defTabSz="685800">
              <a:lnSpc>
                <a:spcPct val="110000"/>
              </a:lnSpc>
              <a:spcAft>
                <a:spcPts val="450"/>
              </a:spcAft>
              <a:buClr>
                <a:srgbClr val="71C04F"/>
              </a:buClr>
              <a:buSzPct val="100000"/>
              <a:tabLst>
                <a:tab pos="257175" algn="l"/>
              </a:tabLst>
              <a:defRPr/>
            </a:pPr>
            <a:endParaRPr lang="en-US" sz="1500" b="1" dirty="0">
              <a:solidFill>
                <a:srgbClr val="1F497D">
                  <a:lumMod val="60000"/>
                  <a:lumOff val="40000"/>
                </a:srgbClr>
              </a:solidFill>
            </a:endParaRPr>
          </a:p>
        </p:txBody>
      </p:sp>
      <p:pic>
        <p:nvPicPr>
          <p:cNvPr id="3" name="Picture 2"/>
          <p:cNvPicPr>
            <a:picLocks noChangeAspect="1"/>
          </p:cNvPicPr>
          <p:nvPr/>
        </p:nvPicPr>
        <p:blipFill>
          <a:blip r:embed="rId3"/>
          <a:stretch>
            <a:fillRect/>
          </a:stretch>
        </p:blipFill>
        <p:spPr>
          <a:xfrm>
            <a:off x="2971801" y="2343150"/>
            <a:ext cx="3297871" cy="489600"/>
          </a:xfrm>
          <a:prstGeom prst="rect">
            <a:avLst/>
          </a:prstGeom>
        </p:spPr>
      </p:pic>
      <p:pic>
        <p:nvPicPr>
          <p:cNvPr id="5" name="Picture 4"/>
          <p:cNvPicPr>
            <a:picLocks noChangeAspect="1"/>
          </p:cNvPicPr>
          <p:nvPr/>
        </p:nvPicPr>
        <p:blipFill>
          <a:blip r:embed="rId4"/>
          <a:stretch>
            <a:fillRect/>
          </a:stretch>
        </p:blipFill>
        <p:spPr>
          <a:xfrm>
            <a:off x="2000250" y="3257550"/>
            <a:ext cx="5104626" cy="852692"/>
          </a:xfrm>
          <a:prstGeom prst="rect">
            <a:avLst/>
          </a:prstGeom>
        </p:spPr>
      </p:pic>
      <p:sp>
        <p:nvSpPr>
          <p:cNvPr id="6" name="Title 5"/>
          <p:cNvSpPr>
            <a:spLocks noGrp="1"/>
          </p:cNvSpPr>
          <p:nvPr>
            <p:ph type="title"/>
          </p:nvPr>
        </p:nvSpPr>
        <p:spPr/>
        <p:txBody>
          <a:bodyPr/>
          <a:lstStyle/>
          <a:p>
            <a:r>
              <a:rPr lang="en-US" dirty="0" smtClean="0"/>
              <a:t>What is comparative effectiveness?</a:t>
            </a:r>
            <a:endParaRPr lang="en-US" dirty="0"/>
          </a:p>
        </p:txBody>
      </p:sp>
      <p:sp>
        <p:nvSpPr>
          <p:cNvPr id="2" name="Slide Number Placeholder 1"/>
          <p:cNvSpPr>
            <a:spLocks noGrp="1"/>
          </p:cNvSpPr>
          <p:nvPr>
            <p:ph type="sldNum" sz="quarter" idx="12"/>
          </p:nvPr>
        </p:nvSpPr>
        <p:spPr/>
        <p:txBody>
          <a:bodyPr/>
          <a:lstStyle/>
          <a:p>
            <a:pPr defTabSz="685800"/>
            <a:fld id="{0E0B0D1E-F111-46E6-8EE2-10C8F25ADA44}" type="slidenum">
              <a:rPr lang="en-US">
                <a:solidFill>
                  <a:srgbClr val="48141E"/>
                </a:solidFill>
              </a:rPr>
              <a:pPr defTabSz="685800"/>
              <a:t>9</a:t>
            </a:fld>
            <a:endParaRPr lang="en-US" dirty="0">
              <a:solidFill>
                <a:srgbClr val="48141E"/>
              </a:solidFill>
            </a:endParaRPr>
          </a:p>
        </p:txBody>
      </p:sp>
    </p:spTree>
    <p:extLst>
      <p:ext uri="{BB962C8B-B14F-4D97-AF65-F5344CB8AC3E}">
        <p14:creationId xmlns:p14="http://schemas.microsoft.com/office/powerpoint/2010/main" val="85302312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Why we need CER</a:t>
            </a:r>
            <a:endParaRPr lang="en-US" dirty="0"/>
          </a:p>
        </p:txBody>
      </p:sp>
      <p:sp>
        <p:nvSpPr>
          <p:cNvPr id="4" name="Slide Number Placeholder 3"/>
          <p:cNvSpPr>
            <a:spLocks noGrp="1"/>
          </p:cNvSpPr>
          <p:nvPr>
            <p:ph type="sldNum" sz="quarter" idx="12"/>
          </p:nvPr>
        </p:nvSpPr>
        <p:spPr/>
        <p:txBody>
          <a:bodyPr/>
          <a:lstStyle/>
          <a:p>
            <a:pPr defTabSz="685800"/>
            <a:fld id="{DBE96405-1317-40F0-9777-E57D1B9FC51A}" type="slidenum">
              <a:rPr lang="en-US">
                <a:solidFill>
                  <a:srgbClr val="48141E"/>
                </a:solidFill>
              </a:rPr>
              <a:pPr defTabSz="685800"/>
              <a:t>10</a:t>
            </a:fld>
            <a:endParaRPr lang="en-US" dirty="0">
              <a:solidFill>
                <a:srgbClr val="48141E"/>
              </a:solidFill>
            </a:endParaRPr>
          </a:p>
        </p:txBody>
      </p:sp>
      <p:sp>
        <p:nvSpPr>
          <p:cNvPr id="3" name="Content Placeholder 2"/>
          <p:cNvSpPr>
            <a:spLocks noGrp="1"/>
          </p:cNvSpPr>
          <p:nvPr>
            <p:ph idx="4294967295"/>
          </p:nvPr>
        </p:nvSpPr>
        <p:spPr>
          <a:xfrm>
            <a:off x="1009650" y="2417670"/>
            <a:ext cx="4343400" cy="3452813"/>
          </a:xfrm>
        </p:spPr>
        <p:txBody>
          <a:bodyPr>
            <a:normAutofit/>
          </a:bodyPr>
          <a:lstStyle/>
          <a:p>
            <a:pPr marL="0" indent="0">
              <a:buNone/>
            </a:pPr>
            <a:r>
              <a:rPr lang="en-US" sz="2250" dirty="0">
                <a:solidFill>
                  <a:srgbClr val="385D8B"/>
                </a:solidFill>
              </a:rPr>
              <a:t>“ . . . for want of appropriate studies, innumerable practical decisions facing patients and doctors every day do not rest on a solid foundation of knowledge about what constitutes the best choice of care.”</a:t>
            </a:r>
          </a:p>
          <a:p>
            <a:pPr marL="0" indent="0">
              <a:buNone/>
            </a:pPr>
            <a:endParaRPr lang="en-US" sz="1950" dirty="0">
              <a:solidFill>
                <a:srgbClr val="385D8B"/>
              </a:solidFill>
            </a:endParaRPr>
          </a:p>
          <a:p>
            <a:pPr marL="0" indent="0">
              <a:buNone/>
            </a:pPr>
            <a:r>
              <a:rPr lang="en-US" sz="1500" dirty="0">
                <a:solidFill>
                  <a:srgbClr val="385D8B"/>
                </a:solidFill>
              </a:rPr>
              <a:t>Institute of Medicine Report June 2009 </a:t>
            </a:r>
          </a:p>
        </p:txBody>
      </p:sp>
      <p:pic>
        <p:nvPicPr>
          <p:cNvPr id="5" name="Picture 4"/>
          <p:cNvPicPr>
            <a:picLocks noChangeAspect="1"/>
          </p:cNvPicPr>
          <p:nvPr/>
        </p:nvPicPr>
        <p:blipFill>
          <a:blip r:embed="rId2"/>
          <a:stretch>
            <a:fillRect/>
          </a:stretch>
        </p:blipFill>
        <p:spPr>
          <a:xfrm>
            <a:off x="6334125" y="2580124"/>
            <a:ext cx="1278596" cy="1934717"/>
          </a:xfrm>
          <a:prstGeom prst="rect">
            <a:avLst/>
          </a:prstGeom>
        </p:spPr>
      </p:pic>
    </p:spTree>
    <p:extLst>
      <p:ext uri="{BB962C8B-B14F-4D97-AF65-F5344CB8AC3E}">
        <p14:creationId xmlns:p14="http://schemas.microsoft.com/office/powerpoint/2010/main" val="123681187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pPr defTabSz="685800"/>
            <a:fld id="{DBE96405-1317-40F0-9777-E57D1B9FC51A}" type="slidenum">
              <a:rPr lang="en-US">
                <a:solidFill>
                  <a:srgbClr val="48141E"/>
                </a:solidFill>
              </a:rPr>
              <a:pPr defTabSz="685800"/>
              <a:t>11</a:t>
            </a:fld>
            <a:endParaRPr lang="en-US" dirty="0">
              <a:solidFill>
                <a:srgbClr val="48141E"/>
              </a:solidFill>
            </a:endParaRPr>
          </a:p>
        </p:txBody>
      </p:sp>
      <p:sp>
        <p:nvSpPr>
          <p:cNvPr id="7" name="Title 1"/>
          <p:cNvSpPr txBox="1">
            <a:spLocks/>
          </p:cNvSpPr>
          <p:nvPr/>
        </p:nvSpPr>
        <p:spPr>
          <a:xfrm>
            <a:off x="523875" y="1414806"/>
            <a:ext cx="6346658" cy="514350"/>
          </a:xfrm>
          <a:prstGeom prst="rect">
            <a:avLst/>
          </a:prstGeom>
        </p:spPr>
        <p:txBody>
          <a:bodyPr/>
          <a:lstStyle>
            <a:lvl1pPr algn="ctr" defTabSz="457200" rtl="0" eaLnBrk="0" fontAlgn="base" hangingPunct="0">
              <a:spcBef>
                <a:spcPct val="0"/>
              </a:spcBef>
              <a:spcAft>
                <a:spcPct val="0"/>
              </a:spcAft>
              <a:defRPr sz="4400" kern="1200">
                <a:solidFill>
                  <a:schemeClr val="tx1"/>
                </a:solidFill>
                <a:latin typeface="+mj-lt"/>
                <a:ea typeface="MS PGothic" pitchFamily="34" charset="-128"/>
                <a:cs typeface="MS PGothic"/>
              </a:defRPr>
            </a:lvl1pPr>
            <a:lvl2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2pPr>
            <a:lvl3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3pPr>
            <a:lvl4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4pPr>
            <a:lvl5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5pPr>
            <a:lvl6pPr marL="457200" algn="ctr" defTabSz="457200" rtl="0" fontAlgn="base">
              <a:spcBef>
                <a:spcPct val="0"/>
              </a:spcBef>
              <a:spcAft>
                <a:spcPct val="0"/>
              </a:spcAft>
              <a:defRPr sz="4400">
                <a:solidFill>
                  <a:schemeClr val="tx1"/>
                </a:solidFill>
                <a:latin typeface="Calibri" pitchFamily="34" charset="0"/>
              </a:defRPr>
            </a:lvl6pPr>
            <a:lvl7pPr marL="914400" algn="ctr" defTabSz="457200" rtl="0" fontAlgn="base">
              <a:spcBef>
                <a:spcPct val="0"/>
              </a:spcBef>
              <a:spcAft>
                <a:spcPct val="0"/>
              </a:spcAft>
              <a:defRPr sz="4400">
                <a:solidFill>
                  <a:schemeClr val="tx1"/>
                </a:solidFill>
                <a:latin typeface="Calibri" pitchFamily="34" charset="0"/>
              </a:defRPr>
            </a:lvl7pPr>
            <a:lvl8pPr marL="1371600" algn="ctr" defTabSz="457200" rtl="0" fontAlgn="base">
              <a:spcBef>
                <a:spcPct val="0"/>
              </a:spcBef>
              <a:spcAft>
                <a:spcPct val="0"/>
              </a:spcAft>
              <a:defRPr sz="4400">
                <a:solidFill>
                  <a:schemeClr val="tx1"/>
                </a:solidFill>
                <a:latin typeface="Calibri" pitchFamily="34" charset="0"/>
              </a:defRPr>
            </a:lvl8pPr>
            <a:lvl9pPr marL="1828800" algn="ctr" defTabSz="457200" rtl="0" fontAlgn="base">
              <a:spcBef>
                <a:spcPct val="0"/>
              </a:spcBef>
              <a:spcAft>
                <a:spcPct val="0"/>
              </a:spcAft>
              <a:defRPr sz="4400">
                <a:solidFill>
                  <a:schemeClr val="tx1"/>
                </a:solidFill>
                <a:latin typeface="Calibri" pitchFamily="34" charset="0"/>
              </a:defRPr>
            </a:lvl9pPr>
          </a:lstStyle>
          <a:p>
            <a:pPr algn="l" defTabSz="342900">
              <a:defRPr/>
            </a:pPr>
            <a:r>
              <a:rPr lang="en-US" sz="2250" b="1" cap="all" dirty="0">
                <a:solidFill>
                  <a:prstClr val="white"/>
                </a:solidFill>
                <a:latin typeface="Arial"/>
                <a:cs typeface="Arial"/>
              </a:rPr>
              <a:t>Evidence of evidence gaps</a:t>
            </a:r>
          </a:p>
        </p:txBody>
      </p:sp>
      <p:pic>
        <p:nvPicPr>
          <p:cNvPr id="6" name="Picture 5"/>
          <p:cNvPicPr>
            <a:picLocks noChangeAspect="1"/>
          </p:cNvPicPr>
          <p:nvPr/>
        </p:nvPicPr>
        <p:blipFill>
          <a:blip r:embed="rId3"/>
          <a:stretch>
            <a:fillRect/>
          </a:stretch>
        </p:blipFill>
        <p:spPr>
          <a:xfrm>
            <a:off x="2400301" y="1929156"/>
            <a:ext cx="4088261" cy="1957045"/>
          </a:xfrm>
          <a:prstGeom prst="rect">
            <a:avLst/>
          </a:prstGeom>
          <a:ln>
            <a:solidFill>
              <a:schemeClr val="tx1"/>
            </a:solidFill>
          </a:ln>
          <a:effectLst>
            <a:outerShdw blurRad="127000" dist="127000" dir="2400000" algn="t" rotWithShape="0">
              <a:prstClr val="black">
                <a:alpha val="40000"/>
              </a:prstClr>
            </a:outerShdw>
          </a:effectLst>
        </p:spPr>
      </p:pic>
      <p:sp>
        <p:nvSpPr>
          <p:cNvPr id="8" name="TextBox 7"/>
          <p:cNvSpPr txBox="1"/>
          <p:nvPr/>
        </p:nvSpPr>
        <p:spPr>
          <a:xfrm>
            <a:off x="2343151" y="5257801"/>
            <a:ext cx="1701107" cy="253916"/>
          </a:xfrm>
          <a:prstGeom prst="rect">
            <a:avLst/>
          </a:prstGeom>
          <a:noFill/>
        </p:spPr>
        <p:txBody>
          <a:bodyPr wrap="none" rtlCol="0">
            <a:spAutoFit/>
          </a:bodyPr>
          <a:lstStyle/>
          <a:p>
            <a:pPr defTabSz="685800"/>
            <a:r>
              <a:rPr lang="en-US" sz="1050" dirty="0">
                <a:solidFill>
                  <a:prstClr val="black"/>
                </a:solidFill>
              </a:rPr>
              <a:t>JAMA. 2009;301(8):831-841</a:t>
            </a:r>
          </a:p>
        </p:txBody>
      </p:sp>
      <p:sp>
        <p:nvSpPr>
          <p:cNvPr id="9" name="Rectangle 8"/>
          <p:cNvSpPr/>
          <p:nvPr/>
        </p:nvSpPr>
        <p:spPr>
          <a:xfrm>
            <a:off x="1771650" y="3928078"/>
            <a:ext cx="5657850" cy="1200329"/>
          </a:xfrm>
          <a:prstGeom prst="rect">
            <a:avLst/>
          </a:prstGeom>
          <a:solidFill>
            <a:schemeClr val="bg1"/>
          </a:solidFill>
          <a:ln>
            <a:solidFill>
              <a:schemeClr val="tx1"/>
            </a:solidFill>
          </a:ln>
        </p:spPr>
        <p:txBody>
          <a:bodyPr wrap="square">
            <a:spAutoFit/>
          </a:bodyPr>
          <a:lstStyle/>
          <a:p>
            <a:pPr defTabSz="685800"/>
            <a:r>
              <a:rPr lang="en-US" b="1" dirty="0">
                <a:solidFill>
                  <a:srgbClr val="292526"/>
                </a:solidFill>
                <a:latin typeface="Syntax-Roman"/>
              </a:rPr>
              <a:t>Among 16 current guidelines reporting levels of evidence including 2,711 recommendations:</a:t>
            </a:r>
          </a:p>
          <a:p>
            <a:pPr defTabSz="685800"/>
            <a:r>
              <a:rPr lang="en-US" b="1" dirty="0">
                <a:solidFill>
                  <a:srgbClr val="292526"/>
                </a:solidFill>
                <a:latin typeface="Syntax-Roman"/>
              </a:rPr>
              <a:t>Level of evidence A – 11%</a:t>
            </a:r>
          </a:p>
          <a:p>
            <a:pPr defTabSz="685800"/>
            <a:r>
              <a:rPr lang="en-US" b="1" dirty="0">
                <a:solidFill>
                  <a:srgbClr val="292526"/>
                </a:solidFill>
                <a:latin typeface="Syntax-Roman"/>
              </a:rPr>
              <a:t>Level of evidence C – 48%</a:t>
            </a:r>
            <a:endParaRPr lang="en-US" b="1" dirty="0">
              <a:solidFill>
                <a:prstClr val="black"/>
              </a:solidFill>
            </a:endParaRPr>
          </a:p>
        </p:txBody>
      </p:sp>
    </p:spTree>
    <p:extLst>
      <p:ext uri="{BB962C8B-B14F-4D97-AF65-F5344CB8AC3E}">
        <p14:creationId xmlns:p14="http://schemas.microsoft.com/office/powerpoint/2010/main" val="32545084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2074032" y="2890472"/>
            <a:ext cx="5004072" cy="2628900"/>
          </a:xfrm>
          <a:prstGeom prst="rect">
            <a:avLst/>
          </a:prstGeom>
        </p:spPr>
      </p:pic>
      <p:sp>
        <p:nvSpPr>
          <p:cNvPr id="12" name="TextBox 11"/>
          <p:cNvSpPr txBox="1"/>
          <p:nvPr/>
        </p:nvSpPr>
        <p:spPr>
          <a:xfrm>
            <a:off x="7542008" y="3776092"/>
            <a:ext cx="184731" cy="300082"/>
          </a:xfrm>
          <a:prstGeom prst="rect">
            <a:avLst/>
          </a:prstGeom>
          <a:noFill/>
        </p:spPr>
        <p:txBody>
          <a:bodyPr wrap="none" rtlCol="0">
            <a:spAutoFit/>
          </a:bodyPr>
          <a:lstStyle/>
          <a:p>
            <a:pPr defTabSz="685800"/>
            <a:endParaRPr lang="en-US" sz="1350" dirty="0">
              <a:solidFill>
                <a:prstClr val="black"/>
              </a:solidFill>
            </a:endParaRPr>
          </a:p>
        </p:txBody>
      </p:sp>
      <p:sp>
        <p:nvSpPr>
          <p:cNvPr id="9" name="Content Placeholder 2"/>
          <p:cNvSpPr txBox="1">
            <a:spLocks/>
          </p:cNvSpPr>
          <p:nvPr/>
        </p:nvSpPr>
        <p:spPr>
          <a:xfrm>
            <a:off x="800100" y="2341894"/>
            <a:ext cx="6741908" cy="1487156"/>
          </a:xfrm>
          <a:prstGeom prst="rect">
            <a:avLst/>
          </a:prstGeom>
        </p:spPr>
        <p:txBody>
          <a:bodyPr anchor="t">
            <a:noAutofit/>
          </a:bodyPr>
          <a:lstStyle>
            <a:lvl1pPr marL="342900" indent="-342900" algn="l" defTabSz="457200" rtl="0" eaLnBrk="0" fontAlgn="base" hangingPunct="0">
              <a:spcBef>
                <a:spcPct val="20000"/>
              </a:spcBef>
              <a:spcAft>
                <a:spcPct val="0"/>
              </a:spcAft>
              <a:buFont typeface="Arial" pitchFamily="34" charset="0"/>
              <a:buChar char="•"/>
              <a:defRPr sz="3200" kern="1200">
                <a:solidFill>
                  <a:schemeClr val="tx1"/>
                </a:solidFill>
                <a:latin typeface="+mn-lt"/>
                <a:ea typeface="MS PGothic" pitchFamily="34" charset="-128"/>
                <a:cs typeface="MS PGothic"/>
              </a:defRPr>
            </a:lvl1pPr>
            <a:lvl2pPr marL="742950" indent="-285750" algn="l" defTabSz="457200" rtl="0" eaLnBrk="0" fontAlgn="base" hangingPunct="0">
              <a:spcBef>
                <a:spcPct val="20000"/>
              </a:spcBef>
              <a:spcAft>
                <a:spcPct val="0"/>
              </a:spcAft>
              <a:buFont typeface="Arial" pitchFamily="34" charset="0"/>
              <a:buChar char="–"/>
              <a:defRPr sz="2800" kern="1200">
                <a:solidFill>
                  <a:schemeClr val="tx1"/>
                </a:solidFill>
                <a:latin typeface="+mn-lt"/>
                <a:ea typeface="MS PGothic" pitchFamily="34" charset="-128"/>
                <a:cs typeface="MS PGothic"/>
              </a:defRPr>
            </a:lvl2pPr>
            <a:lvl3pPr marL="1143000" indent="-228600" algn="l" defTabSz="457200" rtl="0" eaLnBrk="0" fontAlgn="base" hangingPunct="0">
              <a:spcBef>
                <a:spcPct val="20000"/>
              </a:spcBef>
              <a:spcAft>
                <a:spcPct val="0"/>
              </a:spcAft>
              <a:buFont typeface="Arial" pitchFamily="34" charset="0"/>
              <a:buChar char="•"/>
              <a:defRPr sz="2400" kern="1200">
                <a:solidFill>
                  <a:schemeClr val="tx1"/>
                </a:solidFill>
                <a:latin typeface="+mn-lt"/>
                <a:ea typeface="MS PGothic" pitchFamily="34" charset="-128"/>
                <a:cs typeface="MS PGothic"/>
              </a:defRPr>
            </a:lvl3pPr>
            <a:lvl4pPr marL="1600200" indent="-228600" algn="l" defTabSz="457200" rtl="0" eaLnBrk="0" fontAlgn="base" hangingPunct="0">
              <a:spcBef>
                <a:spcPct val="20000"/>
              </a:spcBef>
              <a:spcAft>
                <a:spcPct val="0"/>
              </a:spcAft>
              <a:buFont typeface="Arial" pitchFamily="34" charset="0"/>
              <a:buChar char="–"/>
              <a:defRPr sz="2000" kern="1200">
                <a:solidFill>
                  <a:schemeClr val="tx1"/>
                </a:solidFill>
                <a:latin typeface="+mn-lt"/>
                <a:ea typeface="MS PGothic" pitchFamily="34" charset="-128"/>
                <a:cs typeface="MS PGothic"/>
              </a:defRPr>
            </a:lvl4pPr>
            <a:lvl5pPr marL="2057400" indent="-228600" algn="l" defTabSz="457200" rtl="0" eaLnBrk="0" fontAlgn="base" hangingPunct="0">
              <a:spcBef>
                <a:spcPct val="20000"/>
              </a:spcBef>
              <a:spcAft>
                <a:spcPct val="0"/>
              </a:spcAft>
              <a:buFont typeface="Arial" pitchFamily="34" charset="0"/>
              <a:buChar char="»"/>
              <a:defRPr sz="2000" kern="1200">
                <a:solidFill>
                  <a:schemeClr val="tx1"/>
                </a:solidFill>
                <a:latin typeface="+mn-lt"/>
                <a:ea typeface="MS PGothic" pitchFamily="34" charset="-128"/>
                <a:cs typeface="MS P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42863" lvl="1" indent="0" defTabSz="342900" eaLnBrk="1" hangingPunct="1">
              <a:lnSpc>
                <a:spcPct val="110000"/>
              </a:lnSpc>
              <a:spcBef>
                <a:spcPct val="0"/>
              </a:spcBef>
              <a:spcAft>
                <a:spcPts val="450"/>
              </a:spcAft>
              <a:buClr>
                <a:srgbClr val="71C04F"/>
              </a:buClr>
              <a:buSzPct val="100000"/>
              <a:buFont typeface="Arial" pitchFamily="34" charset="0"/>
              <a:buNone/>
              <a:tabLst>
                <a:tab pos="257175" algn="l"/>
              </a:tabLst>
              <a:defRPr/>
            </a:pPr>
            <a:r>
              <a:rPr lang="en-US" sz="1800" b="1" dirty="0">
                <a:solidFill>
                  <a:prstClr val="black"/>
                </a:solidFill>
                <a:latin typeface="Arial" panose="020B0604020202020204" pitchFamily="34" charset="0"/>
                <a:cs typeface="Arial" panose="020B0604020202020204" pitchFamily="34" charset="0"/>
              </a:rPr>
              <a:t>“Variation in surgical rates is high and represents both gaps in outcomes research and poor patient decision quality.”</a:t>
            </a:r>
          </a:p>
        </p:txBody>
      </p:sp>
      <p:sp>
        <p:nvSpPr>
          <p:cNvPr id="4" name="TextBox 3"/>
          <p:cNvSpPr txBox="1"/>
          <p:nvPr/>
        </p:nvSpPr>
        <p:spPr>
          <a:xfrm>
            <a:off x="1371600" y="4457701"/>
            <a:ext cx="2887241" cy="346249"/>
          </a:xfrm>
          <a:prstGeom prst="rect">
            <a:avLst/>
          </a:prstGeom>
          <a:noFill/>
        </p:spPr>
        <p:txBody>
          <a:bodyPr wrap="square" rtlCol="0">
            <a:spAutoFit/>
          </a:bodyPr>
          <a:lstStyle/>
          <a:p>
            <a:pPr marL="42863" lvl="1" defTabSz="685800">
              <a:lnSpc>
                <a:spcPct val="110000"/>
              </a:lnSpc>
              <a:spcAft>
                <a:spcPts val="450"/>
              </a:spcAft>
              <a:buClr>
                <a:srgbClr val="71C04F"/>
              </a:buClr>
              <a:buSzPct val="100000"/>
              <a:tabLst>
                <a:tab pos="257175" algn="l"/>
              </a:tabLst>
              <a:defRPr/>
            </a:pPr>
            <a:endParaRPr lang="en-US" sz="1500" b="1" dirty="0">
              <a:solidFill>
                <a:srgbClr val="1F497D">
                  <a:lumMod val="60000"/>
                  <a:lumOff val="40000"/>
                </a:srgbClr>
              </a:solidFill>
            </a:endParaRPr>
          </a:p>
        </p:txBody>
      </p:sp>
      <p:sp>
        <p:nvSpPr>
          <p:cNvPr id="5" name="TextBox 4"/>
          <p:cNvSpPr txBox="1"/>
          <p:nvPr/>
        </p:nvSpPr>
        <p:spPr>
          <a:xfrm>
            <a:off x="2357216" y="5390906"/>
            <a:ext cx="4610558" cy="542456"/>
          </a:xfrm>
          <a:prstGeom prst="rect">
            <a:avLst/>
          </a:prstGeom>
          <a:noFill/>
        </p:spPr>
        <p:txBody>
          <a:bodyPr wrap="none" rtlCol="0">
            <a:spAutoFit/>
          </a:bodyPr>
          <a:lstStyle/>
          <a:p>
            <a:pPr defTabSz="685800"/>
            <a:r>
              <a:rPr lang="en-US" sz="900" dirty="0">
                <a:solidFill>
                  <a:srgbClr val="385D8B"/>
                </a:solidFill>
              </a:rPr>
              <a:t>A Dartmouth Atlas of Health Care Series</a:t>
            </a:r>
          </a:p>
          <a:p>
            <a:pPr defTabSz="685800"/>
            <a:r>
              <a:rPr lang="en-US" sz="900" dirty="0">
                <a:solidFill>
                  <a:srgbClr val="385D8B"/>
                </a:solidFill>
                <a:hlinkClick r:id="rId4"/>
              </a:rPr>
              <a:t>http://www.dartmouthatlas.org/downloads/reports/Cerebral_aneurysm_report_09_30_14.pdf</a:t>
            </a:r>
            <a:endParaRPr lang="en-US" sz="900" dirty="0">
              <a:solidFill>
                <a:srgbClr val="385D8B"/>
              </a:solidFill>
            </a:endParaRPr>
          </a:p>
          <a:p>
            <a:pPr defTabSz="685800"/>
            <a:endParaRPr lang="en-US" sz="1125" dirty="0">
              <a:solidFill>
                <a:srgbClr val="385D8B"/>
              </a:solidFill>
            </a:endParaRPr>
          </a:p>
        </p:txBody>
      </p:sp>
      <p:sp>
        <p:nvSpPr>
          <p:cNvPr id="6" name="Title 5"/>
          <p:cNvSpPr>
            <a:spLocks noGrp="1"/>
          </p:cNvSpPr>
          <p:nvPr>
            <p:ph type="title"/>
          </p:nvPr>
        </p:nvSpPr>
        <p:spPr/>
        <p:txBody>
          <a:bodyPr/>
          <a:lstStyle/>
          <a:p>
            <a:r>
              <a:rPr lang="en-US" dirty="0" smtClean="0"/>
              <a:t>More evidence:  variability in practice</a:t>
            </a:r>
            <a:endParaRPr lang="en-US" dirty="0"/>
          </a:p>
        </p:txBody>
      </p:sp>
      <p:sp>
        <p:nvSpPr>
          <p:cNvPr id="2" name="Slide Number Placeholder 1"/>
          <p:cNvSpPr>
            <a:spLocks noGrp="1"/>
          </p:cNvSpPr>
          <p:nvPr>
            <p:ph type="sldNum" sz="quarter" idx="12"/>
          </p:nvPr>
        </p:nvSpPr>
        <p:spPr/>
        <p:txBody>
          <a:bodyPr/>
          <a:lstStyle/>
          <a:p>
            <a:pPr defTabSz="685800"/>
            <a:fld id="{0E0B0D1E-F111-46E6-8EE2-10C8F25ADA44}" type="slidenum">
              <a:rPr lang="en-US">
                <a:solidFill>
                  <a:srgbClr val="48141E"/>
                </a:solidFill>
              </a:rPr>
              <a:pPr defTabSz="685800"/>
              <a:t>12</a:t>
            </a:fld>
            <a:endParaRPr lang="en-US" dirty="0">
              <a:solidFill>
                <a:srgbClr val="48141E"/>
              </a:solidFill>
            </a:endParaRPr>
          </a:p>
        </p:txBody>
      </p:sp>
    </p:spTree>
    <p:extLst>
      <p:ext uri="{BB962C8B-B14F-4D97-AF65-F5344CB8AC3E}">
        <p14:creationId xmlns:p14="http://schemas.microsoft.com/office/powerpoint/2010/main" val="217355609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p:cNvSpPr txBox="1"/>
          <p:nvPr/>
        </p:nvSpPr>
        <p:spPr>
          <a:xfrm>
            <a:off x="7542008" y="3776092"/>
            <a:ext cx="184731" cy="300082"/>
          </a:xfrm>
          <a:prstGeom prst="rect">
            <a:avLst/>
          </a:prstGeom>
          <a:noFill/>
        </p:spPr>
        <p:txBody>
          <a:bodyPr wrap="none" rtlCol="0">
            <a:spAutoFit/>
          </a:bodyPr>
          <a:lstStyle/>
          <a:p>
            <a:pPr defTabSz="685800"/>
            <a:endParaRPr lang="en-US" sz="1350" dirty="0">
              <a:solidFill>
                <a:prstClr val="black"/>
              </a:solidFill>
            </a:endParaRPr>
          </a:p>
        </p:txBody>
      </p:sp>
      <p:sp>
        <p:nvSpPr>
          <p:cNvPr id="9" name="Content Placeholder 2"/>
          <p:cNvSpPr txBox="1">
            <a:spLocks/>
          </p:cNvSpPr>
          <p:nvPr/>
        </p:nvSpPr>
        <p:spPr>
          <a:xfrm>
            <a:off x="1350544" y="1820295"/>
            <a:ext cx="6329963" cy="3039368"/>
          </a:xfrm>
          <a:prstGeom prst="rect">
            <a:avLst/>
          </a:prstGeom>
        </p:spPr>
        <p:txBody>
          <a:bodyPr anchor="t">
            <a:noAutofit/>
          </a:bodyPr>
          <a:lstStyle>
            <a:lvl1pPr marL="342900" indent="-342900" algn="l" defTabSz="457200" rtl="0" eaLnBrk="0" fontAlgn="base" hangingPunct="0">
              <a:spcBef>
                <a:spcPct val="20000"/>
              </a:spcBef>
              <a:spcAft>
                <a:spcPct val="0"/>
              </a:spcAft>
              <a:buFont typeface="Arial" pitchFamily="34" charset="0"/>
              <a:buChar char="•"/>
              <a:defRPr sz="3200" kern="1200">
                <a:solidFill>
                  <a:schemeClr val="tx1"/>
                </a:solidFill>
                <a:latin typeface="+mn-lt"/>
                <a:ea typeface="MS PGothic" pitchFamily="34" charset="-128"/>
                <a:cs typeface="MS PGothic"/>
              </a:defRPr>
            </a:lvl1pPr>
            <a:lvl2pPr marL="742950" indent="-285750" algn="l" defTabSz="457200" rtl="0" eaLnBrk="0" fontAlgn="base" hangingPunct="0">
              <a:spcBef>
                <a:spcPct val="20000"/>
              </a:spcBef>
              <a:spcAft>
                <a:spcPct val="0"/>
              </a:spcAft>
              <a:buFont typeface="Arial" pitchFamily="34" charset="0"/>
              <a:buChar char="–"/>
              <a:defRPr sz="2800" kern="1200">
                <a:solidFill>
                  <a:schemeClr val="tx1"/>
                </a:solidFill>
                <a:latin typeface="+mn-lt"/>
                <a:ea typeface="MS PGothic" pitchFamily="34" charset="-128"/>
                <a:cs typeface="MS PGothic"/>
              </a:defRPr>
            </a:lvl2pPr>
            <a:lvl3pPr marL="1143000" indent="-228600" algn="l" defTabSz="457200" rtl="0" eaLnBrk="0" fontAlgn="base" hangingPunct="0">
              <a:spcBef>
                <a:spcPct val="20000"/>
              </a:spcBef>
              <a:spcAft>
                <a:spcPct val="0"/>
              </a:spcAft>
              <a:buFont typeface="Arial" pitchFamily="34" charset="0"/>
              <a:buChar char="•"/>
              <a:defRPr sz="2400" kern="1200">
                <a:solidFill>
                  <a:schemeClr val="tx1"/>
                </a:solidFill>
                <a:latin typeface="+mn-lt"/>
                <a:ea typeface="MS PGothic" pitchFamily="34" charset="-128"/>
                <a:cs typeface="MS PGothic"/>
              </a:defRPr>
            </a:lvl3pPr>
            <a:lvl4pPr marL="1600200" indent="-228600" algn="l" defTabSz="457200" rtl="0" eaLnBrk="0" fontAlgn="base" hangingPunct="0">
              <a:spcBef>
                <a:spcPct val="20000"/>
              </a:spcBef>
              <a:spcAft>
                <a:spcPct val="0"/>
              </a:spcAft>
              <a:buFont typeface="Arial" pitchFamily="34" charset="0"/>
              <a:buChar char="–"/>
              <a:defRPr sz="2000" kern="1200">
                <a:solidFill>
                  <a:schemeClr val="tx1"/>
                </a:solidFill>
                <a:latin typeface="+mn-lt"/>
                <a:ea typeface="MS PGothic" pitchFamily="34" charset="-128"/>
                <a:cs typeface="MS PGothic"/>
              </a:defRPr>
            </a:lvl4pPr>
            <a:lvl5pPr marL="2057400" indent="-228600" algn="l" defTabSz="457200" rtl="0" eaLnBrk="0" fontAlgn="base" hangingPunct="0">
              <a:spcBef>
                <a:spcPct val="20000"/>
              </a:spcBef>
              <a:spcAft>
                <a:spcPct val="0"/>
              </a:spcAft>
              <a:buFont typeface="Arial" pitchFamily="34" charset="0"/>
              <a:buChar char="»"/>
              <a:defRPr sz="2000" kern="1200">
                <a:solidFill>
                  <a:schemeClr val="tx1"/>
                </a:solidFill>
                <a:latin typeface="+mn-lt"/>
                <a:ea typeface="MS PGothic" pitchFamily="34" charset="-128"/>
                <a:cs typeface="MS P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42863" lvl="1" indent="0" defTabSz="342900" eaLnBrk="1" hangingPunct="1">
              <a:lnSpc>
                <a:spcPct val="110000"/>
              </a:lnSpc>
              <a:spcBef>
                <a:spcPct val="0"/>
              </a:spcBef>
              <a:spcAft>
                <a:spcPts val="450"/>
              </a:spcAft>
              <a:buClr>
                <a:srgbClr val="71C04F"/>
              </a:buClr>
              <a:buSzPct val="100000"/>
              <a:buFont typeface="Arial" pitchFamily="34" charset="0"/>
              <a:buNone/>
              <a:tabLst>
                <a:tab pos="257175" algn="l"/>
              </a:tabLst>
              <a:defRPr/>
            </a:pPr>
            <a:r>
              <a:rPr lang="en-US" sz="1875" dirty="0">
                <a:solidFill>
                  <a:prstClr val="black"/>
                </a:solidFill>
                <a:cs typeface="Arial" panose="020B0604020202020204" pitchFamily="34" charset="0"/>
              </a:rPr>
              <a:t>Research that . . .</a:t>
            </a:r>
          </a:p>
          <a:p>
            <a:pPr marL="203597" lvl="1" indent="-160735" defTabSz="342900" eaLnBrk="1" hangingPunct="1">
              <a:lnSpc>
                <a:spcPct val="110000"/>
              </a:lnSpc>
              <a:spcBef>
                <a:spcPct val="0"/>
              </a:spcBef>
              <a:spcAft>
                <a:spcPts val="450"/>
              </a:spcAft>
              <a:buClr>
                <a:srgbClr val="71C04F"/>
              </a:buClr>
              <a:buSzPct val="100000"/>
              <a:buFont typeface="Arial" pitchFamily="34" charset="0"/>
              <a:buChar char="•"/>
              <a:tabLst>
                <a:tab pos="257175" algn="l"/>
              </a:tabLst>
              <a:defRPr/>
            </a:pPr>
            <a:r>
              <a:rPr lang="en-US" sz="1875" dirty="0">
                <a:solidFill>
                  <a:prstClr val="black"/>
                </a:solidFill>
                <a:cs typeface="Arial" panose="020B0604020202020204" pitchFamily="34" charset="0"/>
              </a:rPr>
              <a:t>Compares </a:t>
            </a:r>
            <a:r>
              <a:rPr lang="en-US" sz="1875" u="sng" dirty="0">
                <a:solidFill>
                  <a:prstClr val="black"/>
                </a:solidFill>
                <a:cs typeface="Arial" panose="020B0604020202020204" pitchFamily="34" charset="0"/>
              </a:rPr>
              <a:t>benefits and harms</a:t>
            </a:r>
            <a:r>
              <a:rPr lang="en-US" sz="1875" dirty="0">
                <a:solidFill>
                  <a:prstClr val="black"/>
                </a:solidFill>
                <a:cs typeface="Arial" panose="020B0604020202020204" pitchFamily="34" charset="0"/>
              </a:rPr>
              <a:t> of at least two different </a:t>
            </a:r>
            <a:r>
              <a:rPr lang="en-US" sz="1875" b="1" dirty="0">
                <a:solidFill>
                  <a:prstClr val="black"/>
                </a:solidFill>
                <a:cs typeface="Arial" panose="020B0604020202020204" pitchFamily="34" charset="0"/>
              </a:rPr>
              <a:t>existing</a:t>
            </a:r>
            <a:r>
              <a:rPr lang="en-US" sz="1875" dirty="0">
                <a:solidFill>
                  <a:prstClr val="black"/>
                </a:solidFill>
                <a:cs typeface="Arial" panose="020B0604020202020204" pitchFamily="34" charset="0"/>
              </a:rPr>
              <a:t> methods to prevent, diagnose, treat, or monitor a clinical condition or to improve care delivery </a:t>
            </a:r>
          </a:p>
          <a:p>
            <a:pPr marL="203597" lvl="1" indent="-160735" defTabSz="342900" eaLnBrk="1" hangingPunct="1">
              <a:lnSpc>
                <a:spcPct val="110000"/>
              </a:lnSpc>
              <a:spcBef>
                <a:spcPct val="0"/>
              </a:spcBef>
              <a:spcAft>
                <a:spcPts val="450"/>
              </a:spcAft>
              <a:buClr>
                <a:srgbClr val="71C04F"/>
              </a:buClr>
              <a:buSzPct val="100000"/>
              <a:buFont typeface="Arial" pitchFamily="34" charset="0"/>
              <a:buChar char="•"/>
              <a:tabLst>
                <a:tab pos="257175" algn="l"/>
              </a:tabLst>
              <a:defRPr/>
            </a:pPr>
            <a:r>
              <a:rPr lang="en-US" sz="1875" dirty="0">
                <a:solidFill>
                  <a:prstClr val="black"/>
                </a:solidFill>
                <a:cs typeface="Arial" panose="020B0604020202020204" pitchFamily="34" charset="0"/>
              </a:rPr>
              <a:t>Is performed in </a:t>
            </a:r>
            <a:r>
              <a:rPr lang="en-US" sz="1875" u="sng" dirty="0">
                <a:solidFill>
                  <a:prstClr val="black"/>
                </a:solidFill>
                <a:cs typeface="Arial" panose="020B0604020202020204" pitchFamily="34" charset="0"/>
              </a:rPr>
              <a:t>real-world</a:t>
            </a:r>
            <a:r>
              <a:rPr lang="en-US" sz="1875" dirty="0">
                <a:solidFill>
                  <a:prstClr val="black"/>
                </a:solidFill>
                <a:cs typeface="Arial" panose="020B0604020202020204" pitchFamily="34" charset="0"/>
              </a:rPr>
              <a:t> populations</a:t>
            </a:r>
          </a:p>
          <a:p>
            <a:pPr marL="203597" lvl="1" indent="-160735" defTabSz="342900" eaLnBrk="1" hangingPunct="1">
              <a:lnSpc>
                <a:spcPct val="110000"/>
              </a:lnSpc>
              <a:spcBef>
                <a:spcPct val="0"/>
              </a:spcBef>
              <a:spcAft>
                <a:spcPts val="450"/>
              </a:spcAft>
              <a:buClr>
                <a:srgbClr val="71C04F"/>
              </a:buClr>
              <a:buSzPct val="100000"/>
              <a:buFont typeface="Arial" pitchFamily="34" charset="0"/>
              <a:buChar char="•"/>
              <a:tabLst>
                <a:tab pos="257175" algn="l"/>
              </a:tabLst>
              <a:defRPr/>
            </a:pPr>
            <a:r>
              <a:rPr lang="en-US" sz="1875" dirty="0">
                <a:solidFill>
                  <a:prstClr val="black"/>
                </a:solidFill>
                <a:cs typeface="Arial" panose="020B0604020202020204" pitchFamily="34" charset="0"/>
              </a:rPr>
              <a:t>Informs a specific clinical or policy </a:t>
            </a:r>
            <a:r>
              <a:rPr lang="en-US" sz="1875" b="1" u="sng" dirty="0">
                <a:solidFill>
                  <a:prstClr val="black"/>
                </a:solidFill>
                <a:cs typeface="Arial" panose="020B0604020202020204" pitchFamily="34" charset="0"/>
              </a:rPr>
              <a:t>decision </a:t>
            </a:r>
            <a:r>
              <a:rPr lang="en-US" sz="1875" dirty="0">
                <a:solidFill>
                  <a:prstClr val="black"/>
                </a:solidFill>
                <a:cs typeface="Arial" panose="020B0604020202020204" pitchFamily="34" charset="0"/>
              </a:rPr>
              <a:t>(“decisional dilemma”)</a:t>
            </a:r>
            <a:endParaRPr lang="en-US" sz="1875" b="1" u="sng" dirty="0">
              <a:solidFill>
                <a:prstClr val="black"/>
              </a:solidFill>
              <a:cs typeface="Arial" panose="020B0604020202020204" pitchFamily="34" charset="0"/>
            </a:endParaRPr>
          </a:p>
        </p:txBody>
      </p:sp>
      <p:sp>
        <p:nvSpPr>
          <p:cNvPr id="2" name="TextBox 1"/>
          <p:cNvSpPr txBox="1"/>
          <p:nvPr/>
        </p:nvSpPr>
        <p:spPr>
          <a:xfrm>
            <a:off x="1458897" y="4615262"/>
            <a:ext cx="3398853" cy="369332"/>
          </a:xfrm>
          <a:prstGeom prst="rect">
            <a:avLst/>
          </a:prstGeom>
          <a:noFill/>
        </p:spPr>
        <p:txBody>
          <a:bodyPr wrap="square" rtlCol="0">
            <a:spAutoFit/>
          </a:bodyPr>
          <a:lstStyle/>
          <a:p>
            <a:pPr defTabSz="685800"/>
            <a:r>
              <a:rPr lang="en-US" sz="900" dirty="0">
                <a:solidFill>
                  <a:prstClr val="black"/>
                </a:solidFill>
                <a:latin typeface="Calibri"/>
              </a:rPr>
              <a:t>Adapted from </a:t>
            </a:r>
            <a:r>
              <a:rPr lang="en-US" sz="900" i="1" dirty="0">
                <a:solidFill>
                  <a:prstClr val="black"/>
                </a:solidFill>
                <a:latin typeface="Calibri"/>
              </a:rPr>
              <a:t>Initial National Priorities for Comparative Effectiveness Research</a:t>
            </a:r>
            <a:r>
              <a:rPr lang="en-US" sz="900" dirty="0">
                <a:solidFill>
                  <a:prstClr val="black"/>
                </a:solidFill>
                <a:latin typeface="Calibri"/>
              </a:rPr>
              <a:t>, Institute of Medicine of the National Academies </a:t>
            </a:r>
          </a:p>
        </p:txBody>
      </p:sp>
      <p:pic>
        <p:nvPicPr>
          <p:cNvPr id="3" name="Picture 2"/>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4286250" y="3884153"/>
            <a:ext cx="2571750" cy="2006699"/>
          </a:xfrm>
          <a:prstGeom prst="rect">
            <a:avLst/>
          </a:prstGeom>
        </p:spPr>
      </p:pic>
      <p:sp>
        <p:nvSpPr>
          <p:cNvPr id="10" name="Title 1"/>
          <p:cNvSpPr txBox="1">
            <a:spLocks/>
          </p:cNvSpPr>
          <p:nvPr/>
        </p:nvSpPr>
        <p:spPr>
          <a:xfrm>
            <a:off x="371475" y="1305944"/>
            <a:ext cx="6346658" cy="514350"/>
          </a:xfrm>
          <a:prstGeom prst="rect">
            <a:avLst/>
          </a:prstGeom>
        </p:spPr>
        <p:txBody>
          <a:bodyPr/>
          <a:lstStyle>
            <a:lvl1pPr algn="ctr" defTabSz="457200" rtl="0" eaLnBrk="0" fontAlgn="base" hangingPunct="0">
              <a:spcBef>
                <a:spcPct val="0"/>
              </a:spcBef>
              <a:spcAft>
                <a:spcPct val="0"/>
              </a:spcAft>
              <a:defRPr sz="4400" kern="1200">
                <a:solidFill>
                  <a:schemeClr val="tx1"/>
                </a:solidFill>
                <a:latin typeface="+mj-lt"/>
                <a:ea typeface="MS PGothic" pitchFamily="34" charset="-128"/>
                <a:cs typeface="MS PGothic"/>
              </a:defRPr>
            </a:lvl1pPr>
            <a:lvl2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2pPr>
            <a:lvl3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3pPr>
            <a:lvl4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4pPr>
            <a:lvl5pPr algn="ctr" defTabSz="457200" rtl="0" eaLnBrk="0" fontAlgn="base" hangingPunct="0">
              <a:spcBef>
                <a:spcPct val="0"/>
              </a:spcBef>
              <a:spcAft>
                <a:spcPct val="0"/>
              </a:spcAft>
              <a:defRPr sz="4400">
                <a:solidFill>
                  <a:schemeClr val="tx1"/>
                </a:solidFill>
                <a:latin typeface="Calibri" pitchFamily="34" charset="0"/>
                <a:ea typeface="MS PGothic" pitchFamily="34" charset="-128"/>
                <a:cs typeface="MS PGothic"/>
              </a:defRPr>
            </a:lvl5pPr>
            <a:lvl6pPr marL="457200" algn="ctr" defTabSz="457200" rtl="0" fontAlgn="base">
              <a:spcBef>
                <a:spcPct val="0"/>
              </a:spcBef>
              <a:spcAft>
                <a:spcPct val="0"/>
              </a:spcAft>
              <a:defRPr sz="4400">
                <a:solidFill>
                  <a:schemeClr val="tx1"/>
                </a:solidFill>
                <a:latin typeface="Calibri" pitchFamily="34" charset="0"/>
              </a:defRPr>
            </a:lvl6pPr>
            <a:lvl7pPr marL="914400" algn="ctr" defTabSz="457200" rtl="0" fontAlgn="base">
              <a:spcBef>
                <a:spcPct val="0"/>
              </a:spcBef>
              <a:spcAft>
                <a:spcPct val="0"/>
              </a:spcAft>
              <a:defRPr sz="4400">
                <a:solidFill>
                  <a:schemeClr val="tx1"/>
                </a:solidFill>
                <a:latin typeface="Calibri" pitchFamily="34" charset="0"/>
              </a:defRPr>
            </a:lvl7pPr>
            <a:lvl8pPr marL="1371600" algn="ctr" defTabSz="457200" rtl="0" fontAlgn="base">
              <a:spcBef>
                <a:spcPct val="0"/>
              </a:spcBef>
              <a:spcAft>
                <a:spcPct val="0"/>
              </a:spcAft>
              <a:defRPr sz="4400">
                <a:solidFill>
                  <a:schemeClr val="tx1"/>
                </a:solidFill>
                <a:latin typeface="Calibri" pitchFamily="34" charset="0"/>
              </a:defRPr>
            </a:lvl8pPr>
            <a:lvl9pPr marL="1828800" algn="ctr" defTabSz="457200" rtl="0" fontAlgn="base">
              <a:spcBef>
                <a:spcPct val="0"/>
              </a:spcBef>
              <a:spcAft>
                <a:spcPct val="0"/>
              </a:spcAft>
              <a:defRPr sz="4400">
                <a:solidFill>
                  <a:schemeClr val="tx1"/>
                </a:solidFill>
                <a:latin typeface="Calibri" pitchFamily="34" charset="0"/>
              </a:defRPr>
            </a:lvl9pPr>
          </a:lstStyle>
          <a:p>
            <a:pPr algn="l" defTabSz="342900">
              <a:defRPr/>
            </a:pPr>
            <a:r>
              <a:rPr lang="en-US" sz="2100" b="1" dirty="0">
                <a:solidFill>
                  <a:prstClr val="black"/>
                </a:solidFill>
                <a:latin typeface="Arial"/>
                <a:cs typeface="Arial"/>
              </a:rPr>
              <a:t>Comparative Effectiveness Research</a:t>
            </a:r>
          </a:p>
        </p:txBody>
      </p:sp>
      <p:sp>
        <p:nvSpPr>
          <p:cNvPr id="4" name="Slide Number Placeholder 3"/>
          <p:cNvSpPr>
            <a:spLocks noGrp="1"/>
          </p:cNvSpPr>
          <p:nvPr>
            <p:ph type="sldNum" sz="quarter" idx="4"/>
          </p:nvPr>
        </p:nvSpPr>
        <p:spPr/>
        <p:txBody>
          <a:bodyPr/>
          <a:lstStyle/>
          <a:p>
            <a:pPr defTabSz="685800"/>
            <a:fld id="{0E0B0D1E-F111-46E6-8EE2-10C8F25ADA44}" type="slidenum">
              <a:rPr lang="en-US">
                <a:solidFill>
                  <a:prstClr val="black">
                    <a:tint val="75000"/>
                  </a:prstClr>
                </a:solidFill>
              </a:rPr>
              <a:pPr defTabSz="685800"/>
              <a:t>13</a:t>
            </a:fld>
            <a:endParaRPr lang="en-US" dirty="0">
              <a:solidFill>
                <a:prstClr val="black">
                  <a:tint val="75000"/>
                </a:prstClr>
              </a:solidFill>
            </a:endParaRPr>
          </a:p>
        </p:txBody>
      </p:sp>
    </p:spTree>
    <p:extLst>
      <p:ext uri="{BB962C8B-B14F-4D97-AF65-F5344CB8AC3E}">
        <p14:creationId xmlns:p14="http://schemas.microsoft.com/office/powerpoint/2010/main" val="56910247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p:cNvSpPr txBox="1"/>
          <p:nvPr/>
        </p:nvSpPr>
        <p:spPr>
          <a:xfrm>
            <a:off x="7542008" y="3776092"/>
            <a:ext cx="184731" cy="300082"/>
          </a:xfrm>
          <a:prstGeom prst="rect">
            <a:avLst/>
          </a:prstGeom>
          <a:noFill/>
        </p:spPr>
        <p:txBody>
          <a:bodyPr wrap="none" rtlCol="0">
            <a:spAutoFit/>
          </a:bodyPr>
          <a:lstStyle/>
          <a:p>
            <a:pPr defTabSz="685800"/>
            <a:endParaRPr lang="en-US" sz="1350" dirty="0">
              <a:solidFill>
                <a:prstClr val="black"/>
              </a:solidFill>
            </a:endParaRPr>
          </a:p>
        </p:txBody>
      </p:sp>
      <p:pic>
        <p:nvPicPr>
          <p:cNvPr id="1026" name="Picture 2"/>
          <p:cNvPicPr>
            <a:picLocks noChangeAspect="1" noChangeArrowheads="1"/>
          </p:cNvPicPr>
          <p:nvPr/>
        </p:nvPicPr>
        <p:blipFill>
          <a:blip r:embed="rId3" cstate="email">
            <a:extLst>
              <a:ext uri="{28A0092B-C50C-407E-A947-70E740481C1C}">
                <a14:useLocalDpi xmlns:a14="http://schemas.microsoft.com/office/drawing/2010/main"/>
              </a:ext>
            </a:extLst>
          </a:blip>
          <a:stretch>
            <a:fillRect/>
          </a:stretch>
        </p:blipFill>
        <p:spPr bwMode="auto">
          <a:xfrm>
            <a:off x="4017956" y="3436906"/>
            <a:ext cx="3200400" cy="2133600"/>
          </a:xfrm>
          <a:prstGeom prst="rect">
            <a:avLst/>
          </a:prstGeom>
          <a:noFill/>
          <a:effectLst>
            <a:softEdge rad="31750"/>
          </a:effectLst>
          <a:extLst>
            <a:ext uri="{909E8E84-426E-40DD-AFC4-6F175D3DCCD1}">
              <a14:hiddenFill xmlns:a14="http://schemas.microsoft.com/office/drawing/2010/main">
                <a:solidFill>
                  <a:srgbClr val="FFFFFF"/>
                </a:solidFill>
              </a14:hiddenFill>
            </a:ext>
          </a:extLst>
        </p:spPr>
      </p:pic>
      <p:grpSp>
        <p:nvGrpSpPr>
          <p:cNvPr id="2" name="Group 1"/>
          <p:cNvGrpSpPr/>
          <p:nvPr/>
        </p:nvGrpSpPr>
        <p:grpSpPr>
          <a:xfrm>
            <a:off x="503929" y="2382503"/>
            <a:ext cx="5772150" cy="3064178"/>
            <a:chOff x="322008" y="1529590"/>
            <a:chExt cx="7696200" cy="4085571"/>
          </a:xfrm>
        </p:grpSpPr>
        <p:sp>
          <p:nvSpPr>
            <p:cNvPr id="9" name="Content Placeholder 2"/>
            <p:cNvSpPr txBox="1">
              <a:spLocks/>
            </p:cNvSpPr>
            <p:nvPr/>
          </p:nvSpPr>
          <p:spPr>
            <a:xfrm>
              <a:off x="322008" y="1529590"/>
              <a:ext cx="7696200" cy="2514600"/>
            </a:xfrm>
            <a:prstGeom prst="rect">
              <a:avLst/>
            </a:prstGeom>
          </p:spPr>
          <p:txBody>
            <a:bodyPr anchor="t">
              <a:noAutofit/>
            </a:bodyPr>
            <a:lstStyle>
              <a:lvl1pPr marL="342900" indent="-342900" algn="l" defTabSz="457200" rtl="0" eaLnBrk="0" fontAlgn="base" hangingPunct="0">
                <a:spcBef>
                  <a:spcPct val="20000"/>
                </a:spcBef>
                <a:spcAft>
                  <a:spcPct val="0"/>
                </a:spcAft>
                <a:buFont typeface="Arial" pitchFamily="34" charset="0"/>
                <a:buChar char="•"/>
                <a:defRPr sz="3200" kern="1200">
                  <a:solidFill>
                    <a:schemeClr val="tx1"/>
                  </a:solidFill>
                  <a:latin typeface="+mn-lt"/>
                  <a:ea typeface="MS PGothic" pitchFamily="34" charset="-128"/>
                  <a:cs typeface="MS PGothic"/>
                </a:defRPr>
              </a:lvl1pPr>
              <a:lvl2pPr marL="742950" indent="-285750" algn="l" defTabSz="457200" rtl="0" eaLnBrk="0" fontAlgn="base" hangingPunct="0">
                <a:spcBef>
                  <a:spcPct val="20000"/>
                </a:spcBef>
                <a:spcAft>
                  <a:spcPct val="0"/>
                </a:spcAft>
                <a:buFont typeface="Arial" pitchFamily="34" charset="0"/>
                <a:buChar char="–"/>
                <a:defRPr sz="2800" kern="1200">
                  <a:solidFill>
                    <a:schemeClr val="tx1"/>
                  </a:solidFill>
                  <a:latin typeface="+mn-lt"/>
                  <a:ea typeface="MS PGothic" pitchFamily="34" charset="-128"/>
                  <a:cs typeface="MS PGothic"/>
                </a:defRPr>
              </a:lvl2pPr>
              <a:lvl3pPr marL="1143000" indent="-228600" algn="l" defTabSz="457200" rtl="0" eaLnBrk="0" fontAlgn="base" hangingPunct="0">
                <a:spcBef>
                  <a:spcPct val="20000"/>
                </a:spcBef>
                <a:spcAft>
                  <a:spcPct val="0"/>
                </a:spcAft>
                <a:buFont typeface="Arial" pitchFamily="34" charset="0"/>
                <a:buChar char="•"/>
                <a:defRPr sz="2400" kern="1200">
                  <a:solidFill>
                    <a:schemeClr val="tx1"/>
                  </a:solidFill>
                  <a:latin typeface="+mn-lt"/>
                  <a:ea typeface="MS PGothic" pitchFamily="34" charset="-128"/>
                  <a:cs typeface="MS PGothic"/>
                </a:defRPr>
              </a:lvl3pPr>
              <a:lvl4pPr marL="1600200" indent="-228600" algn="l" defTabSz="457200" rtl="0" eaLnBrk="0" fontAlgn="base" hangingPunct="0">
                <a:spcBef>
                  <a:spcPct val="20000"/>
                </a:spcBef>
                <a:spcAft>
                  <a:spcPct val="0"/>
                </a:spcAft>
                <a:buFont typeface="Arial" pitchFamily="34" charset="0"/>
                <a:buChar char="–"/>
                <a:defRPr sz="2000" kern="1200">
                  <a:solidFill>
                    <a:schemeClr val="tx1"/>
                  </a:solidFill>
                  <a:latin typeface="+mn-lt"/>
                  <a:ea typeface="MS PGothic" pitchFamily="34" charset="-128"/>
                  <a:cs typeface="MS PGothic"/>
                </a:defRPr>
              </a:lvl4pPr>
              <a:lvl5pPr marL="2057400" indent="-228600" algn="l" defTabSz="457200" rtl="0" eaLnBrk="0" fontAlgn="base" hangingPunct="0">
                <a:spcBef>
                  <a:spcPct val="20000"/>
                </a:spcBef>
                <a:spcAft>
                  <a:spcPct val="0"/>
                </a:spcAft>
                <a:buFont typeface="Arial" pitchFamily="34" charset="0"/>
                <a:buChar char="»"/>
                <a:defRPr sz="2000" kern="1200">
                  <a:solidFill>
                    <a:schemeClr val="tx1"/>
                  </a:solidFill>
                  <a:latin typeface="+mn-lt"/>
                  <a:ea typeface="MS PGothic" pitchFamily="34" charset="-128"/>
                  <a:cs typeface="MS P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300038" lvl="1" indent="-257175" defTabSz="342900" eaLnBrk="1" hangingPunct="1">
                <a:lnSpc>
                  <a:spcPct val="110000"/>
                </a:lnSpc>
                <a:spcBef>
                  <a:spcPct val="0"/>
                </a:spcBef>
                <a:spcAft>
                  <a:spcPts val="450"/>
                </a:spcAft>
                <a:buClr>
                  <a:srgbClr val="48141E"/>
                </a:buClr>
                <a:buSzPct val="100000"/>
                <a:buFont typeface="Wingdings" panose="05000000000000000000" pitchFamily="2" charset="2"/>
                <a:buChar char="§"/>
                <a:tabLst>
                  <a:tab pos="257175" algn="l"/>
                </a:tabLst>
                <a:defRPr/>
              </a:pPr>
              <a:r>
                <a:rPr lang="en-US" sz="1500" dirty="0">
                  <a:solidFill>
                    <a:prstClr val="black"/>
                  </a:solidFill>
                </a:rPr>
                <a:t>Patient-centered outcomes research, or PCOR,  is a relatively new form of comparative effectiveness research</a:t>
              </a:r>
            </a:p>
            <a:p>
              <a:pPr marL="300038" lvl="1" indent="-257175" defTabSz="342900" eaLnBrk="1" hangingPunct="1">
                <a:lnSpc>
                  <a:spcPct val="110000"/>
                </a:lnSpc>
                <a:spcBef>
                  <a:spcPct val="0"/>
                </a:spcBef>
                <a:spcAft>
                  <a:spcPts val="450"/>
                </a:spcAft>
                <a:buClr>
                  <a:srgbClr val="48141E"/>
                </a:buClr>
                <a:buSzPct val="100000"/>
                <a:buFont typeface="Wingdings" panose="05000000000000000000" pitchFamily="2" charset="2"/>
                <a:buChar char="§"/>
                <a:tabLst>
                  <a:tab pos="257175" algn="l"/>
                </a:tabLst>
                <a:defRPr/>
              </a:pPr>
              <a:r>
                <a:rPr lang="en-US" sz="1500" dirty="0">
                  <a:solidFill>
                    <a:prstClr val="black"/>
                  </a:solidFill>
                </a:rPr>
                <a:t>Considers patients’ needs and preferences while focusing on the outcomes most important to them</a:t>
              </a:r>
            </a:p>
          </p:txBody>
        </p:sp>
        <p:sp>
          <p:nvSpPr>
            <p:cNvPr id="10" name="Content Placeholder 2"/>
            <p:cNvSpPr txBox="1">
              <a:spLocks/>
            </p:cNvSpPr>
            <p:nvPr/>
          </p:nvSpPr>
          <p:spPr>
            <a:xfrm>
              <a:off x="322008" y="3100561"/>
              <a:ext cx="3962400" cy="2514600"/>
            </a:xfrm>
            <a:prstGeom prst="rect">
              <a:avLst/>
            </a:prstGeom>
          </p:spPr>
          <p:txBody>
            <a:bodyPr anchor="t">
              <a:noAutofit/>
            </a:bodyPr>
            <a:lstStyle>
              <a:lvl1pPr marL="342900" indent="-342900" algn="l" defTabSz="457200" rtl="0" eaLnBrk="0" fontAlgn="base" hangingPunct="0">
                <a:spcBef>
                  <a:spcPct val="20000"/>
                </a:spcBef>
                <a:spcAft>
                  <a:spcPct val="0"/>
                </a:spcAft>
                <a:buFont typeface="Arial" pitchFamily="34" charset="0"/>
                <a:buChar char="•"/>
                <a:defRPr sz="3200" kern="1200">
                  <a:solidFill>
                    <a:schemeClr val="tx1"/>
                  </a:solidFill>
                  <a:latin typeface="+mn-lt"/>
                  <a:ea typeface="MS PGothic" pitchFamily="34" charset="-128"/>
                  <a:cs typeface="MS PGothic"/>
                </a:defRPr>
              </a:lvl1pPr>
              <a:lvl2pPr marL="742950" indent="-285750" algn="l" defTabSz="457200" rtl="0" eaLnBrk="0" fontAlgn="base" hangingPunct="0">
                <a:spcBef>
                  <a:spcPct val="20000"/>
                </a:spcBef>
                <a:spcAft>
                  <a:spcPct val="0"/>
                </a:spcAft>
                <a:buFont typeface="Arial" pitchFamily="34" charset="0"/>
                <a:buChar char="–"/>
                <a:defRPr sz="2800" kern="1200">
                  <a:solidFill>
                    <a:schemeClr val="tx1"/>
                  </a:solidFill>
                  <a:latin typeface="+mn-lt"/>
                  <a:ea typeface="MS PGothic" pitchFamily="34" charset="-128"/>
                  <a:cs typeface="MS PGothic"/>
                </a:defRPr>
              </a:lvl2pPr>
              <a:lvl3pPr marL="1143000" indent="-228600" algn="l" defTabSz="457200" rtl="0" eaLnBrk="0" fontAlgn="base" hangingPunct="0">
                <a:spcBef>
                  <a:spcPct val="20000"/>
                </a:spcBef>
                <a:spcAft>
                  <a:spcPct val="0"/>
                </a:spcAft>
                <a:buFont typeface="Arial" pitchFamily="34" charset="0"/>
                <a:buChar char="•"/>
                <a:defRPr sz="2400" kern="1200">
                  <a:solidFill>
                    <a:schemeClr val="tx1"/>
                  </a:solidFill>
                  <a:latin typeface="+mn-lt"/>
                  <a:ea typeface="MS PGothic" pitchFamily="34" charset="-128"/>
                  <a:cs typeface="MS PGothic"/>
                </a:defRPr>
              </a:lvl3pPr>
              <a:lvl4pPr marL="1600200" indent="-228600" algn="l" defTabSz="457200" rtl="0" eaLnBrk="0" fontAlgn="base" hangingPunct="0">
                <a:spcBef>
                  <a:spcPct val="20000"/>
                </a:spcBef>
                <a:spcAft>
                  <a:spcPct val="0"/>
                </a:spcAft>
                <a:buFont typeface="Arial" pitchFamily="34" charset="0"/>
                <a:buChar char="–"/>
                <a:defRPr sz="2000" kern="1200">
                  <a:solidFill>
                    <a:schemeClr val="tx1"/>
                  </a:solidFill>
                  <a:latin typeface="+mn-lt"/>
                  <a:ea typeface="MS PGothic" pitchFamily="34" charset="-128"/>
                  <a:cs typeface="MS PGothic"/>
                </a:defRPr>
              </a:lvl4pPr>
              <a:lvl5pPr marL="2057400" indent="-228600" algn="l" defTabSz="457200" rtl="0" eaLnBrk="0" fontAlgn="base" hangingPunct="0">
                <a:spcBef>
                  <a:spcPct val="20000"/>
                </a:spcBef>
                <a:spcAft>
                  <a:spcPct val="0"/>
                </a:spcAft>
                <a:buFont typeface="Arial" pitchFamily="34" charset="0"/>
                <a:buChar char="»"/>
                <a:defRPr sz="2000" kern="1200">
                  <a:solidFill>
                    <a:schemeClr val="tx1"/>
                  </a:solidFill>
                  <a:latin typeface="+mn-lt"/>
                  <a:ea typeface="MS PGothic" pitchFamily="34" charset="-128"/>
                  <a:cs typeface="MS P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300038" lvl="1" indent="-257175" defTabSz="342900" eaLnBrk="1" hangingPunct="1">
                <a:lnSpc>
                  <a:spcPct val="110000"/>
                </a:lnSpc>
                <a:spcBef>
                  <a:spcPct val="0"/>
                </a:spcBef>
                <a:spcAft>
                  <a:spcPts val="450"/>
                </a:spcAft>
                <a:buClr>
                  <a:srgbClr val="48141E"/>
                </a:buClr>
                <a:buSzPct val="100000"/>
                <a:buFont typeface="Wingdings" panose="05000000000000000000" pitchFamily="2" charset="2"/>
                <a:buChar char="§"/>
                <a:tabLst>
                  <a:tab pos="257175" algn="l"/>
                </a:tabLst>
                <a:defRPr/>
              </a:pPr>
              <a:r>
                <a:rPr lang="en-US" sz="1500" dirty="0">
                  <a:solidFill>
                    <a:prstClr val="black"/>
                  </a:solidFill>
                </a:rPr>
                <a:t>Investigates what works, for whom, under what circumstances</a:t>
              </a:r>
            </a:p>
            <a:p>
              <a:pPr marL="300038" lvl="1" indent="-257175" defTabSz="342900" eaLnBrk="1" hangingPunct="1">
                <a:lnSpc>
                  <a:spcPct val="110000"/>
                </a:lnSpc>
                <a:spcBef>
                  <a:spcPct val="0"/>
                </a:spcBef>
                <a:spcAft>
                  <a:spcPts val="450"/>
                </a:spcAft>
                <a:buClr>
                  <a:srgbClr val="48141E"/>
                </a:buClr>
                <a:buSzPct val="100000"/>
                <a:buFont typeface="Wingdings" panose="05000000000000000000" pitchFamily="2" charset="2"/>
                <a:buChar char="§"/>
                <a:tabLst>
                  <a:tab pos="257175" algn="l"/>
                </a:tabLst>
                <a:defRPr/>
              </a:pPr>
              <a:r>
                <a:rPr lang="en-US" sz="1500" dirty="0">
                  <a:solidFill>
                    <a:prstClr val="black"/>
                  </a:solidFill>
                </a:rPr>
                <a:t>Helps patients and other health care stakeholders make better-informed decisions about health and health care options</a:t>
              </a:r>
              <a:endParaRPr lang="en-US" sz="1500" dirty="0">
                <a:solidFill>
                  <a:prstClr val="black"/>
                </a:solidFill>
                <a:cs typeface="Arial" panose="020B0604020202020204" pitchFamily="34" charset="0"/>
              </a:endParaRPr>
            </a:p>
          </p:txBody>
        </p:sp>
      </p:grpSp>
      <p:sp>
        <p:nvSpPr>
          <p:cNvPr id="4" name="Title 3"/>
          <p:cNvSpPr>
            <a:spLocks noGrp="1"/>
          </p:cNvSpPr>
          <p:nvPr>
            <p:ph type="title"/>
          </p:nvPr>
        </p:nvSpPr>
        <p:spPr/>
        <p:txBody>
          <a:bodyPr/>
          <a:lstStyle/>
          <a:p>
            <a:r>
              <a:rPr lang="en-US" dirty="0" smtClean="0"/>
              <a:t>Patient-centered outcomes research</a:t>
            </a:r>
            <a:endParaRPr lang="en-US" dirty="0"/>
          </a:p>
        </p:txBody>
      </p:sp>
      <p:sp>
        <p:nvSpPr>
          <p:cNvPr id="3" name="Slide Number Placeholder 2"/>
          <p:cNvSpPr>
            <a:spLocks noGrp="1"/>
          </p:cNvSpPr>
          <p:nvPr>
            <p:ph type="sldNum" sz="quarter" idx="12"/>
          </p:nvPr>
        </p:nvSpPr>
        <p:spPr/>
        <p:txBody>
          <a:bodyPr/>
          <a:lstStyle/>
          <a:p>
            <a:pPr defTabSz="685800"/>
            <a:fld id="{0E0B0D1E-F111-46E6-8EE2-10C8F25ADA44}" type="slidenum">
              <a:rPr lang="en-US">
                <a:solidFill>
                  <a:srgbClr val="48141E"/>
                </a:solidFill>
              </a:rPr>
              <a:pPr defTabSz="685800"/>
              <a:t>14</a:t>
            </a:fld>
            <a:endParaRPr lang="en-US" dirty="0">
              <a:solidFill>
                <a:srgbClr val="48141E"/>
              </a:solidFill>
            </a:endParaRPr>
          </a:p>
        </p:txBody>
      </p:sp>
    </p:spTree>
    <p:extLst>
      <p:ext uri="{BB962C8B-B14F-4D97-AF65-F5344CB8AC3E}">
        <p14:creationId xmlns:p14="http://schemas.microsoft.com/office/powerpoint/2010/main" val="332491190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p:cNvSpPr txBox="1"/>
          <p:nvPr/>
        </p:nvSpPr>
        <p:spPr>
          <a:xfrm>
            <a:off x="7542008" y="3776092"/>
            <a:ext cx="184731" cy="300082"/>
          </a:xfrm>
          <a:prstGeom prst="rect">
            <a:avLst/>
          </a:prstGeom>
          <a:noFill/>
        </p:spPr>
        <p:txBody>
          <a:bodyPr wrap="none" rtlCol="0">
            <a:spAutoFit/>
          </a:bodyPr>
          <a:lstStyle/>
          <a:p>
            <a:pPr defTabSz="685800"/>
            <a:endParaRPr lang="en-US" sz="1350" dirty="0">
              <a:solidFill>
                <a:prstClr val="black"/>
              </a:solidFill>
            </a:endParaRPr>
          </a:p>
        </p:txBody>
      </p:sp>
      <p:pic>
        <p:nvPicPr>
          <p:cNvPr id="6" name="Picture 5"/>
          <p:cNvPicPr>
            <a:picLocks noChangeAspect="1"/>
          </p:cNvPicPr>
          <p:nvPr/>
        </p:nvPicPr>
        <p:blipFill>
          <a:blip r:embed="rId3"/>
          <a:stretch>
            <a:fillRect/>
          </a:stretch>
        </p:blipFill>
        <p:spPr>
          <a:xfrm>
            <a:off x="2048560" y="2356884"/>
            <a:ext cx="4875428" cy="1528838"/>
          </a:xfrm>
          <a:prstGeom prst="rect">
            <a:avLst/>
          </a:prstGeom>
        </p:spPr>
      </p:pic>
      <p:sp>
        <p:nvSpPr>
          <p:cNvPr id="8" name="TextBox 7"/>
          <p:cNvSpPr txBox="1"/>
          <p:nvPr/>
        </p:nvSpPr>
        <p:spPr>
          <a:xfrm>
            <a:off x="5704694" y="5769917"/>
            <a:ext cx="1622560" cy="253916"/>
          </a:xfrm>
          <a:prstGeom prst="rect">
            <a:avLst/>
          </a:prstGeom>
          <a:noFill/>
        </p:spPr>
        <p:txBody>
          <a:bodyPr wrap="none" rtlCol="0">
            <a:spAutoFit/>
          </a:bodyPr>
          <a:lstStyle/>
          <a:p>
            <a:pPr defTabSz="685800"/>
            <a:r>
              <a:rPr lang="en-US" sz="1050" dirty="0">
                <a:solidFill>
                  <a:prstClr val="black"/>
                </a:solidFill>
              </a:rPr>
              <a:t>JAMA 2002; 288; 2981-97.</a:t>
            </a:r>
          </a:p>
        </p:txBody>
      </p:sp>
      <p:sp>
        <p:nvSpPr>
          <p:cNvPr id="3" name="Title 2"/>
          <p:cNvSpPr>
            <a:spLocks noGrp="1"/>
          </p:cNvSpPr>
          <p:nvPr>
            <p:ph type="title"/>
          </p:nvPr>
        </p:nvSpPr>
        <p:spPr/>
        <p:txBody>
          <a:bodyPr/>
          <a:lstStyle/>
          <a:p>
            <a:r>
              <a:rPr lang="en-US" dirty="0" smtClean="0"/>
              <a:t>Comparative effectiveness - ALLHAT</a:t>
            </a:r>
            <a:endParaRPr lang="en-US" dirty="0"/>
          </a:p>
        </p:txBody>
      </p:sp>
      <p:sp>
        <p:nvSpPr>
          <p:cNvPr id="4" name="Content Placeholder 3"/>
          <p:cNvSpPr>
            <a:spLocks noGrp="1"/>
          </p:cNvSpPr>
          <p:nvPr>
            <p:ph idx="1"/>
          </p:nvPr>
        </p:nvSpPr>
        <p:spPr>
          <a:xfrm>
            <a:off x="491397" y="3984632"/>
            <a:ext cx="7050611" cy="1694397"/>
          </a:xfrm>
        </p:spPr>
        <p:txBody>
          <a:bodyPr/>
          <a:lstStyle/>
          <a:p>
            <a:pPr marL="214313" indent="-214313">
              <a:buFont typeface="Arial" panose="020B0604020202020204" pitchFamily="34" charset="0"/>
              <a:buChar char="•"/>
            </a:pPr>
            <a:r>
              <a:rPr lang="en-US" dirty="0">
                <a:solidFill>
                  <a:srgbClr val="000000"/>
                </a:solidFill>
              </a:rPr>
              <a:t>A total of 33,357 participants aged 55 years or older with hypertension and at least </a:t>
            </a:r>
            <a:r>
              <a:rPr lang="en-US" dirty="0" smtClean="0">
                <a:solidFill>
                  <a:srgbClr val="000000"/>
                </a:solidFill>
              </a:rPr>
              <a:t>1 other </a:t>
            </a:r>
            <a:r>
              <a:rPr lang="en-US" dirty="0">
                <a:solidFill>
                  <a:srgbClr val="000000"/>
                </a:solidFill>
              </a:rPr>
              <a:t>CHD risk factor </a:t>
            </a:r>
          </a:p>
          <a:p>
            <a:pPr marL="214313" indent="-214313">
              <a:buFont typeface="Arial" panose="020B0604020202020204" pitchFamily="34" charset="0"/>
              <a:buChar char="•"/>
            </a:pPr>
            <a:r>
              <a:rPr lang="en-US" dirty="0"/>
              <a:t>Participants were randomly assigned to receive </a:t>
            </a:r>
            <a:r>
              <a:rPr lang="en-US" dirty="0" err="1"/>
              <a:t>chlorthalidone</a:t>
            </a:r>
            <a:r>
              <a:rPr lang="en-US" dirty="0"/>
              <a:t>, 12.5 to 25 mg/d (n = 15,255); amlodipine, 2.5 to 10 mg/d (n = 9,048); or </a:t>
            </a:r>
            <a:r>
              <a:rPr lang="en-US" dirty="0" err="1"/>
              <a:t>lisinopril</a:t>
            </a:r>
            <a:r>
              <a:rPr lang="en-US" dirty="0"/>
              <a:t>, 10 to 40 mg/d (n = 9,054) for planned follow-up of approximately 4 to 8 years</a:t>
            </a:r>
            <a:r>
              <a:rPr lang="en-US" dirty="0" smtClean="0"/>
              <a:t>.</a:t>
            </a:r>
          </a:p>
          <a:p>
            <a:pPr marL="214313" indent="-214313">
              <a:buFont typeface="Arial" panose="020B0604020202020204" pitchFamily="34" charset="0"/>
              <a:buChar char="•"/>
            </a:pPr>
            <a:r>
              <a:rPr lang="en-US" dirty="0" smtClean="0"/>
              <a:t>Key question: What is the optimal first line therapy for hypertension?</a:t>
            </a:r>
            <a:endParaRPr lang="en-US" dirty="0"/>
          </a:p>
          <a:p>
            <a:endParaRPr lang="en-US" dirty="0"/>
          </a:p>
        </p:txBody>
      </p:sp>
      <p:sp>
        <p:nvSpPr>
          <p:cNvPr id="2" name="Slide Number Placeholder 1"/>
          <p:cNvSpPr>
            <a:spLocks noGrp="1"/>
          </p:cNvSpPr>
          <p:nvPr>
            <p:ph type="sldNum" sz="quarter" idx="12"/>
          </p:nvPr>
        </p:nvSpPr>
        <p:spPr/>
        <p:txBody>
          <a:bodyPr/>
          <a:lstStyle/>
          <a:p>
            <a:pPr defTabSz="685800"/>
            <a:fld id="{0E0B0D1E-F111-46E6-8EE2-10C8F25ADA44}" type="slidenum">
              <a:rPr lang="en-US">
                <a:solidFill>
                  <a:srgbClr val="48141E"/>
                </a:solidFill>
              </a:rPr>
              <a:pPr defTabSz="685800"/>
              <a:t>15</a:t>
            </a:fld>
            <a:endParaRPr lang="en-US" dirty="0">
              <a:solidFill>
                <a:srgbClr val="48141E"/>
              </a:solidFill>
            </a:endParaRPr>
          </a:p>
        </p:txBody>
      </p:sp>
    </p:spTree>
    <p:extLst>
      <p:ext uri="{BB962C8B-B14F-4D97-AF65-F5344CB8AC3E}">
        <p14:creationId xmlns:p14="http://schemas.microsoft.com/office/powerpoint/2010/main" val="16889996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590550" y="1343025"/>
            <a:ext cx="3673283" cy="4232429"/>
          </a:xfrm>
          <a:prstGeom prst="rect">
            <a:avLst/>
          </a:prstGeom>
        </p:spPr>
      </p:pic>
      <p:sp>
        <p:nvSpPr>
          <p:cNvPr id="3" name="Slide Number Placeholder 2"/>
          <p:cNvSpPr>
            <a:spLocks noGrp="1"/>
          </p:cNvSpPr>
          <p:nvPr>
            <p:ph type="sldNum" sz="quarter" idx="4"/>
          </p:nvPr>
        </p:nvSpPr>
        <p:spPr/>
        <p:txBody>
          <a:bodyPr/>
          <a:lstStyle/>
          <a:p>
            <a:pPr defTabSz="685800"/>
            <a:fld id="{0E0B0D1E-F111-46E6-8EE2-10C8F25ADA44}" type="slidenum">
              <a:rPr lang="en-US">
                <a:solidFill>
                  <a:prstClr val="black">
                    <a:tint val="75000"/>
                  </a:prstClr>
                </a:solidFill>
              </a:rPr>
              <a:pPr defTabSz="685800"/>
              <a:t>16</a:t>
            </a:fld>
            <a:endParaRPr lang="en-US" dirty="0">
              <a:solidFill>
                <a:prstClr val="black">
                  <a:tint val="75000"/>
                </a:prstClr>
              </a:solidFill>
            </a:endParaRPr>
          </a:p>
        </p:txBody>
      </p:sp>
      <p:sp>
        <p:nvSpPr>
          <p:cNvPr id="4" name="Rectangle 3"/>
          <p:cNvSpPr/>
          <p:nvPr/>
        </p:nvSpPr>
        <p:spPr>
          <a:xfrm>
            <a:off x="4572000" y="1473026"/>
            <a:ext cx="2886075" cy="3208571"/>
          </a:xfrm>
          <a:prstGeom prst="rect">
            <a:avLst/>
          </a:prstGeom>
        </p:spPr>
        <p:txBody>
          <a:bodyPr wrap="square">
            <a:spAutoFit/>
          </a:bodyPr>
          <a:lstStyle/>
          <a:p>
            <a:pPr defTabSz="685800"/>
            <a:r>
              <a:rPr lang="en-US" sz="1350" b="1" dirty="0">
                <a:solidFill>
                  <a:srgbClr val="000000"/>
                </a:solidFill>
              </a:rPr>
              <a:t>Key conclusion: </a:t>
            </a:r>
          </a:p>
          <a:p>
            <a:pPr defTabSz="685800"/>
            <a:r>
              <a:rPr lang="en-US" sz="1350" dirty="0">
                <a:solidFill>
                  <a:srgbClr val="000000"/>
                </a:solidFill>
              </a:rPr>
              <a:t>Thiazide-type diuretics are superior in preventing 1 or more major forms of CVD and are less expensive. </a:t>
            </a:r>
          </a:p>
          <a:p>
            <a:pPr defTabSz="685800"/>
            <a:endParaRPr lang="en-US" sz="1350" dirty="0">
              <a:solidFill>
                <a:srgbClr val="000000"/>
              </a:solidFill>
            </a:endParaRPr>
          </a:p>
          <a:p>
            <a:pPr defTabSz="685800"/>
            <a:r>
              <a:rPr lang="en-US" sz="1350" dirty="0">
                <a:solidFill>
                  <a:srgbClr val="000000"/>
                </a:solidFill>
              </a:rPr>
              <a:t>They should be preferred for first-step antihypertensive therapy.</a:t>
            </a:r>
          </a:p>
          <a:p>
            <a:pPr defTabSz="685800"/>
            <a:endParaRPr lang="en-US" sz="1350" dirty="0">
              <a:solidFill>
                <a:srgbClr val="000000"/>
              </a:solidFill>
              <a:latin typeface="arial" panose="020B0604020202020204" pitchFamily="34" charset="0"/>
            </a:endParaRPr>
          </a:p>
          <a:p>
            <a:pPr defTabSz="685800"/>
            <a:r>
              <a:rPr lang="en-US" sz="1350" dirty="0">
                <a:solidFill>
                  <a:prstClr val="black"/>
                </a:solidFill>
              </a:rPr>
              <a:t>Over a patient’s lifetime, </a:t>
            </a:r>
            <a:r>
              <a:rPr lang="en-US" sz="1350" dirty="0" err="1">
                <a:solidFill>
                  <a:prstClr val="black"/>
                </a:solidFill>
              </a:rPr>
              <a:t>chlorthalidone</a:t>
            </a:r>
            <a:r>
              <a:rPr lang="en-US" sz="1350" dirty="0">
                <a:solidFill>
                  <a:prstClr val="black"/>
                </a:solidFill>
              </a:rPr>
              <a:t> was always least expensive (mean $4,802 less than amlodipine, $3,700 less than </a:t>
            </a:r>
            <a:r>
              <a:rPr lang="en-US" sz="1350" dirty="0" err="1">
                <a:solidFill>
                  <a:prstClr val="black"/>
                </a:solidFill>
              </a:rPr>
              <a:t>lisinopril</a:t>
            </a:r>
            <a:r>
              <a:rPr lang="en-US" sz="1350" dirty="0">
                <a:solidFill>
                  <a:prstClr val="black"/>
                </a:solidFill>
              </a:rPr>
              <a:t>)</a:t>
            </a:r>
          </a:p>
          <a:p>
            <a:pPr defTabSz="685800"/>
            <a:endParaRPr lang="en-US" sz="1350" dirty="0">
              <a:solidFill>
                <a:prstClr val="black"/>
              </a:solidFill>
            </a:endParaRPr>
          </a:p>
          <a:p>
            <a:pPr defTabSz="685800"/>
            <a:r>
              <a:rPr lang="en-US" sz="1350" dirty="0">
                <a:solidFill>
                  <a:prstClr val="black"/>
                </a:solidFill>
              </a:rPr>
              <a:t>Adding quality of life did not change these results</a:t>
            </a:r>
          </a:p>
        </p:txBody>
      </p:sp>
    </p:spTree>
    <p:extLst>
      <p:ext uri="{BB962C8B-B14F-4D97-AF65-F5344CB8AC3E}">
        <p14:creationId xmlns:p14="http://schemas.microsoft.com/office/powerpoint/2010/main" val="236512779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p:cNvSpPr txBox="1"/>
          <p:nvPr/>
        </p:nvSpPr>
        <p:spPr>
          <a:xfrm>
            <a:off x="7542008" y="3776092"/>
            <a:ext cx="184731" cy="300082"/>
          </a:xfrm>
          <a:prstGeom prst="rect">
            <a:avLst/>
          </a:prstGeom>
          <a:noFill/>
        </p:spPr>
        <p:txBody>
          <a:bodyPr wrap="none" rtlCol="0">
            <a:spAutoFit/>
          </a:bodyPr>
          <a:lstStyle/>
          <a:p>
            <a:pPr defTabSz="685800"/>
            <a:endParaRPr lang="en-US" sz="1350" dirty="0">
              <a:solidFill>
                <a:prstClr val="black"/>
              </a:solidFill>
            </a:endParaRPr>
          </a:p>
        </p:txBody>
      </p:sp>
      <p:sp>
        <p:nvSpPr>
          <p:cNvPr id="8" name="TextBox 7"/>
          <p:cNvSpPr txBox="1"/>
          <p:nvPr/>
        </p:nvSpPr>
        <p:spPr>
          <a:xfrm>
            <a:off x="581192" y="5435774"/>
            <a:ext cx="1622560" cy="253916"/>
          </a:xfrm>
          <a:prstGeom prst="rect">
            <a:avLst/>
          </a:prstGeom>
          <a:noFill/>
        </p:spPr>
        <p:txBody>
          <a:bodyPr wrap="none" rtlCol="0">
            <a:spAutoFit/>
          </a:bodyPr>
          <a:lstStyle/>
          <a:p>
            <a:pPr defTabSz="685800"/>
            <a:r>
              <a:rPr lang="en-US" sz="1050" dirty="0">
                <a:solidFill>
                  <a:prstClr val="black"/>
                </a:solidFill>
              </a:rPr>
              <a:t>JAMA 2002; 288; 2981-97.</a:t>
            </a:r>
          </a:p>
        </p:txBody>
      </p:sp>
      <p:sp>
        <p:nvSpPr>
          <p:cNvPr id="3" name="Title 2"/>
          <p:cNvSpPr>
            <a:spLocks noGrp="1"/>
          </p:cNvSpPr>
          <p:nvPr>
            <p:ph type="title"/>
          </p:nvPr>
        </p:nvSpPr>
        <p:spPr/>
        <p:txBody>
          <a:bodyPr/>
          <a:lstStyle/>
          <a:p>
            <a:r>
              <a:rPr lang="en-US" dirty="0" smtClean="0"/>
              <a:t>Comparative Effectiveness- ALLHAT</a:t>
            </a:r>
            <a:endParaRPr lang="en-US" dirty="0"/>
          </a:p>
        </p:txBody>
      </p:sp>
      <p:sp>
        <p:nvSpPr>
          <p:cNvPr id="4" name="Content Placeholder 3"/>
          <p:cNvSpPr>
            <a:spLocks noGrp="1"/>
          </p:cNvSpPr>
          <p:nvPr>
            <p:ph idx="1"/>
          </p:nvPr>
        </p:nvSpPr>
        <p:spPr/>
        <p:txBody>
          <a:bodyPr>
            <a:normAutofit lnSpcReduction="10000"/>
          </a:bodyPr>
          <a:lstStyle/>
          <a:p>
            <a:pPr marL="214313" indent="-214313">
              <a:buFont typeface="Arial" panose="020B0604020202020204" pitchFamily="34" charset="0"/>
              <a:buChar char="•"/>
            </a:pPr>
            <a:r>
              <a:rPr lang="en-US" sz="1725" dirty="0">
                <a:solidFill>
                  <a:srgbClr val="000000"/>
                </a:solidFill>
              </a:rPr>
              <a:t>How do the results of ALLHAT help patients and clinicians make decisions?</a:t>
            </a:r>
          </a:p>
          <a:p>
            <a:pPr marL="214313" indent="-214313">
              <a:buFont typeface="Arial" panose="020B0604020202020204" pitchFamily="34" charset="0"/>
              <a:buChar char="•"/>
            </a:pPr>
            <a:r>
              <a:rPr lang="en-US" sz="1725" dirty="0">
                <a:solidFill>
                  <a:srgbClr val="000000"/>
                </a:solidFill>
              </a:rPr>
              <a:t>Provides information on harms and benefits of three major </a:t>
            </a:r>
            <a:r>
              <a:rPr lang="en-US" sz="1725" dirty="0" err="1">
                <a:solidFill>
                  <a:srgbClr val="000000"/>
                </a:solidFill>
              </a:rPr>
              <a:t>antihypertensives</a:t>
            </a:r>
            <a:r>
              <a:rPr lang="en-US" sz="1725" dirty="0">
                <a:solidFill>
                  <a:srgbClr val="000000"/>
                </a:solidFill>
              </a:rPr>
              <a:t>.</a:t>
            </a:r>
          </a:p>
          <a:p>
            <a:pPr marL="557213" lvl="1" indent="-214313">
              <a:buFont typeface="Arial" panose="020B0604020202020204" pitchFamily="34" charset="0"/>
              <a:buChar char="•"/>
            </a:pPr>
            <a:r>
              <a:rPr lang="en-US" sz="1725" dirty="0" err="1">
                <a:solidFill>
                  <a:srgbClr val="000000"/>
                </a:solidFill>
              </a:rPr>
              <a:t>chlorthalidone</a:t>
            </a:r>
            <a:endParaRPr lang="en-US" sz="1725" dirty="0">
              <a:solidFill>
                <a:srgbClr val="000000"/>
              </a:solidFill>
            </a:endParaRPr>
          </a:p>
          <a:p>
            <a:pPr marL="557213" lvl="1" indent="-214313">
              <a:buFont typeface="Arial" panose="020B0604020202020204" pitchFamily="34" charset="0"/>
              <a:buChar char="•"/>
            </a:pPr>
            <a:r>
              <a:rPr lang="en-US" sz="1725" dirty="0"/>
              <a:t>amlodipine</a:t>
            </a:r>
          </a:p>
          <a:p>
            <a:pPr marL="557213" lvl="1" indent="-214313">
              <a:buFont typeface="Arial" panose="020B0604020202020204" pitchFamily="34" charset="0"/>
              <a:buChar char="•"/>
            </a:pPr>
            <a:r>
              <a:rPr lang="en-US" sz="1725" dirty="0" err="1"/>
              <a:t>lisinopril</a:t>
            </a:r>
            <a:endParaRPr lang="en-US" sz="1725" dirty="0"/>
          </a:p>
          <a:p>
            <a:pPr marL="214313" indent="-214313">
              <a:buFont typeface="Arial" panose="020B0604020202020204" pitchFamily="34" charset="0"/>
              <a:buChar char="•"/>
            </a:pPr>
            <a:r>
              <a:rPr lang="en-US" sz="1725" dirty="0"/>
              <a:t>Large enough to allow subgroups to be examined.</a:t>
            </a:r>
          </a:p>
          <a:p>
            <a:pPr marL="557213" lvl="1" indent="-214313">
              <a:buFont typeface="Arial" panose="020B0604020202020204" pitchFamily="34" charset="0"/>
              <a:buChar char="•"/>
            </a:pPr>
            <a:r>
              <a:rPr lang="en-US" sz="1725" dirty="0"/>
              <a:t>Age &lt;65 vs. </a:t>
            </a:r>
            <a:r>
              <a:rPr lang="en-US" sz="1725" u="sng" dirty="0"/>
              <a:t>&gt;</a:t>
            </a:r>
            <a:r>
              <a:rPr lang="en-US" sz="1725" dirty="0"/>
              <a:t>65</a:t>
            </a:r>
          </a:p>
          <a:p>
            <a:pPr marL="557213" lvl="1" indent="-214313">
              <a:buFont typeface="Arial" panose="020B0604020202020204" pitchFamily="34" charset="0"/>
              <a:buChar char="•"/>
            </a:pPr>
            <a:r>
              <a:rPr lang="en-US" sz="1725" dirty="0"/>
              <a:t>Men vs. women</a:t>
            </a:r>
          </a:p>
          <a:p>
            <a:pPr marL="557213" lvl="1" indent="-214313">
              <a:buFont typeface="Arial" panose="020B0604020202020204" pitchFamily="34" charset="0"/>
              <a:buChar char="•"/>
            </a:pPr>
            <a:r>
              <a:rPr lang="en-US" sz="1725" dirty="0"/>
              <a:t>Black vs. nonblack</a:t>
            </a:r>
          </a:p>
          <a:p>
            <a:pPr marL="557213" lvl="1" indent="-214313">
              <a:buFont typeface="Arial" panose="020B0604020202020204" pitchFamily="34" charset="0"/>
              <a:buChar char="•"/>
            </a:pPr>
            <a:r>
              <a:rPr lang="en-US" sz="1725" dirty="0"/>
              <a:t>Diabetes vs. no diabetes</a:t>
            </a:r>
          </a:p>
          <a:p>
            <a:endParaRPr lang="en-US" dirty="0"/>
          </a:p>
        </p:txBody>
      </p:sp>
      <p:sp>
        <p:nvSpPr>
          <p:cNvPr id="2" name="Slide Number Placeholder 1"/>
          <p:cNvSpPr>
            <a:spLocks noGrp="1"/>
          </p:cNvSpPr>
          <p:nvPr>
            <p:ph type="sldNum" sz="quarter" idx="12"/>
          </p:nvPr>
        </p:nvSpPr>
        <p:spPr/>
        <p:txBody>
          <a:bodyPr/>
          <a:lstStyle/>
          <a:p>
            <a:pPr defTabSz="685800"/>
            <a:fld id="{0E0B0D1E-F111-46E6-8EE2-10C8F25ADA44}" type="slidenum">
              <a:rPr lang="en-US">
                <a:solidFill>
                  <a:srgbClr val="48141E"/>
                </a:solidFill>
              </a:rPr>
              <a:pPr defTabSz="685800"/>
              <a:t>17</a:t>
            </a:fld>
            <a:endParaRPr lang="en-US" dirty="0">
              <a:solidFill>
                <a:srgbClr val="48141E"/>
              </a:solidFill>
            </a:endParaRPr>
          </a:p>
        </p:txBody>
      </p:sp>
    </p:spTree>
    <p:extLst>
      <p:ext uri="{BB962C8B-B14F-4D97-AF65-F5344CB8AC3E}">
        <p14:creationId xmlns:p14="http://schemas.microsoft.com/office/powerpoint/2010/main" val="16482954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p:cNvSpPr txBox="1"/>
          <p:nvPr/>
        </p:nvSpPr>
        <p:spPr>
          <a:xfrm>
            <a:off x="7542008" y="3776092"/>
            <a:ext cx="184731" cy="300082"/>
          </a:xfrm>
          <a:prstGeom prst="rect">
            <a:avLst/>
          </a:prstGeom>
          <a:noFill/>
        </p:spPr>
        <p:txBody>
          <a:bodyPr wrap="none" rtlCol="0">
            <a:spAutoFit/>
          </a:bodyPr>
          <a:lstStyle/>
          <a:p>
            <a:pPr defTabSz="685800"/>
            <a:endParaRPr lang="en-US" sz="1350" dirty="0">
              <a:solidFill>
                <a:prstClr val="black"/>
              </a:solidFill>
            </a:endParaRPr>
          </a:p>
        </p:txBody>
      </p:sp>
      <p:sp>
        <p:nvSpPr>
          <p:cNvPr id="4" name="TextBox 3"/>
          <p:cNvSpPr txBox="1"/>
          <p:nvPr/>
        </p:nvSpPr>
        <p:spPr>
          <a:xfrm>
            <a:off x="1371600" y="4457701"/>
            <a:ext cx="2887241" cy="346249"/>
          </a:xfrm>
          <a:prstGeom prst="rect">
            <a:avLst/>
          </a:prstGeom>
          <a:noFill/>
        </p:spPr>
        <p:txBody>
          <a:bodyPr wrap="square" rtlCol="0">
            <a:spAutoFit/>
          </a:bodyPr>
          <a:lstStyle/>
          <a:p>
            <a:pPr marL="42863" lvl="1" defTabSz="685800">
              <a:lnSpc>
                <a:spcPct val="110000"/>
              </a:lnSpc>
              <a:spcAft>
                <a:spcPts val="450"/>
              </a:spcAft>
              <a:buClr>
                <a:srgbClr val="71C04F"/>
              </a:buClr>
              <a:buSzPct val="100000"/>
              <a:tabLst>
                <a:tab pos="257175" algn="l"/>
              </a:tabLst>
              <a:defRPr/>
            </a:pPr>
            <a:endParaRPr lang="en-US" sz="1500" b="1" dirty="0">
              <a:solidFill>
                <a:srgbClr val="1F497D">
                  <a:lumMod val="60000"/>
                  <a:lumOff val="40000"/>
                </a:srgbClr>
              </a:solidFill>
            </a:endParaRPr>
          </a:p>
        </p:txBody>
      </p:sp>
      <p:pic>
        <p:nvPicPr>
          <p:cNvPr id="3" name="Picture 2"/>
          <p:cNvPicPr>
            <a:picLocks noChangeAspect="1"/>
          </p:cNvPicPr>
          <p:nvPr/>
        </p:nvPicPr>
        <p:blipFill>
          <a:blip r:embed="rId3"/>
          <a:stretch>
            <a:fillRect/>
          </a:stretch>
        </p:blipFill>
        <p:spPr>
          <a:xfrm>
            <a:off x="2352675" y="2491123"/>
            <a:ext cx="3297871" cy="489600"/>
          </a:xfrm>
          <a:prstGeom prst="rect">
            <a:avLst/>
          </a:prstGeom>
        </p:spPr>
      </p:pic>
      <p:pic>
        <p:nvPicPr>
          <p:cNvPr id="5" name="Picture 4"/>
          <p:cNvPicPr>
            <a:picLocks noChangeAspect="1"/>
          </p:cNvPicPr>
          <p:nvPr/>
        </p:nvPicPr>
        <p:blipFill>
          <a:blip r:embed="rId4"/>
          <a:stretch>
            <a:fillRect/>
          </a:stretch>
        </p:blipFill>
        <p:spPr>
          <a:xfrm>
            <a:off x="1706528" y="3092754"/>
            <a:ext cx="5104626" cy="852692"/>
          </a:xfrm>
          <a:prstGeom prst="rect">
            <a:avLst/>
          </a:prstGeom>
        </p:spPr>
      </p:pic>
      <p:pic>
        <p:nvPicPr>
          <p:cNvPr id="2" name="Picture 1"/>
          <p:cNvPicPr>
            <a:picLocks noChangeAspect="1"/>
          </p:cNvPicPr>
          <p:nvPr/>
        </p:nvPicPr>
        <p:blipFill>
          <a:blip r:embed="rId5"/>
          <a:stretch>
            <a:fillRect/>
          </a:stretch>
        </p:blipFill>
        <p:spPr>
          <a:xfrm>
            <a:off x="1371600" y="3962818"/>
            <a:ext cx="5821429" cy="1585715"/>
          </a:xfrm>
          <a:prstGeom prst="rect">
            <a:avLst/>
          </a:prstGeom>
        </p:spPr>
      </p:pic>
      <p:sp>
        <p:nvSpPr>
          <p:cNvPr id="8" name="Title 7"/>
          <p:cNvSpPr>
            <a:spLocks noGrp="1"/>
          </p:cNvSpPr>
          <p:nvPr>
            <p:ph type="title"/>
          </p:nvPr>
        </p:nvSpPr>
        <p:spPr/>
        <p:txBody>
          <a:bodyPr/>
          <a:lstStyle/>
          <a:p>
            <a:r>
              <a:rPr lang="en-US" dirty="0" smtClean="0"/>
              <a:t>Comparative effectiveness</a:t>
            </a:r>
            <a:endParaRPr lang="en-US" dirty="0"/>
          </a:p>
        </p:txBody>
      </p:sp>
      <p:sp>
        <p:nvSpPr>
          <p:cNvPr id="6" name="Slide Number Placeholder 5"/>
          <p:cNvSpPr>
            <a:spLocks noGrp="1"/>
          </p:cNvSpPr>
          <p:nvPr>
            <p:ph type="sldNum" sz="quarter" idx="12"/>
          </p:nvPr>
        </p:nvSpPr>
        <p:spPr/>
        <p:txBody>
          <a:bodyPr/>
          <a:lstStyle/>
          <a:p>
            <a:pPr defTabSz="685800"/>
            <a:fld id="{0E0B0D1E-F111-46E6-8EE2-10C8F25ADA44}" type="slidenum">
              <a:rPr lang="en-US">
                <a:solidFill>
                  <a:srgbClr val="48141E"/>
                </a:solidFill>
              </a:rPr>
              <a:pPr defTabSz="685800"/>
              <a:t>18</a:t>
            </a:fld>
            <a:endParaRPr lang="en-US" dirty="0">
              <a:solidFill>
                <a:srgbClr val="48141E"/>
              </a:solidFill>
            </a:endParaRPr>
          </a:p>
        </p:txBody>
      </p:sp>
    </p:spTree>
    <p:extLst>
      <p:ext uri="{BB962C8B-B14F-4D97-AF65-F5344CB8AC3E}">
        <p14:creationId xmlns:p14="http://schemas.microsoft.com/office/powerpoint/2010/main" val="101878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476250" y="1390650"/>
            <a:ext cx="7143750" cy="514350"/>
          </a:xfrm>
        </p:spPr>
        <p:txBody>
          <a:bodyPr>
            <a:normAutofit fontScale="90000"/>
          </a:bodyPr>
          <a:lstStyle/>
          <a:p>
            <a:r>
              <a:rPr lang="en-US" sz="1800" dirty="0"/>
              <a:t>Rising numbers of Citations for “patient-centered outcomes research” in PubMed (n=290)</a:t>
            </a:r>
          </a:p>
        </p:txBody>
      </p:sp>
      <p:sp>
        <p:nvSpPr>
          <p:cNvPr id="2" name="Slide Number Placeholder 1"/>
          <p:cNvSpPr>
            <a:spLocks noGrp="1"/>
          </p:cNvSpPr>
          <p:nvPr>
            <p:ph type="sldNum" sz="quarter" idx="4"/>
          </p:nvPr>
        </p:nvSpPr>
        <p:spPr/>
        <p:txBody>
          <a:bodyPr/>
          <a:lstStyle/>
          <a:p>
            <a:pPr defTabSz="685800"/>
            <a:fld id="{0E0B0D1E-F111-46E6-8EE2-10C8F25ADA44}" type="slidenum">
              <a:rPr lang="en-US">
                <a:solidFill>
                  <a:prstClr val="black">
                    <a:tint val="75000"/>
                  </a:prstClr>
                </a:solidFill>
              </a:rPr>
              <a:pPr defTabSz="685800"/>
              <a:t>19</a:t>
            </a:fld>
            <a:endParaRPr lang="en-US" dirty="0">
              <a:solidFill>
                <a:prstClr val="black">
                  <a:tint val="75000"/>
                </a:prstClr>
              </a:solidFill>
            </a:endParaRPr>
          </a:p>
        </p:txBody>
      </p:sp>
      <p:graphicFrame>
        <p:nvGraphicFramePr>
          <p:cNvPr id="6" name="Chart 5"/>
          <p:cNvGraphicFramePr/>
          <p:nvPr>
            <p:extLst/>
          </p:nvPr>
        </p:nvGraphicFramePr>
        <p:xfrm>
          <a:off x="476250" y="1914525"/>
          <a:ext cx="5257800" cy="3467100"/>
        </p:xfrm>
        <a:graphic>
          <a:graphicData uri="http://schemas.openxmlformats.org/drawingml/2006/chart">
            <c:chart xmlns:c="http://schemas.openxmlformats.org/drawingml/2006/chart" xmlns:r="http://schemas.openxmlformats.org/officeDocument/2006/relationships" r:id="rId3"/>
          </a:graphicData>
        </a:graphic>
      </p:graphicFrame>
      <p:sp>
        <p:nvSpPr>
          <p:cNvPr id="4" name="TextBox 3"/>
          <p:cNvSpPr txBox="1"/>
          <p:nvPr/>
        </p:nvSpPr>
        <p:spPr>
          <a:xfrm>
            <a:off x="6324600" y="2082404"/>
            <a:ext cx="2362200" cy="1338828"/>
          </a:xfrm>
          <a:prstGeom prst="rect">
            <a:avLst/>
          </a:prstGeom>
          <a:noFill/>
        </p:spPr>
        <p:txBody>
          <a:bodyPr wrap="square" rtlCol="0">
            <a:spAutoFit/>
          </a:bodyPr>
          <a:lstStyle/>
          <a:p>
            <a:pPr marL="214313" indent="-214313" defTabSz="685800">
              <a:buFont typeface="Arial" panose="020B0604020202020204" pitchFamily="34" charset="0"/>
              <a:buChar char="•"/>
            </a:pPr>
            <a:r>
              <a:rPr lang="en-US" sz="1350" dirty="0">
                <a:solidFill>
                  <a:prstClr val="black"/>
                </a:solidFill>
              </a:rPr>
              <a:t>Extending patient-centered outcomes to all research</a:t>
            </a:r>
          </a:p>
          <a:p>
            <a:pPr marL="214313" indent="-214313" defTabSz="685800">
              <a:buFont typeface="Arial" panose="020B0604020202020204" pitchFamily="34" charset="0"/>
              <a:buChar char="•"/>
            </a:pPr>
            <a:endParaRPr lang="en-US" sz="1350" dirty="0">
              <a:solidFill>
                <a:prstClr val="black"/>
              </a:solidFill>
            </a:endParaRPr>
          </a:p>
          <a:p>
            <a:pPr marL="214313" indent="-214313" defTabSz="685800">
              <a:buFont typeface="Arial" panose="020B0604020202020204" pitchFamily="34" charset="0"/>
              <a:buChar char="•"/>
            </a:pPr>
            <a:r>
              <a:rPr lang="en-US" sz="1350" dirty="0">
                <a:solidFill>
                  <a:prstClr val="black"/>
                </a:solidFill>
              </a:rPr>
              <a:t>Extend engagement to policy and social determinants of health</a:t>
            </a:r>
          </a:p>
        </p:txBody>
      </p:sp>
    </p:spTree>
    <p:extLst>
      <p:ext uri="{BB962C8B-B14F-4D97-AF65-F5344CB8AC3E}">
        <p14:creationId xmlns:p14="http://schemas.microsoft.com/office/powerpoint/2010/main" val="333871548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1193" y="1681717"/>
            <a:ext cx="7989752" cy="425054"/>
          </a:xfrm>
        </p:spPr>
        <p:txBody>
          <a:bodyPr>
            <a:normAutofit fontScale="90000"/>
          </a:bodyPr>
          <a:lstStyle/>
          <a:p>
            <a:r>
              <a:rPr lang="en-US" sz="3000" dirty="0">
                <a:solidFill>
                  <a:schemeClr val="accent2"/>
                </a:solidFill>
                <a:latin typeface="Calibri" panose="020F0502020204030204" pitchFamily="34" charset="0"/>
              </a:rPr>
              <a:t>Improving the flow and relevance of research evidence for implementation</a:t>
            </a:r>
          </a:p>
        </p:txBody>
      </p:sp>
      <p:pic>
        <p:nvPicPr>
          <p:cNvPr id="1026" name="Picture 2"/>
          <p:cNvPicPr>
            <a:picLocks noChangeAspect="1"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1523077" y="1981928"/>
            <a:ext cx="6338804" cy="327714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TextBox 3"/>
          <p:cNvSpPr txBox="1"/>
          <p:nvPr/>
        </p:nvSpPr>
        <p:spPr>
          <a:xfrm>
            <a:off x="1143001" y="5261085"/>
            <a:ext cx="6857999" cy="415498"/>
          </a:xfrm>
          <a:prstGeom prst="rect">
            <a:avLst/>
          </a:prstGeom>
          <a:noFill/>
        </p:spPr>
        <p:txBody>
          <a:bodyPr wrap="square" rtlCol="0">
            <a:spAutoFit/>
          </a:bodyPr>
          <a:lstStyle/>
          <a:p>
            <a:pPr defTabSz="685800"/>
            <a:r>
              <a:rPr lang="en-US" sz="1050" dirty="0">
                <a:solidFill>
                  <a:prstClr val="black"/>
                </a:solidFill>
              </a:rPr>
              <a:t>R </a:t>
            </a:r>
            <a:r>
              <a:rPr lang="en-US" sz="1050" dirty="0" err="1">
                <a:solidFill>
                  <a:prstClr val="black"/>
                </a:solidFill>
              </a:rPr>
              <a:t>Lobb</a:t>
            </a:r>
            <a:r>
              <a:rPr lang="en-US" sz="1050" dirty="0">
                <a:solidFill>
                  <a:prstClr val="black"/>
                </a:solidFill>
              </a:rPr>
              <a:t>, GA Colditz. Implementation science and its application to population health. </a:t>
            </a:r>
            <a:r>
              <a:rPr lang="en-US" sz="1050" i="1" dirty="0" err="1">
                <a:solidFill>
                  <a:prstClr val="black"/>
                </a:solidFill>
              </a:rPr>
              <a:t>Annu</a:t>
            </a:r>
            <a:r>
              <a:rPr lang="en-US" sz="1050" i="1" dirty="0">
                <a:solidFill>
                  <a:prstClr val="black"/>
                </a:solidFill>
              </a:rPr>
              <a:t> Rev Public Health</a:t>
            </a:r>
            <a:r>
              <a:rPr lang="en-US" sz="1050" dirty="0">
                <a:solidFill>
                  <a:prstClr val="black"/>
                </a:solidFill>
              </a:rPr>
              <a:t>. 2013;34:235–251</a:t>
            </a:r>
          </a:p>
        </p:txBody>
      </p:sp>
    </p:spTree>
    <p:extLst>
      <p:ext uri="{BB962C8B-B14F-4D97-AF65-F5344CB8AC3E}">
        <p14:creationId xmlns:p14="http://schemas.microsoft.com/office/powerpoint/2010/main" val="310470634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59028" y="1390622"/>
            <a:ext cx="8462210" cy="514350"/>
          </a:xfrm>
        </p:spPr>
        <p:txBody>
          <a:bodyPr>
            <a:normAutofit fontScale="90000"/>
          </a:bodyPr>
          <a:lstStyle/>
          <a:p>
            <a:r>
              <a:rPr lang="en-US" sz="1800" dirty="0"/>
              <a:t>FUNDERS Role in a National Health Research Program</a:t>
            </a:r>
            <a:r>
              <a:rPr lang="en-US" dirty="0"/>
              <a:t/>
            </a:r>
            <a:br>
              <a:rPr lang="en-US" dirty="0"/>
            </a:br>
            <a:endParaRPr lang="en-US" dirty="0"/>
          </a:p>
        </p:txBody>
      </p:sp>
      <p:sp>
        <p:nvSpPr>
          <p:cNvPr id="3" name="Slide Number Placeholder 2"/>
          <p:cNvSpPr>
            <a:spLocks noGrp="1"/>
          </p:cNvSpPr>
          <p:nvPr>
            <p:ph type="sldNum" sz="quarter" idx="4"/>
          </p:nvPr>
        </p:nvSpPr>
        <p:spPr/>
        <p:txBody>
          <a:bodyPr/>
          <a:lstStyle/>
          <a:p>
            <a:pPr defTabSz="685800"/>
            <a:fld id="{0E0B0D1E-F111-46E6-8EE2-10C8F25ADA44}" type="slidenum">
              <a:rPr lang="en-US">
                <a:solidFill>
                  <a:prstClr val="black">
                    <a:tint val="75000"/>
                  </a:prstClr>
                </a:solidFill>
              </a:rPr>
              <a:pPr defTabSz="685800"/>
              <a:t>21</a:t>
            </a:fld>
            <a:endParaRPr lang="en-US" dirty="0">
              <a:solidFill>
                <a:prstClr val="black">
                  <a:tint val="75000"/>
                </a:prstClr>
              </a:solidFill>
            </a:endParaRPr>
          </a:p>
        </p:txBody>
      </p:sp>
      <p:pic>
        <p:nvPicPr>
          <p:cNvPr id="35" name="Picture 34"/>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6972301" y="5239764"/>
            <a:ext cx="819436" cy="616968"/>
          </a:xfrm>
          <a:prstGeom prst="rect">
            <a:avLst/>
          </a:prstGeom>
        </p:spPr>
      </p:pic>
      <p:grpSp>
        <p:nvGrpSpPr>
          <p:cNvPr id="73" name="Group 72"/>
          <p:cNvGrpSpPr/>
          <p:nvPr/>
        </p:nvGrpSpPr>
        <p:grpSpPr>
          <a:xfrm>
            <a:off x="2114550" y="4114801"/>
            <a:ext cx="1819973" cy="1163890"/>
            <a:chOff x="217245" y="18556"/>
            <a:chExt cx="2198030" cy="1307437"/>
          </a:xfrm>
        </p:grpSpPr>
        <p:sp>
          <p:nvSpPr>
            <p:cNvPr id="74" name="Rounded Rectangle 73"/>
            <p:cNvSpPr/>
            <p:nvPr/>
          </p:nvSpPr>
          <p:spPr>
            <a:xfrm>
              <a:off x="444105" y="49122"/>
              <a:ext cx="1971170" cy="1276871"/>
            </a:xfrm>
            <a:prstGeom prst="roundRect">
              <a:avLst>
                <a:gd name="adj" fmla="val 10000"/>
              </a:avLst>
            </a:prstGeom>
            <a:solidFill>
              <a:sysClr val="window" lastClr="FFFFFF">
                <a:lumMod val="85000"/>
                <a:alpha val="90000"/>
              </a:sysClr>
            </a:solidFill>
            <a:ln w="25400" cap="flat" cmpd="sng" algn="ctr">
              <a:solidFill>
                <a:srgbClr val="9BBB59">
                  <a:hueOff val="0"/>
                  <a:satOff val="0"/>
                  <a:lumOff val="0"/>
                  <a:alphaOff val="0"/>
                </a:srgbClr>
              </a:solidFill>
              <a:prstDash val="solid"/>
            </a:ln>
            <a:effectLst/>
          </p:spPr>
          <p:txBody>
            <a:bodyPr anchor="ctr"/>
            <a:lstStyle/>
            <a:p>
              <a:pPr algn="ctr" defTabSz="685800">
                <a:defRPr/>
              </a:pPr>
              <a:endParaRPr lang="en-US" kern="0" dirty="0">
                <a:solidFill>
                  <a:prstClr val="black">
                    <a:hueOff val="0"/>
                    <a:satOff val="0"/>
                    <a:lumOff val="0"/>
                    <a:alphaOff val="0"/>
                  </a:prstClr>
                </a:solidFill>
                <a:latin typeface="Arial"/>
              </a:endParaRPr>
            </a:p>
          </p:txBody>
        </p:sp>
        <p:sp>
          <p:nvSpPr>
            <p:cNvPr id="75" name="Rounded Rectangle 4"/>
            <p:cNvSpPr/>
            <p:nvPr/>
          </p:nvSpPr>
          <p:spPr>
            <a:xfrm>
              <a:off x="217245" y="18556"/>
              <a:ext cx="1323721" cy="901555"/>
            </a:xfrm>
            <a:prstGeom prst="rect">
              <a:avLst/>
            </a:prstGeom>
            <a:noFill/>
            <a:ln>
              <a:noFill/>
            </a:ln>
            <a:effectLst/>
          </p:spPr>
          <p:txBody>
            <a:bodyPr spcFirstLastPara="0" vert="horz" wrap="square" lIns="40005" tIns="40005" rIns="40005" bIns="40005" numCol="1" spcCol="1270" anchor="t" anchorCtr="0">
              <a:noAutofit/>
            </a:bodyPr>
            <a:lstStyle/>
            <a:p>
              <a:pPr marL="85725" lvl="1" indent="-85725" defTabSz="466725">
                <a:lnSpc>
                  <a:spcPct val="90000"/>
                </a:lnSpc>
                <a:spcAft>
                  <a:spcPct val="15000"/>
                </a:spcAft>
                <a:buFontTx/>
                <a:buChar char="••"/>
                <a:defRPr/>
              </a:pPr>
              <a:endParaRPr lang="en-US" sz="1050" kern="0" dirty="0">
                <a:solidFill>
                  <a:prstClr val="black">
                    <a:hueOff val="0"/>
                    <a:satOff val="0"/>
                    <a:lumOff val="0"/>
                    <a:alphaOff val="0"/>
                  </a:prstClr>
                </a:solidFill>
                <a:latin typeface="Arial"/>
              </a:endParaRPr>
            </a:p>
          </p:txBody>
        </p:sp>
      </p:grpSp>
      <p:grpSp>
        <p:nvGrpSpPr>
          <p:cNvPr id="76" name="Group 75"/>
          <p:cNvGrpSpPr/>
          <p:nvPr/>
        </p:nvGrpSpPr>
        <p:grpSpPr>
          <a:xfrm>
            <a:off x="2286001" y="1920738"/>
            <a:ext cx="1632350" cy="957653"/>
            <a:chOff x="189196" y="-9493"/>
            <a:chExt cx="1971170" cy="1276871"/>
          </a:xfrm>
        </p:grpSpPr>
        <p:sp>
          <p:nvSpPr>
            <p:cNvPr id="77" name="Rounded Rectangle 76"/>
            <p:cNvSpPr/>
            <p:nvPr/>
          </p:nvSpPr>
          <p:spPr>
            <a:xfrm>
              <a:off x="189196" y="-9493"/>
              <a:ext cx="1971170" cy="1276871"/>
            </a:xfrm>
            <a:prstGeom prst="roundRect">
              <a:avLst>
                <a:gd name="adj" fmla="val 10000"/>
              </a:avLst>
            </a:prstGeom>
            <a:solidFill>
              <a:sysClr val="window" lastClr="FFFFFF">
                <a:lumMod val="85000"/>
                <a:alpha val="90000"/>
              </a:sysClr>
            </a:solidFill>
            <a:ln w="25400" cap="flat" cmpd="sng" algn="ctr">
              <a:solidFill>
                <a:srgbClr val="9BBB59">
                  <a:hueOff val="0"/>
                  <a:satOff val="0"/>
                  <a:lumOff val="0"/>
                  <a:alphaOff val="0"/>
                </a:srgbClr>
              </a:solidFill>
              <a:prstDash val="solid"/>
            </a:ln>
            <a:effectLst/>
          </p:spPr>
          <p:txBody>
            <a:bodyPr anchor="ctr"/>
            <a:lstStyle/>
            <a:p>
              <a:pPr algn="ctr" defTabSz="685800">
                <a:defRPr/>
              </a:pPr>
              <a:endParaRPr lang="en-US" kern="0" dirty="0">
                <a:solidFill>
                  <a:prstClr val="black">
                    <a:hueOff val="0"/>
                    <a:satOff val="0"/>
                    <a:lumOff val="0"/>
                    <a:alphaOff val="0"/>
                  </a:prstClr>
                </a:solidFill>
                <a:latin typeface="Arial"/>
              </a:endParaRPr>
            </a:p>
          </p:txBody>
        </p:sp>
        <p:sp>
          <p:nvSpPr>
            <p:cNvPr id="78" name="Rounded Rectangle 4"/>
            <p:cNvSpPr/>
            <p:nvPr/>
          </p:nvSpPr>
          <p:spPr>
            <a:xfrm>
              <a:off x="217245" y="18556"/>
              <a:ext cx="1323721" cy="901555"/>
            </a:xfrm>
            <a:prstGeom prst="rect">
              <a:avLst/>
            </a:prstGeom>
            <a:noFill/>
            <a:ln>
              <a:noFill/>
            </a:ln>
            <a:effectLst/>
          </p:spPr>
          <p:txBody>
            <a:bodyPr spcFirstLastPara="0" vert="horz" wrap="square" lIns="40005" tIns="40005" rIns="40005" bIns="40005" numCol="1" spcCol="1270" anchor="t" anchorCtr="0">
              <a:noAutofit/>
            </a:bodyPr>
            <a:lstStyle/>
            <a:p>
              <a:pPr marL="85725" lvl="1" indent="-85725" defTabSz="466725">
                <a:lnSpc>
                  <a:spcPct val="90000"/>
                </a:lnSpc>
                <a:spcAft>
                  <a:spcPct val="15000"/>
                </a:spcAft>
                <a:buFontTx/>
                <a:buChar char="••"/>
                <a:defRPr/>
              </a:pPr>
              <a:endParaRPr lang="en-US" sz="1050" kern="0" dirty="0">
                <a:solidFill>
                  <a:prstClr val="black">
                    <a:hueOff val="0"/>
                    <a:satOff val="0"/>
                    <a:lumOff val="0"/>
                    <a:alphaOff val="0"/>
                  </a:prstClr>
                </a:solidFill>
                <a:latin typeface="Arial"/>
              </a:endParaRPr>
            </a:p>
          </p:txBody>
        </p:sp>
      </p:grpSp>
      <p:grpSp>
        <p:nvGrpSpPr>
          <p:cNvPr id="79" name="Group 78"/>
          <p:cNvGrpSpPr/>
          <p:nvPr/>
        </p:nvGrpSpPr>
        <p:grpSpPr>
          <a:xfrm>
            <a:off x="4914900" y="4128697"/>
            <a:ext cx="1926677" cy="1149993"/>
            <a:chOff x="217245" y="-191733"/>
            <a:chExt cx="2161691" cy="1276871"/>
          </a:xfrm>
        </p:grpSpPr>
        <p:sp>
          <p:nvSpPr>
            <p:cNvPr id="80" name="Rounded Rectangle 79"/>
            <p:cNvSpPr/>
            <p:nvPr/>
          </p:nvSpPr>
          <p:spPr>
            <a:xfrm>
              <a:off x="407766" y="-191733"/>
              <a:ext cx="1971170" cy="1276871"/>
            </a:xfrm>
            <a:prstGeom prst="roundRect">
              <a:avLst>
                <a:gd name="adj" fmla="val 10000"/>
              </a:avLst>
            </a:prstGeom>
            <a:solidFill>
              <a:sysClr val="window" lastClr="FFFFFF">
                <a:lumMod val="85000"/>
                <a:alpha val="90000"/>
              </a:sysClr>
            </a:solidFill>
            <a:ln w="25400" cap="flat" cmpd="sng" algn="ctr">
              <a:solidFill>
                <a:srgbClr val="9BBB59">
                  <a:hueOff val="0"/>
                  <a:satOff val="0"/>
                  <a:lumOff val="0"/>
                  <a:alphaOff val="0"/>
                </a:srgbClr>
              </a:solidFill>
              <a:prstDash val="solid"/>
            </a:ln>
            <a:effectLst/>
          </p:spPr>
          <p:txBody>
            <a:bodyPr anchor="ctr"/>
            <a:lstStyle/>
            <a:p>
              <a:pPr algn="ctr" defTabSz="685800">
                <a:defRPr/>
              </a:pPr>
              <a:endParaRPr lang="en-US" kern="0" dirty="0">
                <a:solidFill>
                  <a:prstClr val="black">
                    <a:hueOff val="0"/>
                    <a:satOff val="0"/>
                    <a:lumOff val="0"/>
                    <a:alphaOff val="0"/>
                  </a:prstClr>
                </a:solidFill>
                <a:latin typeface="Arial"/>
              </a:endParaRPr>
            </a:p>
          </p:txBody>
        </p:sp>
        <p:sp>
          <p:nvSpPr>
            <p:cNvPr id="81" name="Rounded Rectangle 4"/>
            <p:cNvSpPr/>
            <p:nvPr/>
          </p:nvSpPr>
          <p:spPr>
            <a:xfrm>
              <a:off x="217245" y="18556"/>
              <a:ext cx="1323721" cy="901555"/>
            </a:xfrm>
            <a:prstGeom prst="rect">
              <a:avLst/>
            </a:prstGeom>
            <a:noFill/>
            <a:ln>
              <a:noFill/>
            </a:ln>
            <a:effectLst/>
          </p:spPr>
          <p:txBody>
            <a:bodyPr spcFirstLastPara="0" vert="horz" wrap="square" lIns="40005" tIns="40005" rIns="40005" bIns="40005" numCol="1" spcCol="1270" anchor="t" anchorCtr="0">
              <a:noAutofit/>
            </a:bodyPr>
            <a:lstStyle/>
            <a:p>
              <a:pPr marL="85725" lvl="1" indent="-85725" defTabSz="466725">
                <a:lnSpc>
                  <a:spcPct val="90000"/>
                </a:lnSpc>
                <a:spcAft>
                  <a:spcPct val="15000"/>
                </a:spcAft>
                <a:buFontTx/>
                <a:buChar char="••"/>
                <a:defRPr/>
              </a:pPr>
              <a:endParaRPr lang="en-US" sz="1050" kern="0" dirty="0">
                <a:solidFill>
                  <a:prstClr val="black">
                    <a:hueOff val="0"/>
                    <a:satOff val="0"/>
                    <a:lumOff val="0"/>
                    <a:alphaOff val="0"/>
                  </a:prstClr>
                </a:solidFill>
                <a:latin typeface="Arial"/>
              </a:endParaRPr>
            </a:p>
          </p:txBody>
        </p:sp>
      </p:grpSp>
      <p:grpSp>
        <p:nvGrpSpPr>
          <p:cNvPr id="82" name="Group 81"/>
          <p:cNvGrpSpPr/>
          <p:nvPr/>
        </p:nvGrpSpPr>
        <p:grpSpPr>
          <a:xfrm>
            <a:off x="4914900" y="1920738"/>
            <a:ext cx="1886123" cy="957653"/>
            <a:chOff x="217245" y="-9493"/>
            <a:chExt cx="2161691" cy="1276871"/>
          </a:xfrm>
        </p:grpSpPr>
        <p:sp>
          <p:nvSpPr>
            <p:cNvPr id="83" name="Rounded Rectangle 82"/>
            <p:cNvSpPr/>
            <p:nvPr/>
          </p:nvSpPr>
          <p:spPr>
            <a:xfrm>
              <a:off x="407766" y="-9493"/>
              <a:ext cx="1971170" cy="1276871"/>
            </a:xfrm>
            <a:prstGeom prst="roundRect">
              <a:avLst>
                <a:gd name="adj" fmla="val 10000"/>
              </a:avLst>
            </a:prstGeom>
            <a:solidFill>
              <a:sysClr val="window" lastClr="FFFFFF">
                <a:lumMod val="85000"/>
                <a:alpha val="90000"/>
              </a:sysClr>
            </a:solidFill>
            <a:ln w="25400" cap="flat" cmpd="sng" algn="ctr">
              <a:solidFill>
                <a:srgbClr val="9BBB59">
                  <a:hueOff val="0"/>
                  <a:satOff val="0"/>
                  <a:lumOff val="0"/>
                  <a:alphaOff val="0"/>
                </a:srgbClr>
              </a:solidFill>
              <a:prstDash val="solid"/>
            </a:ln>
            <a:effectLst/>
          </p:spPr>
          <p:txBody>
            <a:bodyPr anchor="ctr"/>
            <a:lstStyle/>
            <a:p>
              <a:pPr algn="ctr" defTabSz="685800">
                <a:defRPr/>
              </a:pPr>
              <a:endParaRPr lang="en-US" kern="0" dirty="0">
                <a:solidFill>
                  <a:prstClr val="black">
                    <a:hueOff val="0"/>
                    <a:satOff val="0"/>
                    <a:lumOff val="0"/>
                    <a:alphaOff val="0"/>
                  </a:prstClr>
                </a:solidFill>
                <a:latin typeface="Arial"/>
              </a:endParaRPr>
            </a:p>
          </p:txBody>
        </p:sp>
        <p:sp>
          <p:nvSpPr>
            <p:cNvPr id="84" name="Rounded Rectangle 4"/>
            <p:cNvSpPr/>
            <p:nvPr/>
          </p:nvSpPr>
          <p:spPr>
            <a:xfrm>
              <a:off x="217245" y="18556"/>
              <a:ext cx="1323721" cy="901555"/>
            </a:xfrm>
            <a:prstGeom prst="rect">
              <a:avLst/>
            </a:prstGeom>
            <a:noFill/>
            <a:ln>
              <a:noFill/>
            </a:ln>
            <a:effectLst/>
          </p:spPr>
          <p:txBody>
            <a:bodyPr spcFirstLastPara="0" vert="horz" wrap="square" lIns="40005" tIns="40005" rIns="40005" bIns="40005" numCol="1" spcCol="1270" anchor="t" anchorCtr="0">
              <a:noAutofit/>
            </a:bodyPr>
            <a:lstStyle/>
            <a:p>
              <a:pPr marL="85725" lvl="1" indent="-85725" defTabSz="466725">
                <a:lnSpc>
                  <a:spcPct val="90000"/>
                </a:lnSpc>
                <a:spcAft>
                  <a:spcPct val="15000"/>
                </a:spcAft>
                <a:buFontTx/>
                <a:buChar char="••"/>
                <a:defRPr/>
              </a:pPr>
              <a:endParaRPr lang="en-US" sz="1050" kern="0" dirty="0">
                <a:solidFill>
                  <a:prstClr val="black">
                    <a:hueOff val="0"/>
                    <a:satOff val="0"/>
                    <a:lumOff val="0"/>
                    <a:alphaOff val="0"/>
                  </a:prstClr>
                </a:solidFill>
                <a:latin typeface="Arial"/>
              </a:endParaRPr>
            </a:p>
          </p:txBody>
        </p:sp>
      </p:grpSp>
      <p:sp>
        <p:nvSpPr>
          <p:cNvPr id="85" name="TextBox 84"/>
          <p:cNvSpPr txBox="1"/>
          <p:nvPr/>
        </p:nvSpPr>
        <p:spPr>
          <a:xfrm>
            <a:off x="2291946" y="2189533"/>
            <a:ext cx="1543050" cy="300082"/>
          </a:xfrm>
          <a:prstGeom prst="rect">
            <a:avLst/>
          </a:prstGeom>
          <a:noFill/>
        </p:spPr>
        <p:txBody>
          <a:bodyPr wrap="square" rtlCol="0">
            <a:spAutoFit/>
          </a:bodyPr>
          <a:lstStyle/>
          <a:p>
            <a:pPr algn="ctr" defTabSz="685800"/>
            <a:r>
              <a:rPr lang="en-US" sz="1350" dirty="0">
                <a:solidFill>
                  <a:srgbClr val="1F497D"/>
                </a:solidFill>
                <a:latin typeface="Arial"/>
                <a:ea typeface="ＭＳ Ｐゴシック" charset="0"/>
              </a:rPr>
              <a:t>DISCOVERY</a:t>
            </a:r>
          </a:p>
        </p:txBody>
      </p:sp>
      <p:sp>
        <p:nvSpPr>
          <p:cNvPr id="86" name="TextBox 85"/>
          <p:cNvSpPr txBox="1"/>
          <p:nvPr/>
        </p:nvSpPr>
        <p:spPr>
          <a:xfrm>
            <a:off x="5211634" y="4307140"/>
            <a:ext cx="1608133" cy="923330"/>
          </a:xfrm>
          <a:prstGeom prst="rect">
            <a:avLst/>
          </a:prstGeom>
          <a:noFill/>
        </p:spPr>
        <p:txBody>
          <a:bodyPr wrap="none" rtlCol="0">
            <a:spAutoFit/>
          </a:bodyPr>
          <a:lstStyle/>
          <a:p>
            <a:pPr algn="r" defTabSz="685800"/>
            <a:r>
              <a:rPr lang="en-US" sz="1350" dirty="0">
                <a:solidFill>
                  <a:srgbClr val="1F497D"/>
                </a:solidFill>
                <a:latin typeface="Arial"/>
                <a:ea typeface="ＭＳ Ｐゴシック" charset="0"/>
              </a:rPr>
              <a:t>COMPARATIVE</a:t>
            </a:r>
          </a:p>
          <a:p>
            <a:pPr algn="r" defTabSz="685800"/>
            <a:r>
              <a:rPr lang="en-US" sz="1350" dirty="0">
                <a:solidFill>
                  <a:srgbClr val="1F497D"/>
                </a:solidFill>
                <a:latin typeface="Arial"/>
                <a:ea typeface="ＭＳ Ｐゴシック" charset="0"/>
              </a:rPr>
              <a:t>CLINICAL</a:t>
            </a:r>
          </a:p>
          <a:p>
            <a:pPr algn="r" defTabSz="685800"/>
            <a:r>
              <a:rPr lang="en-US" sz="1350" dirty="0">
                <a:solidFill>
                  <a:srgbClr val="1F497D"/>
                </a:solidFill>
                <a:latin typeface="Arial"/>
                <a:ea typeface="ＭＳ Ｐゴシック" charset="0"/>
              </a:rPr>
              <a:t>EFFECTIVENESS</a:t>
            </a:r>
          </a:p>
          <a:p>
            <a:pPr algn="r" defTabSz="685800"/>
            <a:r>
              <a:rPr lang="en-US" sz="1350" dirty="0">
                <a:solidFill>
                  <a:srgbClr val="1F497D"/>
                </a:solidFill>
                <a:latin typeface="Arial"/>
                <a:ea typeface="ＭＳ Ｐゴシック" charset="0"/>
              </a:rPr>
              <a:t>RESEARCH</a:t>
            </a:r>
          </a:p>
        </p:txBody>
      </p:sp>
      <p:sp>
        <p:nvSpPr>
          <p:cNvPr id="87" name="TextBox 86"/>
          <p:cNvSpPr txBox="1"/>
          <p:nvPr/>
        </p:nvSpPr>
        <p:spPr>
          <a:xfrm>
            <a:off x="5358627" y="2135440"/>
            <a:ext cx="1345241" cy="715581"/>
          </a:xfrm>
          <a:prstGeom prst="rect">
            <a:avLst/>
          </a:prstGeom>
          <a:noFill/>
        </p:spPr>
        <p:txBody>
          <a:bodyPr wrap="none" rtlCol="0">
            <a:spAutoFit/>
          </a:bodyPr>
          <a:lstStyle/>
          <a:p>
            <a:pPr algn="ctr" defTabSz="685800"/>
            <a:r>
              <a:rPr lang="en-US" sz="1350" dirty="0">
                <a:solidFill>
                  <a:srgbClr val="1F497D"/>
                </a:solidFill>
                <a:latin typeface="Arial"/>
                <a:ea typeface="ＭＳ Ｐゴシック" charset="0"/>
              </a:rPr>
              <a:t>REGULATION/</a:t>
            </a:r>
          </a:p>
          <a:p>
            <a:pPr algn="ctr" defTabSz="685800"/>
            <a:r>
              <a:rPr lang="en-US" sz="1350" dirty="0">
                <a:solidFill>
                  <a:srgbClr val="1F497D"/>
                </a:solidFill>
                <a:latin typeface="Arial"/>
                <a:ea typeface="ＭＳ Ｐゴシック" charset="0"/>
              </a:rPr>
              <a:t>APPROVAL</a:t>
            </a:r>
          </a:p>
          <a:p>
            <a:pPr defTabSz="685800"/>
            <a:endParaRPr lang="en-US" sz="1350" dirty="0">
              <a:solidFill>
                <a:srgbClr val="1F497D"/>
              </a:solidFill>
              <a:latin typeface="Arial"/>
              <a:ea typeface="ＭＳ Ｐゴシック" charset="0"/>
            </a:endParaRPr>
          </a:p>
        </p:txBody>
      </p:sp>
      <p:grpSp>
        <p:nvGrpSpPr>
          <p:cNvPr id="88" name="Group 87"/>
          <p:cNvGrpSpPr/>
          <p:nvPr/>
        </p:nvGrpSpPr>
        <p:grpSpPr>
          <a:xfrm>
            <a:off x="3086100" y="2211215"/>
            <a:ext cx="1295825" cy="1295825"/>
            <a:chOff x="1115899" y="238931"/>
            <a:chExt cx="1727766" cy="1727766"/>
          </a:xfrm>
        </p:grpSpPr>
        <p:sp>
          <p:nvSpPr>
            <p:cNvPr id="89" name="Pie 88"/>
            <p:cNvSpPr/>
            <p:nvPr/>
          </p:nvSpPr>
          <p:spPr>
            <a:xfrm>
              <a:off x="1115899" y="238931"/>
              <a:ext cx="1727766" cy="1727766"/>
            </a:xfrm>
            <a:prstGeom prst="pieWedge">
              <a:avLst/>
            </a:prstGeom>
            <a:solidFill>
              <a:srgbClr val="9BBB59">
                <a:hueOff val="0"/>
                <a:satOff val="0"/>
                <a:lumOff val="0"/>
                <a:alphaOff val="0"/>
              </a:srgbClr>
            </a:solidFill>
            <a:ln w="25400" cap="flat" cmpd="sng" algn="ctr">
              <a:solidFill>
                <a:sysClr val="window" lastClr="FFFFFF">
                  <a:hueOff val="0"/>
                  <a:satOff val="0"/>
                  <a:lumOff val="0"/>
                  <a:alphaOff val="0"/>
                </a:sysClr>
              </a:solidFill>
              <a:prstDash val="solid"/>
            </a:ln>
            <a:effectLst/>
          </p:spPr>
        </p:sp>
        <p:sp>
          <p:nvSpPr>
            <p:cNvPr id="90" name="Pie 4"/>
            <p:cNvSpPr/>
            <p:nvPr/>
          </p:nvSpPr>
          <p:spPr>
            <a:xfrm>
              <a:off x="1488758" y="610041"/>
              <a:ext cx="1354907" cy="1221715"/>
            </a:xfrm>
            <a:prstGeom prst="rect">
              <a:avLst/>
            </a:prstGeom>
            <a:noFill/>
            <a:ln>
              <a:noFill/>
            </a:ln>
            <a:effectLst/>
          </p:spPr>
          <p:txBody>
            <a:bodyPr spcFirstLastPara="0" vert="horz" wrap="square" lIns="96012" tIns="96012" rIns="96012" bIns="96012" numCol="1" spcCol="1270" anchor="ctr" anchorCtr="0">
              <a:noAutofit/>
            </a:bodyPr>
            <a:lstStyle/>
            <a:p>
              <a:pPr algn="ctr" defTabSz="600075">
                <a:lnSpc>
                  <a:spcPct val="90000"/>
                </a:lnSpc>
                <a:spcAft>
                  <a:spcPct val="35000"/>
                </a:spcAft>
                <a:defRPr/>
              </a:pPr>
              <a:r>
                <a:rPr lang="en-US" sz="1350" kern="0" dirty="0">
                  <a:solidFill>
                    <a:prstClr val="white"/>
                  </a:solidFill>
                  <a:latin typeface="Arial"/>
                </a:rPr>
                <a:t>NIH </a:t>
              </a:r>
            </a:p>
            <a:p>
              <a:pPr algn="ctr" defTabSz="600075">
                <a:lnSpc>
                  <a:spcPct val="90000"/>
                </a:lnSpc>
                <a:spcAft>
                  <a:spcPct val="35000"/>
                </a:spcAft>
                <a:defRPr/>
              </a:pPr>
              <a:r>
                <a:rPr lang="en-US" sz="1350" kern="0" dirty="0">
                  <a:solidFill>
                    <a:prstClr val="white"/>
                  </a:solidFill>
                  <a:latin typeface="Arial"/>
                </a:rPr>
                <a:t>Industry</a:t>
              </a:r>
            </a:p>
            <a:p>
              <a:pPr algn="ctr" defTabSz="600075">
                <a:lnSpc>
                  <a:spcPct val="90000"/>
                </a:lnSpc>
                <a:spcAft>
                  <a:spcPct val="35000"/>
                </a:spcAft>
                <a:defRPr/>
              </a:pPr>
              <a:r>
                <a:rPr lang="en-US" sz="1350" kern="0" dirty="0">
                  <a:solidFill>
                    <a:prstClr val="white"/>
                  </a:solidFill>
                  <a:latin typeface="Arial"/>
                </a:rPr>
                <a:t>Academia</a:t>
              </a:r>
            </a:p>
          </p:txBody>
        </p:sp>
      </p:grpSp>
      <p:grpSp>
        <p:nvGrpSpPr>
          <p:cNvPr id="91" name="Group 90"/>
          <p:cNvGrpSpPr/>
          <p:nvPr/>
        </p:nvGrpSpPr>
        <p:grpSpPr>
          <a:xfrm>
            <a:off x="3143250" y="2211215"/>
            <a:ext cx="2628306" cy="1295825"/>
            <a:chOff x="2923470" y="239887"/>
            <a:chExt cx="3504408" cy="1727766"/>
          </a:xfrm>
        </p:grpSpPr>
        <p:sp>
          <p:nvSpPr>
            <p:cNvPr id="92" name="Pie 91"/>
            <p:cNvSpPr/>
            <p:nvPr/>
          </p:nvSpPr>
          <p:spPr>
            <a:xfrm rot="5400000">
              <a:off x="4700112" y="239887"/>
              <a:ext cx="1727766" cy="1727766"/>
            </a:xfrm>
            <a:prstGeom prst="pieWedge">
              <a:avLst/>
            </a:prstGeom>
            <a:solidFill>
              <a:srgbClr val="9BBB59">
                <a:hueOff val="3750088"/>
                <a:satOff val="-5627"/>
                <a:lumOff val="-915"/>
                <a:alphaOff val="0"/>
              </a:srgbClr>
            </a:solidFill>
            <a:ln w="25400" cap="flat" cmpd="sng" algn="ctr">
              <a:solidFill>
                <a:sysClr val="window" lastClr="FFFFFF">
                  <a:hueOff val="0"/>
                  <a:satOff val="0"/>
                  <a:lumOff val="0"/>
                  <a:alphaOff val="0"/>
                </a:sysClr>
              </a:solidFill>
              <a:prstDash val="solid"/>
            </a:ln>
            <a:effectLst/>
          </p:spPr>
          <p:txBody>
            <a:bodyPr/>
            <a:lstStyle/>
            <a:p>
              <a:pPr defTabSz="685800">
                <a:defRPr/>
              </a:pPr>
              <a:endParaRPr lang="en-US" kern="0" dirty="0">
                <a:solidFill>
                  <a:prstClr val="white"/>
                </a:solidFill>
                <a:latin typeface="Arial"/>
              </a:endParaRPr>
            </a:p>
          </p:txBody>
        </p:sp>
        <p:sp>
          <p:nvSpPr>
            <p:cNvPr id="93" name="Pie 4"/>
            <p:cNvSpPr/>
            <p:nvPr/>
          </p:nvSpPr>
          <p:spPr>
            <a:xfrm>
              <a:off x="2923470" y="744982"/>
              <a:ext cx="1221715" cy="1221715"/>
            </a:xfrm>
            <a:prstGeom prst="rect">
              <a:avLst/>
            </a:prstGeom>
            <a:noFill/>
            <a:ln>
              <a:noFill/>
            </a:ln>
            <a:effectLst/>
          </p:spPr>
          <p:txBody>
            <a:bodyPr spcFirstLastPara="0" vert="horz" wrap="square" lIns="96012" tIns="96012" rIns="96012" bIns="96012" numCol="1" spcCol="1270" anchor="ctr" anchorCtr="0">
              <a:noAutofit/>
            </a:bodyPr>
            <a:lstStyle/>
            <a:p>
              <a:pPr algn="ctr" defTabSz="600075">
                <a:lnSpc>
                  <a:spcPct val="90000"/>
                </a:lnSpc>
                <a:spcAft>
                  <a:spcPct val="35000"/>
                </a:spcAft>
                <a:defRPr/>
              </a:pPr>
              <a:endParaRPr lang="en-US" sz="1350" kern="0" dirty="0">
                <a:solidFill>
                  <a:prstClr val="white"/>
                </a:solidFill>
                <a:latin typeface="Arial"/>
              </a:endParaRPr>
            </a:p>
          </p:txBody>
        </p:sp>
      </p:grpSp>
      <p:sp>
        <p:nvSpPr>
          <p:cNvPr id="94" name="TextBox 93"/>
          <p:cNvSpPr txBox="1"/>
          <p:nvPr/>
        </p:nvSpPr>
        <p:spPr>
          <a:xfrm flipH="1">
            <a:off x="4599321" y="2649790"/>
            <a:ext cx="772780" cy="538994"/>
          </a:xfrm>
          <a:prstGeom prst="rect">
            <a:avLst/>
          </a:prstGeom>
          <a:noFill/>
        </p:spPr>
        <p:txBody>
          <a:bodyPr wrap="square" rtlCol="0">
            <a:spAutoFit/>
          </a:bodyPr>
          <a:lstStyle/>
          <a:p>
            <a:pPr algn="ctr" defTabSz="600075">
              <a:lnSpc>
                <a:spcPct val="90000"/>
              </a:lnSpc>
              <a:spcAft>
                <a:spcPct val="35000"/>
              </a:spcAft>
            </a:pPr>
            <a:r>
              <a:rPr lang="en-US" sz="1350" dirty="0">
                <a:solidFill>
                  <a:prstClr val="white"/>
                </a:solidFill>
                <a:latin typeface="Arial"/>
                <a:ea typeface="ＭＳ Ｐゴシック" charset="0"/>
              </a:rPr>
              <a:t>FDA</a:t>
            </a:r>
          </a:p>
          <a:p>
            <a:pPr algn="ctr" defTabSz="600075">
              <a:lnSpc>
                <a:spcPct val="90000"/>
              </a:lnSpc>
              <a:spcAft>
                <a:spcPct val="35000"/>
              </a:spcAft>
            </a:pPr>
            <a:r>
              <a:rPr lang="en-US" sz="1350" dirty="0">
                <a:solidFill>
                  <a:prstClr val="white"/>
                </a:solidFill>
                <a:latin typeface="Arial"/>
                <a:ea typeface="ＭＳ Ｐゴシック" charset="0"/>
              </a:rPr>
              <a:t>CMS</a:t>
            </a:r>
          </a:p>
        </p:txBody>
      </p:sp>
      <p:grpSp>
        <p:nvGrpSpPr>
          <p:cNvPr id="95" name="Group 94"/>
          <p:cNvGrpSpPr/>
          <p:nvPr/>
        </p:nvGrpSpPr>
        <p:grpSpPr>
          <a:xfrm rot="5400000">
            <a:off x="3086100" y="3582815"/>
            <a:ext cx="1295825" cy="1295825"/>
            <a:chOff x="2800353" y="2167218"/>
            <a:chExt cx="1727766" cy="1727766"/>
          </a:xfrm>
          <a:solidFill>
            <a:srgbClr val="8064A2">
              <a:lumMod val="60000"/>
              <a:lumOff val="40000"/>
            </a:srgbClr>
          </a:solidFill>
        </p:grpSpPr>
        <p:sp>
          <p:nvSpPr>
            <p:cNvPr id="96" name="Pie 95"/>
            <p:cNvSpPr/>
            <p:nvPr/>
          </p:nvSpPr>
          <p:spPr>
            <a:xfrm rot="10800000">
              <a:off x="2800353" y="2167218"/>
              <a:ext cx="1727766" cy="1727766"/>
            </a:xfrm>
            <a:prstGeom prst="pieWedge">
              <a:avLst/>
            </a:prstGeom>
            <a:grpFill/>
            <a:ln w="25400" cap="flat" cmpd="sng" algn="ctr">
              <a:solidFill>
                <a:sysClr val="window" lastClr="FFFFFF">
                  <a:hueOff val="0"/>
                  <a:satOff val="0"/>
                  <a:lumOff val="0"/>
                  <a:alphaOff val="0"/>
                </a:sysClr>
              </a:solidFill>
              <a:prstDash val="solid"/>
            </a:ln>
            <a:effectLst/>
          </p:spPr>
        </p:sp>
        <p:sp>
          <p:nvSpPr>
            <p:cNvPr id="97" name="Pie 4"/>
            <p:cNvSpPr/>
            <p:nvPr/>
          </p:nvSpPr>
          <p:spPr>
            <a:xfrm rot="16200000">
              <a:off x="2955197" y="2234828"/>
              <a:ext cx="1404278" cy="1306435"/>
            </a:xfrm>
            <a:prstGeom prst="rect">
              <a:avLst/>
            </a:prstGeom>
            <a:noFill/>
            <a:ln>
              <a:noFill/>
            </a:ln>
            <a:effectLst/>
          </p:spPr>
          <p:txBody>
            <a:bodyPr spcFirstLastPara="0" vert="horz" wrap="square" lIns="96012" tIns="96012" rIns="96012" bIns="96012" numCol="1" spcCol="1270" anchor="ctr" anchorCtr="0">
              <a:noAutofit/>
            </a:bodyPr>
            <a:lstStyle/>
            <a:p>
              <a:pPr algn="ctr" defTabSz="600075">
                <a:lnSpc>
                  <a:spcPct val="90000"/>
                </a:lnSpc>
                <a:spcAft>
                  <a:spcPct val="35000"/>
                </a:spcAft>
                <a:defRPr/>
              </a:pPr>
              <a:r>
                <a:rPr lang="en-US" sz="1350" kern="0" dirty="0">
                  <a:solidFill>
                    <a:prstClr val="white"/>
                  </a:solidFill>
                  <a:latin typeface="Arial"/>
                </a:rPr>
                <a:t>Patients</a:t>
              </a:r>
            </a:p>
            <a:p>
              <a:pPr algn="ctr" defTabSz="600075">
                <a:lnSpc>
                  <a:spcPct val="90000"/>
                </a:lnSpc>
                <a:spcAft>
                  <a:spcPct val="35000"/>
                </a:spcAft>
                <a:defRPr/>
              </a:pPr>
              <a:r>
                <a:rPr lang="en-US" sz="1350" kern="0" dirty="0">
                  <a:solidFill>
                    <a:prstClr val="white"/>
                  </a:solidFill>
                  <a:latin typeface="Arial"/>
                </a:rPr>
                <a:t>Specialties</a:t>
              </a:r>
            </a:p>
            <a:p>
              <a:pPr algn="ctr" defTabSz="600075">
                <a:lnSpc>
                  <a:spcPct val="90000"/>
                </a:lnSpc>
                <a:spcAft>
                  <a:spcPct val="35000"/>
                </a:spcAft>
                <a:defRPr/>
              </a:pPr>
              <a:r>
                <a:rPr lang="en-US" sz="1350" kern="0" dirty="0">
                  <a:solidFill>
                    <a:prstClr val="white"/>
                  </a:solidFill>
                  <a:latin typeface="Arial"/>
                </a:rPr>
                <a:t>Payers </a:t>
              </a:r>
            </a:p>
            <a:p>
              <a:pPr algn="ctr" defTabSz="600075">
                <a:lnSpc>
                  <a:spcPct val="90000"/>
                </a:lnSpc>
                <a:spcAft>
                  <a:spcPct val="35000"/>
                </a:spcAft>
                <a:defRPr/>
              </a:pPr>
              <a:endParaRPr lang="en-US" sz="1200" kern="0" dirty="0">
                <a:solidFill>
                  <a:prstClr val="white"/>
                </a:solidFill>
                <a:latin typeface="Arial"/>
              </a:endParaRPr>
            </a:p>
          </p:txBody>
        </p:sp>
      </p:grpSp>
      <p:sp>
        <p:nvSpPr>
          <p:cNvPr id="98" name="TextBox 97"/>
          <p:cNvSpPr txBox="1"/>
          <p:nvPr/>
        </p:nvSpPr>
        <p:spPr>
          <a:xfrm>
            <a:off x="2400301" y="4478590"/>
            <a:ext cx="1431802" cy="715581"/>
          </a:xfrm>
          <a:prstGeom prst="rect">
            <a:avLst/>
          </a:prstGeom>
          <a:noFill/>
        </p:spPr>
        <p:txBody>
          <a:bodyPr wrap="none" rtlCol="0">
            <a:spAutoFit/>
          </a:bodyPr>
          <a:lstStyle/>
          <a:p>
            <a:pPr defTabSz="685800"/>
            <a:r>
              <a:rPr lang="en-US" sz="1350" dirty="0">
                <a:solidFill>
                  <a:srgbClr val="1F497D"/>
                </a:solidFill>
                <a:latin typeface="Arial"/>
                <a:ea typeface="ＭＳ Ｐゴシック" charset="0"/>
              </a:rPr>
              <a:t>CLINICAL &amp;</a:t>
            </a:r>
          </a:p>
          <a:p>
            <a:pPr defTabSz="685800"/>
            <a:r>
              <a:rPr lang="en-US" sz="1350" dirty="0">
                <a:solidFill>
                  <a:srgbClr val="1F497D"/>
                </a:solidFill>
                <a:latin typeface="Arial"/>
                <a:ea typeface="ＭＳ Ｐゴシック" charset="0"/>
              </a:rPr>
              <a:t>HEALTH CARE </a:t>
            </a:r>
          </a:p>
          <a:p>
            <a:pPr defTabSz="685800"/>
            <a:r>
              <a:rPr lang="en-US" sz="1350" dirty="0">
                <a:solidFill>
                  <a:srgbClr val="1F497D"/>
                </a:solidFill>
                <a:latin typeface="Arial"/>
                <a:ea typeface="ＭＳ Ｐゴシック" charset="0"/>
              </a:rPr>
              <a:t>POLICY</a:t>
            </a:r>
          </a:p>
        </p:txBody>
      </p:sp>
      <p:grpSp>
        <p:nvGrpSpPr>
          <p:cNvPr id="99" name="Group 98"/>
          <p:cNvGrpSpPr/>
          <p:nvPr/>
        </p:nvGrpSpPr>
        <p:grpSpPr>
          <a:xfrm>
            <a:off x="4457700" y="3564190"/>
            <a:ext cx="1295825" cy="1314450"/>
            <a:chOff x="2923470" y="2021668"/>
            <a:chExt cx="1727766" cy="1752600"/>
          </a:xfrm>
        </p:grpSpPr>
        <p:sp>
          <p:nvSpPr>
            <p:cNvPr id="100" name="Pie 99"/>
            <p:cNvSpPr/>
            <p:nvPr/>
          </p:nvSpPr>
          <p:spPr>
            <a:xfrm rot="10800000">
              <a:off x="2923470" y="2046502"/>
              <a:ext cx="1727766" cy="1727766"/>
            </a:xfrm>
            <a:prstGeom prst="pieWedge">
              <a:avLst/>
            </a:prstGeom>
            <a:solidFill>
              <a:srgbClr val="9BBB59">
                <a:hueOff val="7500176"/>
                <a:satOff val="-11253"/>
                <a:lumOff val="-1830"/>
                <a:alphaOff val="0"/>
              </a:srgbClr>
            </a:solidFill>
            <a:ln w="25400" cap="flat" cmpd="sng" algn="ctr">
              <a:solidFill>
                <a:sysClr val="window" lastClr="FFFFFF">
                  <a:hueOff val="0"/>
                  <a:satOff val="0"/>
                  <a:lumOff val="0"/>
                  <a:alphaOff val="0"/>
                </a:sysClr>
              </a:solidFill>
              <a:prstDash val="solid"/>
            </a:ln>
            <a:effectLst/>
          </p:spPr>
        </p:sp>
        <p:sp>
          <p:nvSpPr>
            <p:cNvPr id="101" name="Pie 4"/>
            <p:cNvSpPr/>
            <p:nvPr/>
          </p:nvSpPr>
          <p:spPr>
            <a:xfrm>
              <a:off x="3075870" y="2021668"/>
              <a:ext cx="1221715" cy="1221715"/>
            </a:xfrm>
            <a:prstGeom prst="rect">
              <a:avLst/>
            </a:prstGeom>
            <a:noFill/>
            <a:ln>
              <a:noFill/>
            </a:ln>
            <a:effectLst/>
          </p:spPr>
          <p:txBody>
            <a:bodyPr spcFirstLastPara="0" vert="horz" wrap="square" lIns="96012" tIns="96012" rIns="96012" bIns="96012" numCol="1" spcCol="1270" anchor="ctr" anchorCtr="0">
              <a:noAutofit/>
            </a:bodyPr>
            <a:lstStyle/>
            <a:p>
              <a:pPr algn="ctr" defTabSz="600075">
                <a:lnSpc>
                  <a:spcPct val="90000"/>
                </a:lnSpc>
                <a:spcAft>
                  <a:spcPct val="35000"/>
                </a:spcAft>
                <a:defRPr/>
              </a:pPr>
              <a:r>
                <a:rPr lang="en-US" sz="1350" kern="0" dirty="0">
                  <a:solidFill>
                    <a:prstClr val="white"/>
                  </a:solidFill>
                  <a:latin typeface="Arial"/>
                </a:rPr>
                <a:t>PCORI</a:t>
              </a:r>
            </a:p>
          </p:txBody>
        </p:sp>
      </p:grpSp>
      <p:sp>
        <p:nvSpPr>
          <p:cNvPr id="102" name="Circular Arrow 101"/>
          <p:cNvSpPr/>
          <p:nvPr/>
        </p:nvSpPr>
        <p:spPr>
          <a:xfrm>
            <a:off x="4219863" y="3251538"/>
            <a:ext cx="447404" cy="389046"/>
          </a:xfrm>
          <a:prstGeom prst="circularArrow">
            <a:avLst/>
          </a:prstGeom>
          <a:solidFill>
            <a:srgbClr val="C0504D"/>
          </a:solidFill>
          <a:ln w="25400" cap="flat" cmpd="sng" algn="ctr">
            <a:solidFill>
              <a:sysClr val="window" lastClr="FFFFFF">
                <a:hueOff val="0"/>
                <a:satOff val="0"/>
                <a:lumOff val="0"/>
                <a:alphaOff val="0"/>
              </a:sysClr>
            </a:solidFill>
            <a:prstDash val="solid"/>
          </a:ln>
          <a:effectLst/>
        </p:spPr>
      </p:sp>
      <p:sp>
        <p:nvSpPr>
          <p:cNvPr id="103" name="Circular Arrow 102"/>
          <p:cNvSpPr/>
          <p:nvPr/>
        </p:nvSpPr>
        <p:spPr>
          <a:xfrm rot="10800000">
            <a:off x="4219864" y="3403743"/>
            <a:ext cx="447404" cy="389046"/>
          </a:xfrm>
          <a:prstGeom prst="circularArrow">
            <a:avLst/>
          </a:prstGeom>
          <a:solidFill>
            <a:srgbClr val="C0504D"/>
          </a:solidFill>
          <a:ln w="25400" cap="flat" cmpd="sng" algn="ctr">
            <a:solidFill>
              <a:sysClr val="window" lastClr="FFFFFF">
                <a:hueOff val="0"/>
                <a:satOff val="0"/>
                <a:lumOff val="0"/>
                <a:alphaOff val="0"/>
              </a:sysClr>
            </a:solidFill>
            <a:prstDash val="solid"/>
          </a:ln>
          <a:effectLst/>
        </p:spPr>
      </p:sp>
      <p:sp>
        <p:nvSpPr>
          <p:cNvPr id="4" name="Right Arrow 3"/>
          <p:cNvSpPr/>
          <p:nvPr/>
        </p:nvSpPr>
        <p:spPr>
          <a:xfrm>
            <a:off x="1093384" y="4588624"/>
            <a:ext cx="1104900" cy="328748"/>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685800"/>
            <a:endParaRPr lang="en-US" sz="1350">
              <a:solidFill>
                <a:prstClr val="white"/>
              </a:solidFill>
            </a:endParaRPr>
          </a:p>
        </p:txBody>
      </p:sp>
      <p:sp>
        <p:nvSpPr>
          <p:cNvPr id="5" name="TextBox 4"/>
          <p:cNvSpPr txBox="1"/>
          <p:nvPr/>
        </p:nvSpPr>
        <p:spPr>
          <a:xfrm>
            <a:off x="512888" y="4406749"/>
            <a:ext cx="580496" cy="923330"/>
          </a:xfrm>
          <a:prstGeom prst="rect">
            <a:avLst/>
          </a:prstGeom>
          <a:solidFill>
            <a:srgbClr val="FFFF00"/>
          </a:solidFill>
        </p:spPr>
        <p:txBody>
          <a:bodyPr wrap="square" rtlCol="0">
            <a:spAutoFit/>
          </a:bodyPr>
          <a:lstStyle/>
          <a:p>
            <a:pPr defTabSz="685800"/>
            <a:r>
              <a:rPr lang="en-US" sz="1350" dirty="0">
                <a:solidFill>
                  <a:prstClr val="black"/>
                </a:solidFill>
              </a:rPr>
              <a:t>YOU ARE HERE</a:t>
            </a:r>
          </a:p>
        </p:txBody>
      </p:sp>
    </p:spTree>
    <p:extLst>
      <p:ext uri="{BB962C8B-B14F-4D97-AF65-F5344CB8AC3E}">
        <p14:creationId xmlns:p14="http://schemas.microsoft.com/office/powerpoint/2010/main" val="330614629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AutoShape 2" descr="Image result for thank you"/>
          <p:cNvSpPr>
            <a:spLocks noChangeAspect="1" noChangeArrowheads="1"/>
          </p:cNvSpPr>
          <p:nvPr/>
        </p:nvSpPr>
        <p:spPr bwMode="auto">
          <a:xfrm>
            <a:off x="116681" y="748903"/>
            <a:ext cx="228600" cy="2286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68580" tIns="34290" rIns="68580" bIns="34290" numCol="1" anchor="t" anchorCtr="0" compatLnSpc="1">
            <a:prstTxWarp prst="textNoShape">
              <a:avLst/>
            </a:prstTxWarp>
          </a:bodyPr>
          <a:lstStyle/>
          <a:p>
            <a:pPr defTabSz="685800"/>
            <a:endParaRPr lang="en-US" sz="1350">
              <a:solidFill>
                <a:prstClr val="black"/>
              </a:solidFill>
            </a:endParaRPr>
          </a:p>
        </p:txBody>
      </p:sp>
      <p:pic>
        <p:nvPicPr>
          <p:cNvPr id="3" name="Picture 2"/>
          <p:cNvPicPr>
            <a:picLocks noChangeAspect="1"/>
          </p:cNvPicPr>
          <p:nvPr/>
        </p:nvPicPr>
        <p:blipFill>
          <a:blip r:embed="rId2"/>
          <a:stretch>
            <a:fillRect/>
          </a:stretch>
        </p:blipFill>
        <p:spPr>
          <a:xfrm>
            <a:off x="345282" y="977503"/>
            <a:ext cx="8350663" cy="4779841"/>
          </a:xfrm>
          <a:prstGeom prst="rect">
            <a:avLst/>
          </a:prstGeom>
        </p:spPr>
      </p:pic>
    </p:spTree>
    <p:extLst>
      <p:ext uri="{BB962C8B-B14F-4D97-AF65-F5344CB8AC3E}">
        <p14:creationId xmlns:p14="http://schemas.microsoft.com/office/powerpoint/2010/main" val="291562367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 name="Group 4"/>
          <p:cNvGrpSpPr/>
          <p:nvPr/>
        </p:nvGrpSpPr>
        <p:grpSpPr>
          <a:xfrm>
            <a:off x="1600200" y="2057400"/>
            <a:ext cx="5943600" cy="3080564"/>
            <a:chOff x="609600" y="2362200"/>
            <a:chExt cx="7924800" cy="4107418"/>
          </a:xfrm>
        </p:grpSpPr>
        <p:pic>
          <p:nvPicPr>
            <p:cNvPr id="4" name="Picture 3"/>
            <p:cNvPicPr>
              <a:picLocks noChangeAspect="1"/>
            </p:cNvPicPr>
            <p:nvPr/>
          </p:nvPicPr>
          <p:blipFill rotWithShape="1">
            <a:blip r:embed="rId3" cstate="email">
              <a:extLst>
                <a:ext uri="{28A0092B-C50C-407E-A947-70E740481C1C}">
                  <a14:useLocalDpi xmlns:a14="http://schemas.microsoft.com/office/drawing/2010/main" val="0"/>
                </a:ext>
              </a:extLst>
            </a:blip>
            <a:srcRect r="60638"/>
            <a:stretch/>
          </p:blipFill>
          <p:spPr>
            <a:xfrm>
              <a:off x="5715000" y="2362200"/>
              <a:ext cx="2819400" cy="4107418"/>
            </a:xfrm>
            <a:prstGeom prst="rect">
              <a:avLst/>
            </a:prstGeom>
          </p:spPr>
        </p:pic>
        <p:pic>
          <p:nvPicPr>
            <p:cNvPr id="2" name="Picture 1"/>
            <p:cNvPicPr>
              <a:picLocks noChangeAspect="1"/>
            </p:cNvPicPr>
            <p:nvPr/>
          </p:nvPicPr>
          <p:blipFill>
            <a:blip r:embed="rId3" cstate="email">
              <a:extLst>
                <a:ext uri="{28A0092B-C50C-407E-A947-70E740481C1C}">
                  <a14:useLocalDpi xmlns:a14="http://schemas.microsoft.com/office/drawing/2010/main" val="0"/>
                </a:ext>
              </a:extLst>
            </a:blip>
            <a:stretch>
              <a:fillRect/>
            </a:stretch>
          </p:blipFill>
          <p:spPr>
            <a:xfrm>
              <a:off x="609600" y="2362200"/>
              <a:ext cx="7162800" cy="4107418"/>
            </a:xfrm>
            <a:prstGeom prst="rect">
              <a:avLst/>
            </a:prstGeom>
          </p:spPr>
        </p:pic>
      </p:grpSp>
      <p:sp>
        <p:nvSpPr>
          <p:cNvPr id="3" name="Title 2"/>
          <p:cNvSpPr>
            <a:spLocks noGrp="1"/>
          </p:cNvSpPr>
          <p:nvPr>
            <p:ph type="title" idx="4294967295"/>
          </p:nvPr>
        </p:nvSpPr>
        <p:spPr>
          <a:xfrm>
            <a:off x="2724150" y="1428750"/>
            <a:ext cx="3314700" cy="1257300"/>
          </a:xfrm>
          <a:prstGeom prst="rect">
            <a:avLst/>
          </a:prstGeom>
        </p:spPr>
        <p:txBody>
          <a:bodyPr/>
          <a:lstStyle/>
          <a:p>
            <a:r>
              <a:rPr lang="en-US" sz="3000" b="1" dirty="0">
                <a:solidFill>
                  <a:schemeClr val="tx2">
                    <a:lumMod val="75000"/>
                  </a:schemeClr>
                </a:solidFill>
              </a:rPr>
              <a:t>QUESTIONS? COMMENTS?</a:t>
            </a:r>
          </a:p>
        </p:txBody>
      </p:sp>
    </p:spTree>
    <p:extLst>
      <p:ext uri="{BB962C8B-B14F-4D97-AF65-F5344CB8AC3E}">
        <p14:creationId xmlns:p14="http://schemas.microsoft.com/office/powerpoint/2010/main" val="1453443696"/>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theme/theme1.xml><?xml version="1.0" encoding="utf-8"?>
<a:theme xmlns:a="http://schemas.openxmlformats.org/drawingml/2006/main" name="Kara DHSS">
  <a:themeElements>
    <a:clrScheme name="Custom 2">
      <a:dk1>
        <a:sysClr val="windowText" lastClr="000000"/>
      </a:dk1>
      <a:lt1>
        <a:sysClr val="window" lastClr="FFFFFF"/>
      </a:lt1>
      <a:dk2>
        <a:srgbClr val="3D3D3D"/>
      </a:dk2>
      <a:lt2>
        <a:srgbClr val="EBEBEB"/>
      </a:lt2>
      <a:accent1>
        <a:srgbClr val="6F1F2E"/>
      </a:accent1>
      <a:accent2>
        <a:srgbClr val="48141E"/>
      </a:accent2>
      <a:accent3>
        <a:srgbClr val="66B1CE"/>
      </a:accent3>
      <a:accent4>
        <a:srgbClr val="969FA7"/>
      </a:accent4>
      <a:accent5>
        <a:srgbClr val="66B1CE"/>
      </a:accent5>
      <a:accent6>
        <a:srgbClr val="40619D"/>
      </a:accent6>
      <a:hlink>
        <a:srgbClr val="828282"/>
      </a:hlink>
      <a:folHlink>
        <a:srgbClr val="A5A5A5"/>
      </a:folHlink>
    </a:clrScheme>
    <a:fontScheme name="Dividend">
      <a:majorFont>
        <a:latin typeface="Gill Sans MT" panose="020B0502020104020203"/>
        <a:ea typeface=""/>
        <a:cs typeface=""/>
        <a:font script="Grek" typeface="Corbel"/>
        <a:font script="Cyrl" typeface="Corbel"/>
        <a:font script="Jpan" typeface="HGｺﾞｼｯｸE"/>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Gill Sans MT" panose="020B0502020104020203"/>
        <a:ea typeface=""/>
        <a:cs typeface=""/>
        <a:font script="Grek" typeface="Corbel"/>
        <a:font script="Cyrl" typeface="Corbel"/>
        <a:font script="Jpan" typeface="HGｺﾞｼｯｸE"/>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Dividend">
      <a:fillStyleLst>
        <a:solidFill>
          <a:schemeClr val="phClr"/>
        </a:solidFill>
        <a:gradFill rotWithShape="1">
          <a:gsLst>
            <a:gs pos="0">
              <a:schemeClr val="phClr">
                <a:tint val="68000"/>
                <a:alpha val="90000"/>
                <a:lumMod val="100000"/>
              </a:schemeClr>
            </a:gs>
            <a:gs pos="100000">
              <a:schemeClr val="phClr">
                <a:tint val="90000"/>
                <a:lumMod val="95000"/>
              </a:schemeClr>
            </a:gs>
          </a:gsLst>
          <a:lin ang="5400000" scaled="1"/>
        </a:gradFill>
        <a:gradFill rotWithShape="1">
          <a:gsLst>
            <a:gs pos="0">
              <a:schemeClr val="phClr">
                <a:tint val="98000"/>
                <a:lumMod val="110000"/>
              </a:schemeClr>
            </a:gs>
            <a:gs pos="84000">
              <a:schemeClr val="phClr">
                <a:shade val="90000"/>
                <a:lumMod val="88000"/>
              </a:schemeClr>
            </a:gs>
          </a:gsLst>
          <a:lin ang="5400000" scaled="0"/>
        </a:gradFill>
      </a:fillStyleLst>
      <a:lnStyleLst>
        <a:ln w="12700" cap="rnd" cmpd="sng" algn="ctr">
          <a:solidFill>
            <a:schemeClr val="phClr">
              <a:lumMod val="90000"/>
            </a:schemeClr>
          </a:solidFill>
          <a:prstDash val="solid"/>
        </a:ln>
        <a:ln w="22225"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55000"/>
              </a:srgbClr>
            </a:outerShdw>
          </a:effectLst>
        </a:effectStyle>
        <a:effectStyle>
          <a:effectLst>
            <a:outerShdw blurRad="88900" dist="38100" dir="5040000" rotWithShape="0">
              <a:srgbClr val="000000">
                <a:alpha val="60000"/>
              </a:srgbClr>
            </a:outerShdw>
          </a:effectLst>
          <a:scene3d>
            <a:camera prst="orthographicFront">
              <a:rot lat="0" lon="0" rev="0"/>
            </a:camera>
            <a:lightRig rig="threePt" dir="tl">
              <a:rot lat="0" lon="0" rev="1200000"/>
            </a:lightRig>
          </a:scene3d>
          <a:sp3d>
            <a:bevelT w="38100" h="50800"/>
          </a:sp3d>
        </a:effectStyle>
      </a:effectStyleLst>
      <a:bgFillStyleLst>
        <a:solidFill>
          <a:schemeClr val="phClr"/>
        </a:solidFill>
        <a:gradFill rotWithShape="1">
          <a:gsLst>
            <a:gs pos="0">
              <a:schemeClr val="phClr">
                <a:tint val="90000"/>
                <a:lumMod val="110000"/>
              </a:schemeClr>
            </a:gs>
            <a:gs pos="88000">
              <a:schemeClr val="phClr">
                <a:shade val="94000"/>
                <a:satMod val="110000"/>
                <a:lumMod val="88000"/>
              </a:schemeClr>
            </a:gs>
          </a:gsLst>
          <a:lin ang="5400000" scaled="0"/>
        </a:gradFill>
        <a:gradFill rotWithShape="1">
          <a:gsLst>
            <a:gs pos="0">
              <a:schemeClr val="phClr">
                <a:tint val="90000"/>
                <a:lumMod val="110000"/>
              </a:schemeClr>
            </a:gs>
            <a:gs pos="100000">
              <a:schemeClr val="phClr">
                <a:shade val="98000"/>
                <a:satMod val="110000"/>
                <a:lumMod val="8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xmlns="" name="Kara DHSS" id="{F02942D3-ED83-4A43-9686-560F33F8BC63}" vid="{613DBA36-AC9A-4581-8C69-A590BFE5BADB}"/>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TotalTime>
  <Words>2108</Words>
  <Application>Microsoft Office PowerPoint</Application>
  <PresentationFormat>On-screen Show (4:3)</PresentationFormat>
  <Paragraphs>197</Paragraphs>
  <Slides>23</Slides>
  <Notes>18</Notes>
  <HiddenSlides>0</HiddenSlides>
  <MMClips>0</MMClips>
  <ScaleCrop>false</ScaleCrop>
  <HeadingPairs>
    <vt:vector size="4" baseType="variant">
      <vt:variant>
        <vt:lpstr>Theme</vt:lpstr>
      </vt:variant>
      <vt:variant>
        <vt:i4>1</vt:i4>
      </vt:variant>
      <vt:variant>
        <vt:lpstr>Slide Titles</vt:lpstr>
      </vt:variant>
      <vt:variant>
        <vt:i4>23</vt:i4>
      </vt:variant>
    </vt:vector>
  </HeadingPairs>
  <TitlesOfParts>
    <vt:vector size="24" baseType="lpstr">
      <vt:lpstr>Kara DHSS</vt:lpstr>
      <vt:lpstr>Engagement:  A Path to Getting  Research into practice</vt:lpstr>
      <vt:lpstr>PowerPoint Presentation</vt:lpstr>
      <vt:lpstr>About PCORI</vt:lpstr>
      <vt:lpstr>PCORI’s Broad and Complex mandate</vt:lpstr>
      <vt:lpstr>Increasing Value and Reducing Waste</vt:lpstr>
      <vt:lpstr>PowerPoint Presentation</vt:lpstr>
      <vt:lpstr>Does Engagement Make a Difference?</vt:lpstr>
      <vt:lpstr>Patient-Centeredness</vt:lpstr>
      <vt:lpstr>What is comparative effectiveness?</vt:lpstr>
      <vt:lpstr>Why we need CER</vt:lpstr>
      <vt:lpstr>PowerPoint Presentation</vt:lpstr>
      <vt:lpstr>More evidence:  variability in practice</vt:lpstr>
      <vt:lpstr>PowerPoint Presentation</vt:lpstr>
      <vt:lpstr>Patient-centered outcomes research</vt:lpstr>
      <vt:lpstr>Comparative effectiveness - ALLHAT</vt:lpstr>
      <vt:lpstr>PowerPoint Presentation</vt:lpstr>
      <vt:lpstr>Comparative Effectiveness- ALLHAT</vt:lpstr>
      <vt:lpstr>Comparative effectiveness</vt:lpstr>
      <vt:lpstr>Rising numbers of Citations for “patient-centered outcomes research” in PubMed (n=290)</vt:lpstr>
      <vt:lpstr>Improving the flow and relevance of research evidence for implementation</vt:lpstr>
      <vt:lpstr>FUNDERS Role in a National Health Research Program </vt:lpstr>
      <vt:lpstr>PowerPoint Presentation</vt:lpstr>
      <vt:lpstr>QUESTIONS? COMMENTS?</vt:lpstr>
    </vt:vector>
  </TitlesOfParts>
  <Company>Christiana Care Health System</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Engagement:  A Path to Getting  Research into practice</dc:title>
  <dc:creator>Passarella, Jennifer L</dc:creator>
  <cp:lastModifiedBy>Passarella, Jennifer L</cp:lastModifiedBy>
  <cp:revision>1</cp:revision>
  <dcterms:created xsi:type="dcterms:W3CDTF">2017-05-16T00:07:09Z</dcterms:created>
  <dcterms:modified xsi:type="dcterms:W3CDTF">2017-05-16T00:08:16Z</dcterms:modified>
</cp:coreProperties>
</file>