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95" r:id="rId2"/>
    <p:sldMasterId id="2147483807" r:id="rId3"/>
    <p:sldMasterId id="2147483816" r:id="rId4"/>
    <p:sldMasterId id="2147483828" r:id="rId5"/>
    <p:sldMasterId id="2147483840" r:id="rId6"/>
  </p:sldMasterIdLst>
  <p:notesMasterIdLst>
    <p:notesMasterId r:id="rId88"/>
  </p:notesMasterIdLst>
  <p:handoutMasterIdLst>
    <p:handoutMasterId r:id="rId89"/>
  </p:handoutMasterIdLst>
  <p:sldIdLst>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7" r:id="rId53"/>
    <p:sldId id="348" r:id="rId54"/>
    <p:sldId id="349"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376" r:id="rId81"/>
    <p:sldId id="377" r:id="rId82"/>
    <p:sldId id="311" r:id="rId83"/>
    <p:sldId id="312" r:id="rId84"/>
    <p:sldId id="313" r:id="rId85"/>
    <p:sldId id="314" r:id="rId86"/>
    <p:sldId id="315" r:id="rId87"/>
  </p:sldIdLst>
  <p:sldSz cx="9144000" cy="6858000" type="screen4x3"/>
  <p:notesSz cx="6858000" cy="91440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42CD4"/>
    <a:srgbClr val="2B3BD5"/>
    <a:srgbClr val="0088EE"/>
    <a:srgbClr val="14B189"/>
    <a:srgbClr val="56ECC5"/>
    <a:srgbClr val="179A6B"/>
    <a:srgbClr val="0FC8CD"/>
    <a:srgbClr val="0DD4D9"/>
    <a:srgbClr val="237DCF"/>
    <a:srgbClr val="7CE4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16" autoAdjust="0"/>
    <p:restoredTop sz="94601" autoAdjust="0"/>
  </p:normalViewPr>
  <p:slideViewPr>
    <p:cSldViewPr snapToGrid="0" snapToObjects="1">
      <p:cViewPr varScale="1">
        <p:scale>
          <a:sx n="109" d="100"/>
          <a:sy n="109" d="100"/>
        </p:scale>
        <p:origin x="-1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26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ags" Target="tags/tag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Black</a:t>
            </a:r>
          </a:p>
        </c:rich>
      </c:tx>
      <c:layout>
        <c:manualLayout>
          <c:xMode val="edge"/>
          <c:yMode val="edge"/>
          <c:x val="0.37910400262467192"/>
          <c:y val="0.12708599485651959"/>
        </c:manualLayout>
      </c:layout>
      <c:overlay val="0"/>
    </c:title>
    <c:autoTitleDeleted val="0"/>
    <c:plotArea>
      <c:layout/>
      <c:pieChart>
        <c:varyColors val="1"/>
        <c:ser>
          <c:idx val="0"/>
          <c:order val="0"/>
          <c:spPr>
            <a:solidFill>
              <a:srgbClr val="008000"/>
            </a:solidFill>
          </c:spPr>
          <c:explosion val="4"/>
          <c:dPt>
            <c:idx val="0"/>
            <c:bubble3D val="0"/>
            <c:spPr>
              <a:solidFill>
                <a:srgbClr val="C00000"/>
              </a:solidFill>
            </c:spPr>
            <c:extLst xmlns:c16r2="http://schemas.microsoft.com/office/drawing/2015/06/chart">
              <c:ext xmlns:c16="http://schemas.microsoft.com/office/drawing/2014/chart" uri="{C3380CC4-5D6E-409C-BE32-E72D297353CC}">
                <c16:uniqueId val="{00000001-00E9-4FAC-918C-A68F2207B28D}"/>
              </c:ext>
            </c:extLst>
          </c:dPt>
          <c:dLbls>
            <c:dLbl>
              <c:idx val="0"/>
              <c:layout/>
              <c:tx>
                <c:rich>
                  <a:bodyPr/>
                  <a:lstStyle/>
                  <a:p>
                    <a:r>
                      <a:rPr lang="en-US" b="1"/>
                      <a:t>33%</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0E9-4FAC-918C-A68F2207B28D}"/>
                </c:ext>
              </c:extLst>
            </c:dLbl>
            <c:dLbl>
              <c:idx val="1"/>
              <c:layout>
                <c:manualLayout>
                  <c:x val="0.13962095363079616"/>
                  <c:y val="-0.14175342665500146"/>
                </c:manualLayout>
              </c:layout>
              <c:tx>
                <c:rich>
                  <a:bodyPr/>
                  <a:lstStyle/>
                  <a:p>
                    <a:r>
                      <a:rPr lang="en-US" b="1"/>
                      <a:t>67%</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00E9-4FAC-918C-A68F2207B28D}"/>
                </c:ext>
              </c:extLst>
            </c:dLbl>
            <c:spPr>
              <a:noFill/>
              <a:ln>
                <a:noFill/>
              </a:ln>
              <a:effectLst/>
            </c:spPr>
            <c:txPr>
              <a:bodyPr/>
              <a:lstStyle/>
              <a:p>
                <a:pPr>
                  <a:defRPr sz="1400">
                    <a:solidFill>
                      <a:schemeClr val="bg1"/>
                    </a:solidFill>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Analysis!$J$12:$J$13</c:f>
              <c:strCache>
                <c:ptCount val="2"/>
                <c:pt idx="0">
                  <c:v>TNBC</c:v>
                </c:pt>
                <c:pt idx="1">
                  <c:v>Receptor positive</c:v>
                </c:pt>
              </c:strCache>
            </c:strRef>
          </c:cat>
          <c:val>
            <c:numRef>
              <c:f>Analysis!$N$12:$N$13</c:f>
              <c:numCache>
                <c:formatCode>General</c:formatCode>
                <c:ptCount val="2"/>
                <c:pt idx="0" formatCode="0">
                  <c:v>32.576769025367156</c:v>
                </c:pt>
                <c:pt idx="1">
                  <c:v>67.423230974632844</c:v>
                </c:pt>
              </c:numCache>
            </c:numRef>
          </c:val>
          <c:extLst xmlns:c16r2="http://schemas.microsoft.com/office/drawing/2015/06/chart">
            <c:ext xmlns:c16="http://schemas.microsoft.com/office/drawing/2014/chart" uri="{C3380CC4-5D6E-409C-BE32-E72D297353CC}">
              <c16:uniqueId val="{00000003-00E9-4FAC-918C-A68F2207B28D}"/>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7622473753280845"/>
          <c:y val="0.39067769190485563"/>
          <c:w val="0.4237752624671916"/>
          <c:h val="0.42833650770354609"/>
        </c:manualLayout>
      </c:layout>
      <c:overlay val="0"/>
      <c:txPr>
        <a:bodyPr/>
        <a:lstStyle/>
        <a:p>
          <a:pPr rtl="0">
            <a:defRPr sz="11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White</a:t>
            </a:r>
          </a:p>
        </c:rich>
      </c:tx>
      <c:layout>
        <c:manualLayout>
          <c:xMode val="edge"/>
          <c:yMode val="edge"/>
          <c:x val="0.32753860709271804"/>
          <c:y val="0.12285269768079257"/>
        </c:manualLayout>
      </c:layout>
      <c:overlay val="0"/>
    </c:title>
    <c:autoTitleDeleted val="0"/>
    <c:plotArea>
      <c:layout/>
      <c:pieChart>
        <c:varyColors val="1"/>
        <c:ser>
          <c:idx val="0"/>
          <c:order val="0"/>
          <c:explosion val="13"/>
          <c:dPt>
            <c:idx val="0"/>
            <c:bubble3D val="0"/>
            <c:spPr>
              <a:solidFill>
                <a:srgbClr val="C00000"/>
              </a:solidFill>
            </c:spPr>
            <c:extLst xmlns:c16r2="http://schemas.microsoft.com/office/drawing/2015/06/chart">
              <c:ext xmlns:c16="http://schemas.microsoft.com/office/drawing/2014/chart" uri="{C3380CC4-5D6E-409C-BE32-E72D297353CC}">
                <c16:uniqueId val="{00000001-525C-4DAD-BE68-68EB12A04566}"/>
              </c:ext>
            </c:extLst>
          </c:dPt>
          <c:dPt>
            <c:idx val="1"/>
            <c:bubble3D val="0"/>
            <c:spPr>
              <a:solidFill>
                <a:srgbClr val="008000"/>
              </a:solidFill>
            </c:spPr>
            <c:extLst xmlns:c16r2="http://schemas.microsoft.com/office/drawing/2015/06/chart">
              <c:ext xmlns:c16="http://schemas.microsoft.com/office/drawing/2014/chart" uri="{C3380CC4-5D6E-409C-BE32-E72D297353CC}">
                <c16:uniqueId val="{00000003-525C-4DAD-BE68-68EB12A04566}"/>
              </c:ext>
            </c:extLst>
          </c:dPt>
          <c:dLbls>
            <c:dLbl>
              <c:idx val="0"/>
              <c:layout>
                <c:manualLayout>
                  <c:x val="-7.4476377952755912E-2"/>
                  <c:y val="0.14194938989604872"/>
                </c:manualLayout>
              </c:layout>
              <c:tx>
                <c:rich>
                  <a:bodyPr/>
                  <a:lstStyle/>
                  <a:p>
                    <a:r>
                      <a:rPr lang="en-US" sz="1200" b="1" dirty="0"/>
                      <a:t>12%</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25C-4DAD-BE68-68EB12A04566}"/>
                </c:ext>
              </c:extLst>
            </c:dLbl>
            <c:dLbl>
              <c:idx val="1"/>
              <c:layout>
                <c:manualLayout>
                  <c:x val="6.5530730533683287E-2"/>
                  <c:y val="-0.23587598425196851"/>
                </c:manualLayout>
              </c:layout>
              <c:tx>
                <c:rich>
                  <a:bodyPr/>
                  <a:lstStyle/>
                  <a:p>
                    <a:r>
                      <a:rPr lang="en-US" b="1"/>
                      <a:t>88%</a:t>
                    </a:r>
                  </a:p>
                </c:rich>
              </c:tx>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25C-4DAD-BE68-68EB12A04566}"/>
                </c:ext>
              </c:extLst>
            </c:dLbl>
            <c:spPr>
              <a:noFill/>
              <a:ln>
                <a:noFill/>
              </a:ln>
              <a:effectLst/>
            </c:spPr>
            <c:txPr>
              <a:bodyPr/>
              <a:lstStyle/>
              <a:p>
                <a:pPr>
                  <a:defRPr sz="1400">
                    <a:solidFill>
                      <a:schemeClr val="bg1"/>
                    </a:solidFill>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Analysis!$J$12:$J$13</c:f>
              <c:strCache>
                <c:ptCount val="2"/>
                <c:pt idx="0">
                  <c:v>TNBC</c:v>
                </c:pt>
                <c:pt idx="1">
                  <c:v>Receptor positive</c:v>
                </c:pt>
              </c:strCache>
            </c:strRef>
          </c:cat>
          <c:val>
            <c:numRef>
              <c:f>Analysis!$L$12:$L$13</c:f>
              <c:numCache>
                <c:formatCode>General</c:formatCode>
                <c:ptCount val="2"/>
                <c:pt idx="0" formatCode="0">
                  <c:v>12.147716229348884</c:v>
                </c:pt>
                <c:pt idx="1">
                  <c:v>87.852283770651113</c:v>
                </c:pt>
              </c:numCache>
            </c:numRef>
          </c:val>
          <c:extLst xmlns:c16r2="http://schemas.microsoft.com/office/drawing/2015/06/chart">
            <c:ext xmlns:c16="http://schemas.microsoft.com/office/drawing/2014/chart" uri="{C3380CC4-5D6E-409C-BE32-E72D297353CC}">
              <c16:uniqueId val="{00000004-525C-4DAD-BE68-68EB12A04566}"/>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53008807232429289"/>
          <c:y val="0.35498473126773072"/>
          <c:w val="0.44398600174978126"/>
          <c:h val="0.47164920378014064"/>
        </c:manualLayout>
      </c:layout>
      <c:overlay val="0"/>
      <c:txPr>
        <a:bodyPr/>
        <a:lstStyle/>
        <a:p>
          <a:pPr rtl="0">
            <a:defRPr sz="11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72A942-872E-4143-9245-6C56E845C667}" type="datetimeFigureOut">
              <a:rPr lang="en-US" smtClean="0">
                <a:latin typeface="Arial"/>
              </a:rPr>
              <a:pPr/>
              <a:t>3/13/2018</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30F0E2-650C-AB49-8FDB-0B6A5399E0C3}"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217449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FF702372-EBD2-1E42-9106-2F70E6AD0F8A}" type="datetimeFigureOut">
              <a:rPr lang="en-US" smtClean="0"/>
              <a:pPr/>
              <a:t>3/13/2018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12045AA9-79BB-5C41-B007-1C80B5F5FF03}" type="slidenum">
              <a:rPr lang="en-US" smtClean="0"/>
              <a:pPr/>
              <a:t>‹#›</a:t>
            </a:fld>
            <a:endParaRPr lang="en-US" dirty="0"/>
          </a:p>
        </p:txBody>
      </p:sp>
    </p:spTree>
    <p:extLst>
      <p:ext uri="{BB962C8B-B14F-4D97-AF65-F5344CB8AC3E}">
        <p14:creationId xmlns:p14="http://schemas.microsoft.com/office/powerpoint/2010/main" val="31880021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D3B1BF-8EC9-4C12-8C26-2B884602DD1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38868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Intros (LL) 1 min</a:t>
            </a:r>
            <a:endParaRPr/>
          </a:p>
          <a:p>
            <a:pPr marL="0" lvl="0" indent="0">
              <a:spcBef>
                <a:spcPts val="0"/>
              </a:spcBef>
              <a:spcAft>
                <a:spcPts val="0"/>
              </a:spcAft>
              <a:buNone/>
            </a:pPr>
            <a:r>
              <a:rPr lang="en"/>
              <a:t>Background (LL): 2 mins</a:t>
            </a:r>
            <a:endParaRPr/>
          </a:p>
          <a:p>
            <a:pPr marL="0" lvl="0" indent="0">
              <a:spcBef>
                <a:spcPts val="0"/>
              </a:spcBef>
              <a:spcAft>
                <a:spcPts val="0"/>
              </a:spcAft>
              <a:buNone/>
            </a:pPr>
            <a:r>
              <a:rPr lang="en"/>
              <a:t>Methods: (LL) 2 mins</a:t>
            </a:r>
            <a:endParaRPr/>
          </a:p>
          <a:p>
            <a:pPr marL="0" lvl="0" indent="0">
              <a:spcBef>
                <a:spcPts val="0"/>
              </a:spcBef>
              <a:spcAft>
                <a:spcPts val="0"/>
              </a:spcAft>
              <a:buNone/>
            </a:pPr>
            <a:r>
              <a:rPr lang="en"/>
              <a:t>Results survey (LL) 2 mins</a:t>
            </a:r>
            <a:endParaRPr/>
          </a:p>
          <a:p>
            <a:pPr marL="0" lvl="0" indent="0">
              <a:spcBef>
                <a:spcPts val="0"/>
              </a:spcBef>
              <a:spcAft>
                <a:spcPts val="0"/>
              </a:spcAft>
              <a:buNone/>
            </a:pPr>
            <a:r>
              <a:rPr lang="en"/>
              <a:t>Results interviews (NS) 3 mins</a:t>
            </a:r>
            <a:endParaRPr/>
          </a:p>
          <a:p>
            <a:pPr marL="0" lvl="0" indent="0">
              <a:spcBef>
                <a:spcPts val="0"/>
              </a:spcBef>
              <a:spcAft>
                <a:spcPts val="0"/>
              </a:spcAft>
              <a:buNone/>
            </a:pPr>
            <a:r>
              <a:rPr lang="en"/>
              <a:t>Conclusions 1 min</a:t>
            </a:r>
            <a:endParaRPr/>
          </a:p>
        </p:txBody>
      </p:sp>
    </p:spTree>
    <p:extLst>
      <p:ext uri="{BB962C8B-B14F-4D97-AF65-F5344CB8AC3E}">
        <p14:creationId xmlns:p14="http://schemas.microsoft.com/office/powerpoint/2010/main" val="655402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900">
                <a:solidFill>
                  <a:schemeClr val="dk1"/>
                </a:solidFill>
                <a:latin typeface="Open Sans"/>
                <a:ea typeface="Open Sans"/>
                <a:cs typeface="Open Sans"/>
                <a:sym typeface="Open Sans"/>
              </a:rPr>
              <a:t>Corcoran , L., and Steinley, K. (2017). Early Childhood Program Participation, From the National Household Education Surveys Program of 2016 (NCES 2017-101), National Center for Education Statistics, Institute of Education Sciences, U.S. Department of Education. Washington, DC.</a:t>
            </a:r>
            <a:endParaRPr sz="900">
              <a:latin typeface="Open Sans"/>
              <a:ea typeface="Open Sans"/>
              <a:cs typeface="Open Sans"/>
              <a:sym typeface="Open Sans"/>
            </a:endParaRPr>
          </a:p>
        </p:txBody>
      </p:sp>
    </p:spTree>
    <p:extLst>
      <p:ext uri="{BB962C8B-B14F-4D97-AF65-F5344CB8AC3E}">
        <p14:creationId xmlns:p14="http://schemas.microsoft.com/office/powerpoint/2010/main" val="266707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20000"/>
              </a:lnSpc>
              <a:spcBef>
                <a:spcPts val="0"/>
              </a:spcBef>
              <a:spcAft>
                <a:spcPts val="0"/>
              </a:spcAft>
              <a:buClr>
                <a:schemeClr val="dk1"/>
              </a:buClr>
              <a:buSzPts val="1100"/>
              <a:buFont typeface="Arial"/>
              <a:buNone/>
            </a:pPr>
            <a:r>
              <a:rPr lang="en" sz="1000">
                <a:solidFill>
                  <a:srgbClr val="158158"/>
                </a:solidFill>
              </a:rPr>
              <a:t>more than 4.2 million children and 130,000 adults receive nutritious meals and snacks each day; 923,000 in delaware in 2014</a:t>
            </a:r>
            <a:endParaRPr sz="1000">
              <a:solidFill>
                <a:srgbClr val="158158"/>
              </a:solidFill>
            </a:endParaRPr>
          </a:p>
          <a:p>
            <a:pPr marL="0" lvl="0" indent="0" rtl="0">
              <a:lnSpc>
                <a:spcPct val="115000"/>
              </a:lnSpc>
              <a:spcBef>
                <a:spcPts val="0"/>
              </a:spcBef>
              <a:spcAft>
                <a:spcPts val="0"/>
              </a:spcAft>
              <a:buClr>
                <a:schemeClr val="dk1"/>
              </a:buClr>
              <a:buSzPts val="1100"/>
              <a:buFont typeface="Arial"/>
              <a:buNone/>
            </a:pPr>
            <a:endParaRPr sz="1000">
              <a:solidFill>
                <a:srgbClr val="158158"/>
              </a:solidFill>
            </a:endParaRPr>
          </a:p>
          <a:p>
            <a:pPr marL="0" lvl="0" indent="0" rtl="0">
              <a:lnSpc>
                <a:spcPct val="120000"/>
              </a:lnSpc>
              <a:spcBef>
                <a:spcPts val="0"/>
              </a:spcBef>
              <a:spcAft>
                <a:spcPts val="0"/>
              </a:spcAft>
              <a:buClr>
                <a:schemeClr val="dk1"/>
              </a:buClr>
              <a:buSzPts val="1100"/>
              <a:buFont typeface="Arial"/>
              <a:buNone/>
            </a:pPr>
            <a:r>
              <a:rPr lang="en">
                <a:solidFill>
                  <a:schemeClr val="dk1"/>
                </a:solidFill>
              </a:rPr>
              <a:t>Under the new child and adult meal patterns, meals served will include a greater variety of vegetables and fruit, more whole grains, and less added sugar and saturated fat.</a:t>
            </a:r>
            <a:endParaRPr>
              <a:solidFill>
                <a:schemeClr val="dk1"/>
              </a:solidFill>
            </a:endParaRPr>
          </a:p>
          <a:p>
            <a:pPr marL="0" lvl="0" indent="0">
              <a:spcBef>
                <a:spcPts val="0"/>
              </a:spcBef>
              <a:spcAft>
                <a:spcPts val="0"/>
              </a:spcAft>
              <a:buNone/>
            </a:pPr>
            <a:endParaRPr/>
          </a:p>
        </p:txBody>
      </p:sp>
    </p:spTree>
    <p:extLst>
      <p:ext uri="{BB962C8B-B14F-4D97-AF65-F5344CB8AC3E}">
        <p14:creationId xmlns:p14="http://schemas.microsoft.com/office/powerpoint/2010/main" val="141736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31827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638589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solidFill>
                  <a:schemeClr val="dk1"/>
                </a:solidFill>
              </a:rPr>
              <a:t>To explore how providers discuss the CACFP changes with parents and their perception of parent attitudes towards the changes.</a:t>
            </a:r>
            <a:endParaRPr/>
          </a:p>
        </p:txBody>
      </p:sp>
    </p:spTree>
    <p:extLst>
      <p:ext uri="{BB962C8B-B14F-4D97-AF65-F5344CB8AC3E}">
        <p14:creationId xmlns:p14="http://schemas.microsoft.com/office/powerpoint/2010/main" val="93518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0451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39892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38908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4123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D3B1BF-8EC9-4C12-8C26-2B884602DD1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9085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080222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07858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200">
                <a:solidFill>
                  <a:schemeClr val="dk1"/>
                </a:solidFill>
                <a:latin typeface="Open Sans"/>
                <a:ea typeface="Open Sans"/>
                <a:cs typeface="Open Sans"/>
                <a:sym typeface="Open Sans"/>
              </a:rPr>
              <a:t>The majority of parent feedback derives from feeding infants a sufficient amount of food compared to what they feed their children in the home</a:t>
            </a:r>
            <a:endParaRPr sz="1200">
              <a:solidFill>
                <a:schemeClr val="dk1"/>
              </a:solidFill>
              <a:latin typeface="Open Sans"/>
              <a:ea typeface="Open Sans"/>
              <a:cs typeface="Open Sans"/>
              <a:sym typeface="Open Sans"/>
            </a:endParaRPr>
          </a:p>
          <a:p>
            <a:pPr marL="0" lvl="0" indent="0" rtl="0">
              <a:lnSpc>
                <a:spcPct val="115000"/>
              </a:lnSpc>
              <a:spcBef>
                <a:spcPts val="1600"/>
              </a:spcBef>
              <a:spcAft>
                <a:spcPts val="1600"/>
              </a:spcAft>
              <a:buNone/>
            </a:pPr>
            <a:endParaRPr sz="120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2698180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Ns to insert</a:t>
            </a:r>
            <a:endParaRPr/>
          </a:p>
        </p:txBody>
      </p:sp>
    </p:spTree>
    <p:extLst>
      <p:ext uri="{BB962C8B-B14F-4D97-AF65-F5344CB8AC3E}">
        <p14:creationId xmlns:p14="http://schemas.microsoft.com/office/powerpoint/2010/main" val="1319748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NS</a:t>
            </a:r>
            <a:endParaRPr/>
          </a:p>
        </p:txBody>
      </p:sp>
    </p:spTree>
    <p:extLst>
      <p:ext uri="{BB962C8B-B14F-4D97-AF65-F5344CB8AC3E}">
        <p14:creationId xmlns:p14="http://schemas.microsoft.com/office/powerpoint/2010/main" val="1468609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53653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C1C5B-BDEA-4007-B264-D93030EF77E4}"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014513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1E5636-8592-421C-A662-C3A08A27A2A0}" type="slidenum">
              <a:rPr lang="en-US">
                <a:solidFill>
                  <a:prstClr val="black"/>
                </a:solidFill>
              </a:rPr>
              <a:pPr eaLnBrk="1" hangingPunct="1"/>
              <a:t>35</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668E2-52A4-45EB-9FC0-25B970E4A619}"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421272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668E2-52A4-45EB-9FC0-25B970E4A619}"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65406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BD3B1BF-8EC9-4C12-8C26-2B884602DD1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566352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1299CB-90B8-44F7-900A-9F5353CC1E8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578519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668E2-52A4-45EB-9FC0-25B970E4A619}"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850087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668E2-52A4-45EB-9FC0-25B970E4A619}"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367291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DISCUSSION ORIGIN</a:t>
            </a:r>
          </a:p>
          <a:p>
            <a:pPr marL="628650" lvl="1" indent="-171450">
              <a:buFont typeface="Arial" panose="020B0604020202020204" pitchFamily="34" charset="0"/>
              <a:buChar char="•"/>
            </a:pPr>
            <a:r>
              <a:rPr lang="en-US" dirty="0" smtClean="0"/>
              <a:t>COMPLEX</a:t>
            </a:r>
          </a:p>
          <a:p>
            <a:pPr marL="628650" lvl="1" indent="-171450">
              <a:buFont typeface="Arial" panose="020B0604020202020204" pitchFamily="34" charset="0"/>
              <a:buChar char="•"/>
            </a:pPr>
            <a:r>
              <a:rPr lang="en-US" dirty="0" smtClean="0"/>
              <a:t>HOW</a:t>
            </a:r>
            <a:r>
              <a:rPr lang="en-US" baseline="0" dirty="0" smtClean="0"/>
              <a:t> PAR OPERATIONALIZE</a:t>
            </a:r>
          </a:p>
          <a:p>
            <a:pPr marL="628650" lvl="1" indent="-171450">
              <a:buFont typeface="Arial" panose="020B0604020202020204" pitchFamily="34" charset="0"/>
              <a:buChar char="•"/>
            </a:pPr>
            <a:r>
              <a:rPr lang="en-US" baseline="0" dirty="0" smtClean="0"/>
              <a:t>Connective tissue</a:t>
            </a:r>
            <a:endParaRPr lang="en-US" dirty="0"/>
          </a:p>
        </p:txBody>
      </p:sp>
      <p:sp>
        <p:nvSpPr>
          <p:cNvPr id="4" name="Slide Number Placeholder 3"/>
          <p:cNvSpPr>
            <a:spLocks noGrp="1"/>
          </p:cNvSpPr>
          <p:nvPr>
            <p:ph type="sldNum" sz="quarter" idx="10"/>
          </p:nvPr>
        </p:nvSpPr>
        <p:spPr/>
        <p:txBody>
          <a:bodyPr/>
          <a:lstStyle/>
          <a:p>
            <a:fld id="{11CBA2AA-D38A-4620-BA6E-C394476F87A1}" type="slidenum">
              <a:rPr lang="en-US" smtClean="0">
                <a:solidFill>
                  <a:prstClr val="black"/>
                </a:solidFill>
              </a:rPr>
              <a:pPr/>
              <a:t>77</a:t>
            </a:fld>
            <a:endParaRPr lang="en-US" dirty="0">
              <a:solidFill>
                <a:prstClr val="black"/>
              </a:solidFill>
            </a:endParaRPr>
          </a:p>
        </p:txBody>
      </p:sp>
    </p:spTree>
    <p:extLst>
      <p:ext uri="{BB962C8B-B14F-4D97-AF65-F5344CB8AC3E}">
        <p14:creationId xmlns:p14="http://schemas.microsoft.com/office/powerpoint/2010/main" val="3985291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REVOLUTIONARY-social info</a:t>
            </a:r>
            <a:r>
              <a:rPr lang="en-US" baseline="0" dirty="0" smtClean="0"/>
              <a:t> hub</a:t>
            </a:r>
            <a:endParaRPr lang="en-US" dirty="0" smtClean="0"/>
          </a:p>
          <a:p>
            <a:pPr marL="171450" indent="-171450">
              <a:buFont typeface="Arial" panose="020B0604020202020204" pitchFamily="34" charset="0"/>
              <a:buChar char="•"/>
            </a:pPr>
            <a:r>
              <a:rPr lang="en-US" dirty="0" smtClean="0"/>
              <a:t>GIVEN</a:t>
            </a:r>
            <a:r>
              <a:rPr lang="en-US" baseline="0" dirty="0" smtClean="0"/>
              <a:t> PEOPLE A VOICE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PAT RILEY</a:t>
            </a:r>
          </a:p>
          <a:p>
            <a:pPr marL="171450" indent="-171450">
              <a:buFont typeface="Arial" panose="020B0604020202020204" pitchFamily="34" charset="0"/>
              <a:buChar char="•"/>
            </a:pPr>
            <a:r>
              <a:rPr lang="en-US" baseline="0" dirty="0" smtClean="0"/>
              <a:t>BUILDING HOPE </a:t>
            </a:r>
          </a:p>
        </p:txBody>
      </p:sp>
      <p:sp>
        <p:nvSpPr>
          <p:cNvPr id="4" name="Slide Number Placeholder 3"/>
          <p:cNvSpPr>
            <a:spLocks noGrp="1"/>
          </p:cNvSpPr>
          <p:nvPr>
            <p:ph type="sldNum" sz="quarter" idx="10"/>
          </p:nvPr>
        </p:nvSpPr>
        <p:spPr/>
        <p:txBody>
          <a:bodyPr/>
          <a:lstStyle/>
          <a:p>
            <a:fld id="{11CBA2AA-D38A-4620-BA6E-C394476F87A1}" type="slidenum">
              <a:rPr lang="en-US" smtClean="0">
                <a:solidFill>
                  <a:prstClr val="black"/>
                </a:solidFill>
              </a:rPr>
              <a:pPr/>
              <a:t>78</a:t>
            </a:fld>
            <a:endParaRPr lang="en-US" dirty="0">
              <a:solidFill>
                <a:prstClr val="black"/>
              </a:solidFill>
            </a:endParaRPr>
          </a:p>
        </p:txBody>
      </p:sp>
    </p:spTree>
    <p:extLst>
      <p:ext uri="{BB962C8B-B14F-4D97-AF65-F5344CB8AC3E}">
        <p14:creationId xmlns:p14="http://schemas.microsoft.com/office/powerpoint/2010/main" val="40539446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SOCIAL CAPITAL-ADDRESSING</a:t>
            </a:r>
            <a:r>
              <a:rPr lang="en-US" baseline="0" dirty="0" smtClean="0"/>
              <a:t> STRUCTURAL VIOLENCE</a:t>
            </a:r>
          </a:p>
          <a:p>
            <a:pPr marL="171450" indent="-171450">
              <a:buFont typeface="Arial" panose="020B0604020202020204" pitchFamily="34" charset="0"/>
              <a:buChar char="•"/>
            </a:pPr>
            <a:r>
              <a:rPr lang="en-US" baseline="0" dirty="0" smtClean="0"/>
              <a:t>CCHS</a:t>
            </a:r>
          </a:p>
          <a:p>
            <a:pPr marL="171450" indent="-171450">
              <a:buFont typeface="Arial" panose="020B0604020202020204" pitchFamily="34" charset="0"/>
              <a:buChar char="•"/>
            </a:pPr>
            <a:r>
              <a:rPr lang="en-US" baseline="0" dirty="0" smtClean="0"/>
              <a:t>YRS</a:t>
            </a:r>
          </a:p>
          <a:p>
            <a:pPr marL="171450" indent="-171450">
              <a:buFont typeface="Arial" panose="020B0604020202020204" pitchFamily="34" charset="0"/>
              <a:buChar char="•"/>
            </a:pPr>
            <a:r>
              <a:rPr lang="en-US" baseline="0" dirty="0" smtClean="0"/>
              <a:t>ACADEMIA</a:t>
            </a:r>
          </a:p>
          <a:p>
            <a:pPr marL="171450" indent="-171450">
              <a:buFont typeface="Arial" panose="020B0604020202020204" pitchFamily="34" charset="0"/>
              <a:buChar char="•"/>
            </a:pPr>
            <a:r>
              <a:rPr lang="en-US" baseline="0" dirty="0" smtClean="0"/>
              <a:t>A.C.L.U.</a:t>
            </a:r>
          </a:p>
          <a:p>
            <a:pPr marL="171450" indent="-171450">
              <a:buFont typeface="Arial" panose="020B0604020202020204" pitchFamily="34" charset="0"/>
              <a:buChar char="•"/>
            </a:pPr>
            <a:r>
              <a:rPr lang="en-US" baseline="0" dirty="0" smtClean="0"/>
              <a:t>DOC</a:t>
            </a:r>
          </a:p>
          <a:p>
            <a:pPr marL="171450" indent="-171450">
              <a:buFont typeface="Arial" panose="020B0604020202020204" pitchFamily="34" charset="0"/>
              <a:buChar char="•"/>
            </a:pPr>
            <a:r>
              <a:rPr lang="en-US" baseline="0" dirty="0" smtClean="0"/>
              <a:t>COPORATE/CIVIC BOARDS</a:t>
            </a:r>
          </a:p>
          <a:p>
            <a:pPr marL="171450" indent="-171450">
              <a:buFont typeface="Arial" panose="020B0604020202020204" pitchFamily="34" charset="0"/>
              <a:buChar char="•"/>
            </a:pPr>
            <a:r>
              <a:rPr lang="en-US" baseline="0" dirty="0" smtClean="0"/>
              <a:t>SEATS OF POWER</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11CBA2AA-D38A-4620-BA6E-C394476F87A1}" type="slidenum">
              <a:rPr lang="en-US" smtClean="0">
                <a:solidFill>
                  <a:prstClr val="black"/>
                </a:solidFill>
              </a:rPr>
              <a:pPr/>
              <a:t>79</a:t>
            </a:fld>
            <a:endParaRPr lang="en-US" dirty="0">
              <a:solidFill>
                <a:prstClr val="black"/>
              </a:solidFill>
            </a:endParaRPr>
          </a:p>
        </p:txBody>
      </p:sp>
    </p:spTree>
    <p:extLst>
      <p:ext uri="{BB962C8B-B14F-4D97-AF65-F5344CB8AC3E}">
        <p14:creationId xmlns:p14="http://schemas.microsoft.com/office/powerpoint/2010/main" val="1043334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EXPANDING</a:t>
            </a:r>
            <a:r>
              <a:rPr lang="en-US" baseline="0" dirty="0" smtClean="0"/>
              <a:t> </a:t>
            </a:r>
          </a:p>
          <a:p>
            <a:pPr marL="171450" indent="-171450">
              <a:buFont typeface="Arial" panose="020B0604020202020204" pitchFamily="34" charset="0"/>
              <a:buChar char="•"/>
            </a:pPr>
            <a:r>
              <a:rPr lang="en-US" baseline="0" dirty="0" smtClean="0"/>
              <a:t>EMBEDDED-comm. days (sponsor, service  oriented</a:t>
            </a:r>
          </a:p>
          <a:p>
            <a:pPr marL="171450" indent="-171450">
              <a:buFont typeface="Arial" panose="020B0604020202020204" pitchFamily="34" charset="0"/>
              <a:buChar char="•"/>
            </a:pPr>
            <a:r>
              <a:rPr lang="en-US" baseline="0" dirty="0" smtClean="0"/>
              <a:t>PRODUCING-leaders</a:t>
            </a:r>
            <a:endParaRPr lang="en-US" dirty="0"/>
          </a:p>
        </p:txBody>
      </p:sp>
      <p:sp>
        <p:nvSpPr>
          <p:cNvPr id="4" name="Slide Number Placeholder 3"/>
          <p:cNvSpPr>
            <a:spLocks noGrp="1"/>
          </p:cNvSpPr>
          <p:nvPr>
            <p:ph type="sldNum" sz="quarter" idx="10"/>
          </p:nvPr>
        </p:nvSpPr>
        <p:spPr/>
        <p:txBody>
          <a:bodyPr/>
          <a:lstStyle/>
          <a:p>
            <a:fld id="{11CBA2AA-D38A-4620-BA6E-C394476F87A1}" type="slidenum">
              <a:rPr lang="en-US" smtClean="0">
                <a:solidFill>
                  <a:prstClr val="black"/>
                </a:solidFill>
              </a:rPr>
              <a:pPr/>
              <a:t>80</a:t>
            </a:fld>
            <a:endParaRPr lang="en-US" dirty="0">
              <a:solidFill>
                <a:prstClr val="black"/>
              </a:solidFill>
            </a:endParaRPr>
          </a:p>
        </p:txBody>
      </p:sp>
    </p:spTree>
    <p:extLst>
      <p:ext uri="{BB962C8B-B14F-4D97-AF65-F5344CB8AC3E}">
        <p14:creationId xmlns:p14="http://schemas.microsoft.com/office/powerpoint/2010/main" val="4080198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CCHS-WILMINGTON</a:t>
            </a:r>
            <a:r>
              <a:rPr lang="en-US" baseline="0" dirty="0" smtClean="0"/>
              <a:t> UNDER PRESSURE/VIOLENCE REVIEW</a:t>
            </a:r>
          </a:p>
          <a:p>
            <a:pPr marL="171450" indent="-171450">
              <a:buFont typeface="Arial" panose="020B0604020202020204" pitchFamily="34" charset="0"/>
              <a:buChar char="•"/>
            </a:pPr>
            <a:r>
              <a:rPr lang="en-US" baseline="0" dirty="0" smtClean="0"/>
              <a:t>CEASE VIOLENCE WILMINGTON</a:t>
            </a:r>
          </a:p>
          <a:p>
            <a:pPr marL="171450" indent="-171450">
              <a:buFont typeface="Arial" panose="020B0604020202020204" pitchFamily="34" charset="0"/>
              <a:buChar char="•"/>
            </a:pPr>
            <a:r>
              <a:rPr lang="en-US" baseline="0" dirty="0" smtClean="0"/>
              <a:t>Wilmington Under Pressure</a:t>
            </a:r>
          </a:p>
          <a:p>
            <a:pPr marL="171450" indent="-171450">
              <a:buFont typeface="Arial" panose="020B0604020202020204" pitchFamily="34" charset="0"/>
              <a:buChar char="•"/>
            </a:pPr>
            <a:r>
              <a:rPr lang="en-US" baseline="0" dirty="0" smtClean="0"/>
              <a:t>PRODUCE CHANGE/USELESS</a:t>
            </a:r>
          </a:p>
          <a:p>
            <a:pPr marL="171450" indent="-171450">
              <a:buFont typeface="Arial" panose="020B0604020202020204" pitchFamily="34" charset="0"/>
              <a:buChar char="•"/>
            </a:pPr>
            <a:r>
              <a:rPr lang="en-US" baseline="0" dirty="0" smtClean="0"/>
              <a:t>Action oriented</a:t>
            </a:r>
            <a:endParaRPr lang="en-US" dirty="0"/>
          </a:p>
        </p:txBody>
      </p:sp>
      <p:sp>
        <p:nvSpPr>
          <p:cNvPr id="4" name="Slide Number Placeholder 3"/>
          <p:cNvSpPr>
            <a:spLocks noGrp="1"/>
          </p:cNvSpPr>
          <p:nvPr>
            <p:ph type="sldNum" sz="quarter" idx="10"/>
          </p:nvPr>
        </p:nvSpPr>
        <p:spPr/>
        <p:txBody>
          <a:bodyPr/>
          <a:lstStyle/>
          <a:p>
            <a:fld id="{11CBA2AA-D38A-4620-BA6E-C394476F87A1}" type="slidenum">
              <a:rPr lang="en-US" smtClean="0">
                <a:solidFill>
                  <a:prstClr val="black"/>
                </a:solidFill>
              </a:rPr>
              <a:pPr/>
              <a:t>81</a:t>
            </a:fld>
            <a:endParaRPr lang="en-US" dirty="0">
              <a:solidFill>
                <a:prstClr val="black"/>
              </a:solidFill>
            </a:endParaRPr>
          </a:p>
        </p:txBody>
      </p:sp>
    </p:spTree>
    <p:extLst>
      <p:ext uri="{BB962C8B-B14F-4D97-AF65-F5344CB8AC3E}">
        <p14:creationId xmlns:p14="http://schemas.microsoft.com/office/powerpoint/2010/main" val="112458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D3B1BF-8EC9-4C12-8C26-2B884602DD1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7311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D3B1BF-8EC9-4C12-8C26-2B884602DD1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7477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D3B1BF-8EC9-4C12-8C26-2B884602DD1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049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D3B1BF-8EC9-4C12-8C26-2B884602DD1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1005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D3B1BF-8EC9-4C12-8C26-2B884602DD1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1428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Provider and parent reactions to changes in the nutritional quality of food served in childcare settings in Delaware: a mixed methods study</a:t>
            </a:r>
            <a:endParaRPr/>
          </a:p>
          <a:p>
            <a:pPr marL="0" lvl="0" indent="0">
              <a:spcBef>
                <a:spcPts val="0"/>
              </a:spcBef>
              <a:spcAft>
                <a:spcPts val="0"/>
              </a:spcAft>
              <a:buNone/>
            </a:pPr>
            <a:r>
              <a:rPr lang="en" b="1">
                <a:solidFill>
                  <a:schemeClr val="dk1"/>
                </a:solidFill>
              </a:rPr>
              <a:t>Background</a:t>
            </a:r>
            <a:r>
              <a:rPr lang="en">
                <a:solidFill>
                  <a:schemeClr val="dk1"/>
                </a:solidFill>
              </a:rPr>
              <a:t>: The majority of young children (under age 5) in the United States spend time in non-parental care settings such as childcare centers. Recent changes to the Child and Adult Care Food Program (CACFP) require more healthful food to be served in these settings. This is in response to concern over the nutritional quality of the foods that were served and a growing focus on childhood obesity. Little research has explored how childcare staff explain these changes to parents and parent attitudes towards the healthier menu. </a:t>
            </a:r>
            <a:endParaRPr>
              <a:solidFill>
                <a:schemeClr val="dk1"/>
              </a:solidFill>
            </a:endParaRPr>
          </a:p>
          <a:p>
            <a:pPr marL="0" lvl="0" indent="0" rtl="0">
              <a:spcBef>
                <a:spcPts val="0"/>
              </a:spcBef>
              <a:spcAft>
                <a:spcPts val="0"/>
              </a:spcAft>
              <a:buClr>
                <a:schemeClr val="dk1"/>
              </a:buClr>
              <a:buSzPts val="1100"/>
              <a:buFont typeface="Arial"/>
              <a:buNone/>
            </a:pPr>
            <a:r>
              <a:rPr lang="en" b="1">
                <a:solidFill>
                  <a:schemeClr val="dk1"/>
                </a:solidFill>
              </a:rPr>
              <a:t>Objective</a:t>
            </a:r>
            <a:r>
              <a:rPr lang="en">
                <a:solidFill>
                  <a:schemeClr val="dk1"/>
                </a:solidFill>
              </a:rPr>
              <a:t>: To explore how providers discuss the CACFP changes with parents and their perception of parent attitudes towards the changes.</a:t>
            </a:r>
            <a:endParaRPr>
              <a:solidFill>
                <a:schemeClr val="dk1"/>
              </a:solidFill>
            </a:endParaRPr>
          </a:p>
          <a:p>
            <a:pPr marL="0" lvl="0" indent="0" rtl="0">
              <a:spcBef>
                <a:spcPts val="0"/>
              </a:spcBef>
              <a:spcAft>
                <a:spcPts val="0"/>
              </a:spcAft>
              <a:buClr>
                <a:schemeClr val="dk1"/>
              </a:buClr>
              <a:buSzPts val="1100"/>
              <a:buFont typeface="Arial"/>
              <a:buNone/>
            </a:pPr>
            <a:r>
              <a:rPr lang="en" b="1">
                <a:solidFill>
                  <a:schemeClr val="dk1"/>
                </a:solidFill>
              </a:rPr>
              <a:t>Methods</a:t>
            </a:r>
            <a:r>
              <a:rPr lang="en">
                <a:solidFill>
                  <a:schemeClr val="dk1"/>
                </a:solidFill>
              </a:rPr>
              <a:t>: A survey was administered to all CACFP providers in Delaware during fall 2017 (n=154), assessing their expectations of parent response to the changes. From these surveys, purposive sampling was used to create a panel of providers to participate in a four month qualitative follow-up study exploring their experience implementing the new meal pattern (n=7). </a:t>
            </a:r>
            <a:endParaRPr>
              <a:solidFill>
                <a:schemeClr val="dk1"/>
              </a:solidFill>
            </a:endParaRPr>
          </a:p>
          <a:p>
            <a:pPr marL="0" lvl="0" indent="0" rtl="0">
              <a:spcBef>
                <a:spcPts val="0"/>
              </a:spcBef>
              <a:spcAft>
                <a:spcPts val="0"/>
              </a:spcAft>
              <a:buClr>
                <a:schemeClr val="dk1"/>
              </a:buClr>
              <a:buSzPts val="1100"/>
              <a:buFont typeface="Arial"/>
              <a:buNone/>
            </a:pPr>
            <a:r>
              <a:rPr lang="en" b="1">
                <a:solidFill>
                  <a:schemeClr val="dk1"/>
                </a:solidFill>
              </a:rPr>
              <a:t>Results</a:t>
            </a:r>
            <a:r>
              <a:rPr lang="en">
                <a:solidFill>
                  <a:schemeClr val="dk1"/>
                </a:solidFill>
              </a:rPr>
              <a:t>: Prior to the changes taking place, over 87% of survey respondents anticipated that parents of children at their facility would support the new changes. Interviews showed that few centers actively prepared parents for the new food changes. Of those that did, parents shared concern for the types of food offered and took a period of time to adjust to the regulations.</a:t>
            </a:r>
            <a:endParaRPr>
              <a:solidFill>
                <a:schemeClr val="dk1"/>
              </a:solidFill>
            </a:endParaRPr>
          </a:p>
          <a:p>
            <a:pPr marL="0" lvl="0" indent="0" rtl="0">
              <a:spcBef>
                <a:spcPts val="0"/>
              </a:spcBef>
              <a:spcAft>
                <a:spcPts val="0"/>
              </a:spcAft>
              <a:buClr>
                <a:schemeClr val="dk1"/>
              </a:buClr>
              <a:buSzPts val="1100"/>
              <a:buFont typeface="Arial"/>
              <a:buNone/>
            </a:pPr>
            <a:r>
              <a:rPr lang="en" b="1">
                <a:solidFill>
                  <a:schemeClr val="dk1"/>
                </a:solidFill>
              </a:rPr>
              <a:t>Conclusions/Relevance</a:t>
            </a:r>
            <a:r>
              <a:rPr lang="en">
                <a:solidFill>
                  <a:schemeClr val="dk1"/>
                </a:solidFill>
              </a:rPr>
              <a:t>: The findings have wide implications for health policy, suggesting that more attention be paid to communicating policy changes to parents. </a:t>
            </a:r>
            <a:endParaRPr/>
          </a:p>
        </p:txBody>
      </p:sp>
    </p:spTree>
    <p:extLst>
      <p:ext uri="{BB962C8B-B14F-4D97-AF65-F5344CB8AC3E}">
        <p14:creationId xmlns:p14="http://schemas.microsoft.com/office/powerpoint/2010/main" val="348592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85C0F1-CB60-4989-801B-6397F525C776}" type="datetime1">
              <a:rPr lang="en-US" smtClean="0">
                <a:solidFill>
                  <a:prstClr val="black">
                    <a:tint val="75000"/>
                  </a:prstClr>
                </a:solidFill>
              </a:r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692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DAF65F-9523-44EA-8EC5-C99B249EC952}" type="datetime1">
              <a:rPr lang="en-US" smtClean="0">
                <a:solidFill>
                  <a:prstClr val="black">
                    <a:tint val="75000"/>
                  </a:prstClr>
                </a:solidFill>
              </a:r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981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4A1477-DD39-45FA-B741-1192919B1AFD}" type="datetime1">
              <a:rPr lang="en-US" smtClean="0">
                <a:solidFill>
                  <a:prstClr val="black">
                    <a:tint val="75000"/>
                  </a:prstClr>
                </a:solidFill>
              </a:r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24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Swirl Shadow"/>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 y="0"/>
            <a:ext cx="2111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Green-Swir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 y="0"/>
            <a:ext cx="1838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C-Health-System-Logo-Whit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2400" y="6019800"/>
            <a:ext cx="152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p:nvPr>
        </p:nvSpPr>
        <p:spPr>
          <a:xfrm>
            <a:off x="1622425" y="2130429"/>
            <a:ext cx="7239000" cy="1470025"/>
          </a:xfrm>
        </p:spPr>
        <p:txBody>
          <a:bodyPr/>
          <a:lstStyle>
            <a:lvl1pPr>
              <a:defRPr/>
            </a:lvl1pPr>
          </a:lstStyle>
          <a:p>
            <a:r>
              <a:rPr lang="en-US" smtClean="0"/>
              <a:t>Click to edit Master title style</a:t>
            </a:r>
            <a:endParaRPr lang="en-US"/>
          </a:p>
        </p:txBody>
      </p:sp>
      <p:sp>
        <p:nvSpPr>
          <p:cNvPr id="5126" name="Rectangle 6"/>
          <p:cNvSpPr>
            <a:spLocks noGrp="1" noChangeArrowheads="1"/>
          </p:cNvSpPr>
          <p:nvPr>
            <p:ph type="subTitle" idx="1"/>
          </p:nvPr>
        </p:nvSpPr>
        <p:spPr>
          <a:xfrm>
            <a:off x="2057400" y="3886200"/>
            <a:ext cx="6400800" cy="1752600"/>
          </a:xfrm>
        </p:spPr>
        <p:txBody>
          <a:bodyPr/>
          <a:lstStyle>
            <a:lvl1pPr marL="0" indent="0" algn="ctr">
              <a:buFont typeface="Wingdings" pitchFamily="2" charset="2"/>
              <a:buNone/>
              <a:defRPr sz="2400"/>
            </a:lvl1pPr>
          </a:lstStyle>
          <a:p>
            <a:r>
              <a:rPr lang="en-US" smtClean="0"/>
              <a:t>Click to edit Master subtitle style</a:t>
            </a:r>
            <a:endParaRPr lang="en-US"/>
          </a:p>
        </p:txBody>
      </p:sp>
      <p:sp>
        <p:nvSpPr>
          <p:cNvPr id="7" name="Rectangle 7"/>
          <p:cNvSpPr>
            <a:spLocks noGrp="1" noChangeArrowheads="1"/>
          </p:cNvSpPr>
          <p:nvPr>
            <p:ph type="dt" sz="half" idx="10"/>
          </p:nvPr>
        </p:nvSpPr>
        <p:spPr bwMode="auto">
          <a:xfrm>
            <a:off x="1981200" y="624840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smtClean="0">
                <a:latin typeface="+mn-lt"/>
              </a:defRPr>
            </a:lvl1pPr>
          </a:lstStyle>
          <a:p>
            <a:fld id="{02C739B1-759F-4E40-AA3A-4B70778CD28B}" type="datetimeFigureOut">
              <a:rPr lang="en-US">
                <a:solidFill>
                  <a:srgbClr val="000000"/>
                </a:solidFill>
              </a:rPr>
              <a:pPr/>
              <a:t>3/13/2018</a:t>
            </a:fld>
            <a:endParaRPr lang="en-US" dirty="0">
              <a:solidFill>
                <a:srgbClr val="000000"/>
              </a:solidFill>
            </a:endParaRPr>
          </a:p>
        </p:txBody>
      </p:sp>
      <p:sp>
        <p:nvSpPr>
          <p:cNvPr id="8" name="Rectangle 8"/>
          <p:cNvSpPr>
            <a:spLocks noGrp="1" noChangeArrowheads="1"/>
          </p:cNvSpPr>
          <p:nvPr>
            <p:ph type="ftr" sz="quarter" idx="11"/>
          </p:nvPr>
        </p:nvSpPr>
        <p:spPr>
          <a:xfrm>
            <a:off x="4267200" y="6248400"/>
            <a:ext cx="2819400" cy="476250"/>
          </a:xfrm>
        </p:spPr>
        <p:txBody>
          <a:bodyPr/>
          <a:lstStyle>
            <a:lvl1pPr>
              <a:defRPr smtClean="0"/>
            </a:lvl1pPr>
          </a:lstStyle>
          <a:p>
            <a:endParaRPr lang="en-US" dirty="0">
              <a:solidFill>
                <a:srgbClr val="000000"/>
              </a:solidFill>
            </a:endParaRPr>
          </a:p>
        </p:txBody>
      </p:sp>
      <p:sp>
        <p:nvSpPr>
          <p:cNvPr id="9" name="Rectangle 9"/>
          <p:cNvSpPr>
            <a:spLocks noGrp="1" noChangeArrowheads="1"/>
          </p:cNvSpPr>
          <p:nvPr>
            <p:ph type="sldNum" sz="quarter" idx="12"/>
          </p:nvPr>
        </p:nvSpPr>
        <p:spPr>
          <a:xfrm>
            <a:off x="7239000" y="6245225"/>
            <a:ext cx="1447800" cy="476250"/>
          </a:xfrm>
        </p:spPr>
        <p:txBody>
          <a:bodyPr/>
          <a:lstStyle>
            <a:lvl1pPr>
              <a:defRPr smtClean="0"/>
            </a:lvl1pPr>
          </a:lstStyle>
          <a:p>
            <a:fld id="{02BED2DB-9414-4DB9-BE49-7D13B1A4D363}"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4856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fld id="{02BED2DB-9414-4DB9-BE49-7D13B1A4D36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983547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fld id="{02BED2DB-9414-4DB9-BE49-7D13B1A4D36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43899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76402"/>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676402"/>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6" name="Rectangle 8"/>
          <p:cNvSpPr>
            <a:spLocks noGrp="1" noChangeArrowheads="1"/>
          </p:cNvSpPr>
          <p:nvPr>
            <p:ph type="sldNum" sz="quarter" idx="11"/>
          </p:nvPr>
        </p:nvSpPr>
        <p:spPr>
          <a:ln/>
        </p:spPr>
        <p:txBody>
          <a:bodyPr/>
          <a:lstStyle>
            <a:lvl1pPr>
              <a:defRPr/>
            </a:lvl1pPr>
          </a:lstStyle>
          <a:p>
            <a:fld id="{02BED2DB-9414-4DB9-BE49-7D13B1A4D36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2913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8" name="Rectangle 8"/>
          <p:cNvSpPr>
            <a:spLocks noGrp="1" noChangeArrowheads="1"/>
          </p:cNvSpPr>
          <p:nvPr>
            <p:ph type="sldNum" sz="quarter" idx="11"/>
          </p:nvPr>
        </p:nvSpPr>
        <p:spPr>
          <a:ln/>
        </p:spPr>
        <p:txBody>
          <a:bodyPr/>
          <a:lstStyle>
            <a:lvl1pPr>
              <a:defRPr/>
            </a:lvl1pPr>
          </a:lstStyle>
          <a:p>
            <a:fld id="{02BED2DB-9414-4DB9-BE49-7D13B1A4D36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9883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4" name="Rectangle 8"/>
          <p:cNvSpPr>
            <a:spLocks noGrp="1" noChangeArrowheads="1"/>
          </p:cNvSpPr>
          <p:nvPr>
            <p:ph type="sldNum" sz="quarter" idx="11"/>
          </p:nvPr>
        </p:nvSpPr>
        <p:spPr>
          <a:ln/>
        </p:spPr>
        <p:txBody>
          <a:bodyPr/>
          <a:lstStyle>
            <a:lvl1pPr>
              <a:defRPr/>
            </a:lvl1pPr>
          </a:lstStyle>
          <a:p>
            <a:fld id="{02BED2DB-9414-4DB9-BE49-7D13B1A4D36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42182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3" name="Rectangle 8"/>
          <p:cNvSpPr>
            <a:spLocks noGrp="1" noChangeArrowheads="1"/>
          </p:cNvSpPr>
          <p:nvPr>
            <p:ph type="sldNum" sz="quarter" idx="11"/>
          </p:nvPr>
        </p:nvSpPr>
        <p:spPr>
          <a:ln/>
        </p:spPr>
        <p:txBody>
          <a:bodyPr/>
          <a:lstStyle>
            <a:lvl1pPr>
              <a:defRPr/>
            </a:lvl1pPr>
          </a:lstStyle>
          <a:p>
            <a:fld id="{02BED2DB-9414-4DB9-BE49-7D13B1A4D36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81208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6" name="Rectangle 8"/>
          <p:cNvSpPr>
            <a:spLocks noGrp="1" noChangeArrowheads="1"/>
          </p:cNvSpPr>
          <p:nvPr>
            <p:ph type="sldNum" sz="quarter" idx="11"/>
          </p:nvPr>
        </p:nvSpPr>
        <p:spPr>
          <a:ln/>
        </p:spPr>
        <p:txBody>
          <a:bodyPr/>
          <a:lstStyle>
            <a:lvl1pPr>
              <a:defRPr/>
            </a:lvl1pPr>
          </a:lstStyle>
          <a:p>
            <a:fld id="{02BED2DB-9414-4DB9-BE49-7D13B1A4D36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5596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8694B-3983-477B-87F2-18CBC5F30082}" type="datetime1">
              <a:rPr lang="en-US" smtClean="0">
                <a:solidFill>
                  <a:prstClr val="black">
                    <a:tint val="75000"/>
                  </a:prstClr>
                </a:solidFill>
              </a:r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6972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6" name="Rectangle 8"/>
          <p:cNvSpPr>
            <a:spLocks noGrp="1" noChangeArrowheads="1"/>
          </p:cNvSpPr>
          <p:nvPr>
            <p:ph type="sldNum" sz="quarter" idx="11"/>
          </p:nvPr>
        </p:nvSpPr>
        <p:spPr>
          <a:ln/>
        </p:spPr>
        <p:txBody>
          <a:bodyPr/>
          <a:lstStyle>
            <a:lvl1pPr>
              <a:defRPr/>
            </a:lvl1pPr>
          </a:lstStyle>
          <a:p>
            <a:fld id="{02BED2DB-9414-4DB9-BE49-7D13B1A4D36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87714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fld id="{02BED2DB-9414-4DB9-BE49-7D13B1A4D36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83808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40"/>
            <a:ext cx="1809750" cy="592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40"/>
            <a:ext cx="5276850" cy="592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dirty="0">
              <a:solidFill>
                <a:srgbClr val="000000"/>
              </a:solidFill>
            </a:endParaRPr>
          </a:p>
        </p:txBody>
      </p:sp>
      <p:sp>
        <p:nvSpPr>
          <p:cNvPr id="5" name="Rectangle 8"/>
          <p:cNvSpPr>
            <a:spLocks noGrp="1" noChangeArrowheads="1"/>
          </p:cNvSpPr>
          <p:nvPr>
            <p:ph type="sldNum" sz="quarter" idx="11"/>
          </p:nvPr>
        </p:nvSpPr>
        <p:spPr>
          <a:ln/>
        </p:spPr>
        <p:txBody>
          <a:bodyPr/>
          <a:lstStyle>
            <a:lvl1pPr>
              <a:defRPr/>
            </a:lvl1pPr>
          </a:lstStyle>
          <a:p>
            <a:fld id="{02BED2DB-9414-4DB9-BE49-7D13B1A4D36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990926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2"/>
            <a:ext cx="7772400" cy="1470025"/>
          </a:xfrm>
        </p:spPr>
        <p:txBody>
          <a:bodyPr/>
          <a:lstStyle>
            <a:lvl1pP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514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D164AB9-07FD-4865-8390-08D0EAE3E38A}"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E8E4E5-7F8B-4287-8BFC-9F0FDCF1714E}"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p:nvPr/>
        </p:nvSpPr>
        <p:spPr>
          <a:xfrm>
            <a:off x="152400" y="3916503"/>
            <a:ext cx="1905000" cy="3170099"/>
          </a:xfrm>
          <a:prstGeom prst="rect">
            <a:avLst/>
          </a:prstGeom>
          <a:noFill/>
        </p:spPr>
        <p:txBody>
          <a:bodyPr wrap="square" rtlCol="0">
            <a:spAutoFit/>
          </a:bodyPr>
          <a:lstStyle/>
          <a:p>
            <a:r>
              <a:rPr lang="en-US" sz="20000" i="1" dirty="0" smtClean="0">
                <a:solidFill>
                  <a:srgbClr val="A6C3D6"/>
                </a:solidFill>
                <a:latin typeface="Palatino Linotype" panose="02040502050505030304" pitchFamily="18" charset="0"/>
              </a:rPr>
              <a:t>V</a:t>
            </a:r>
            <a:endParaRPr lang="en-US" sz="20000" i="1" dirty="0">
              <a:solidFill>
                <a:srgbClr val="A6C3D6"/>
              </a:solidFill>
              <a:latin typeface="Palatino Linotype" panose="02040502050505030304" pitchFamily="18" charset="0"/>
            </a:endParaRPr>
          </a:p>
        </p:txBody>
      </p:sp>
      <p:sp>
        <p:nvSpPr>
          <p:cNvPr id="9" name="TextBox 8"/>
          <p:cNvSpPr txBox="1"/>
          <p:nvPr/>
        </p:nvSpPr>
        <p:spPr>
          <a:xfrm>
            <a:off x="152400" y="5666603"/>
            <a:ext cx="8839200" cy="276999"/>
          </a:xfrm>
          <a:prstGeom prst="rect">
            <a:avLst/>
          </a:prstGeom>
          <a:solidFill>
            <a:srgbClr val="276E9D">
              <a:alpha val="69000"/>
            </a:srgbClr>
          </a:solidFill>
        </p:spPr>
        <p:txBody>
          <a:bodyPr wrap="square" rtlCol="0">
            <a:spAutoFit/>
          </a:bodyPr>
          <a:lstStyle/>
          <a:p>
            <a:r>
              <a:rPr lang="en-US" sz="1200" b="1" spc="-20" dirty="0" smtClean="0">
                <a:solidFill>
                  <a:prstClr val="white"/>
                </a:solidFill>
                <a:latin typeface="Trebuchet MS" panose="020B0603020202020204" pitchFamily="34" charset="0"/>
              </a:rPr>
              <a:t>     CHRISTIANA CARE HEALTH SYSTEM </a:t>
            </a:r>
            <a:r>
              <a:rPr lang="en-US" b="1" spc="-20" baseline="10000" dirty="0" smtClean="0">
                <a:solidFill>
                  <a:prstClr val="white"/>
                </a:solidFill>
                <a:latin typeface="Trebuchet MS" panose="020B0603020202020204" pitchFamily="34" charset="0"/>
                <a:sym typeface="Symbol"/>
              </a:rPr>
              <a:t></a:t>
            </a:r>
            <a:r>
              <a:rPr lang="en-US" sz="1200" b="1" spc="-20" dirty="0" smtClean="0">
                <a:solidFill>
                  <a:prstClr val="white"/>
                </a:solidFill>
                <a:latin typeface="Trebuchet MS" panose="020B0603020202020204" pitchFamily="34" charset="0"/>
              </a:rPr>
              <a:t> VALUE INSTITUTE</a:t>
            </a:r>
            <a:endParaRPr lang="en-US" sz="1200" b="1" spc="-20" dirty="0">
              <a:solidFill>
                <a:prstClr val="white"/>
              </a:solidFill>
              <a:latin typeface="Trebuchet MS" panose="020B0603020202020204" pitchFamily="34" charset="0"/>
            </a:endParaRPr>
          </a:p>
        </p:txBody>
      </p:sp>
      <p:pic>
        <p:nvPicPr>
          <p:cNvPr id="1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34200" y="4695920"/>
            <a:ext cx="1491066" cy="94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20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0554"/>
          </a:xfrm>
        </p:spPr>
        <p:txBody>
          <a:bodyPr/>
          <a:lstStyle>
            <a:lvl1pPr>
              <a:defRPr>
                <a:solidFill>
                  <a:schemeClr val="tx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371602"/>
            <a:ext cx="7772400" cy="4678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p:nvSpPr>
        <p:spPr>
          <a:xfrm>
            <a:off x="-228600" y="-575256"/>
            <a:ext cx="2286000" cy="2708434"/>
          </a:xfrm>
          <a:prstGeom prst="rect">
            <a:avLst/>
          </a:prstGeom>
          <a:noFill/>
        </p:spPr>
        <p:txBody>
          <a:bodyPr wrap="square" rtlCol="0">
            <a:spAutoFit/>
          </a:bodyPr>
          <a:lstStyle/>
          <a:p>
            <a:r>
              <a:rPr lang="en-US" sz="17000" i="1" dirty="0" smtClean="0">
                <a:solidFill>
                  <a:srgbClr val="0D5C91">
                    <a:alpha val="71000"/>
                  </a:srgbClr>
                </a:solidFill>
                <a:latin typeface="Palatino Linotype" panose="02040502050505030304" pitchFamily="18" charset="0"/>
              </a:rPr>
              <a:t>V</a:t>
            </a:r>
            <a:endParaRPr lang="en-US" sz="17000" i="1" dirty="0">
              <a:solidFill>
                <a:srgbClr val="0D5C91">
                  <a:alpha val="71000"/>
                </a:srgbClr>
              </a:solidFill>
              <a:latin typeface="Palatino Linotype" panose="02040502050505030304" pitchFamily="18" charset="0"/>
            </a:endParaRPr>
          </a:p>
        </p:txBody>
      </p:sp>
      <p:sp>
        <p:nvSpPr>
          <p:cNvPr id="4" name="Date Placeholder 3"/>
          <p:cNvSpPr>
            <a:spLocks noGrp="1"/>
          </p:cNvSpPr>
          <p:nvPr>
            <p:ph type="dt" sz="half" idx="10"/>
          </p:nvPr>
        </p:nvSpPr>
        <p:spPr/>
        <p:txBody>
          <a:bodyPr/>
          <a:lstStyle/>
          <a:p>
            <a:fld id="{DD164AB9-07FD-4865-8390-08D0EAE3E38A}"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E8E4E5-7F8B-4287-8BFC-9F0FDCF1714E}" type="slidenum">
              <a:rPr lang="en-US" smtClean="0">
                <a:solidFill>
                  <a:prstClr val="black">
                    <a:tint val="75000"/>
                  </a:prstClr>
                </a:solidFill>
              </a:rPr>
              <a:pPr/>
              <a:t>‹#›</a:t>
            </a:fld>
            <a:endParaRPr lang="en-US">
              <a:solidFill>
                <a:prstClr val="black">
                  <a:tint val="75000"/>
                </a:prstClr>
              </a:solidFill>
            </a:endParaRPr>
          </a:p>
        </p:txBody>
      </p:sp>
      <p:sp>
        <p:nvSpPr>
          <p:cNvPr id="11" name="TextBox 10"/>
          <p:cNvSpPr txBox="1"/>
          <p:nvPr/>
        </p:nvSpPr>
        <p:spPr>
          <a:xfrm>
            <a:off x="0" y="990601"/>
            <a:ext cx="9144000" cy="276999"/>
          </a:xfrm>
          <a:prstGeom prst="rect">
            <a:avLst/>
          </a:prstGeom>
          <a:solidFill>
            <a:srgbClr val="0D5C91">
              <a:alpha val="95000"/>
            </a:srgbClr>
          </a:solidFill>
        </p:spPr>
        <p:txBody>
          <a:bodyPr wrap="square" rtlCol="0">
            <a:spAutoFit/>
          </a:bodyPr>
          <a:lstStyle/>
          <a:p>
            <a:endParaRPr lang="en-US" sz="1200" b="1" spc="-20" dirty="0">
              <a:solidFill>
                <a:prstClr val="white"/>
              </a:solidFill>
              <a:latin typeface="Trebuchet MS" panose="020B0603020202020204" pitchFamily="34" charset="0"/>
            </a:endParaRPr>
          </a:p>
        </p:txBody>
      </p:sp>
      <p:pic>
        <p:nvPicPr>
          <p:cNvPr id="13" name="Picture 1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34226" y="6222183"/>
            <a:ext cx="2009775" cy="63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4499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0554"/>
          </a:xfrm>
        </p:spPr>
        <p:txBody>
          <a:bodyPr/>
          <a:lstStyle>
            <a:lvl1pPr>
              <a:defRPr>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164AB9-07FD-4865-8390-08D0EAE3E38A}"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E8E4E5-7F8B-4287-8BFC-9F0FDCF1714E}" type="slidenum">
              <a:rPr lang="en-US" smtClean="0">
                <a:solidFill>
                  <a:prstClr val="black">
                    <a:tint val="75000"/>
                  </a:prstClr>
                </a:solidFill>
              </a:rPr>
              <a:pPr/>
              <a:t>‹#›</a:t>
            </a:fld>
            <a:endParaRPr lang="en-US">
              <a:solidFill>
                <a:prstClr val="black">
                  <a:tint val="75000"/>
                </a:prstClr>
              </a:solidFill>
            </a:endParaRPr>
          </a:p>
        </p:txBody>
      </p:sp>
      <p:sp>
        <p:nvSpPr>
          <p:cNvPr id="13" name="TextBox 12"/>
          <p:cNvSpPr txBox="1"/>
          <p:nvPr/>
        </p:nvSpPr>
        <p:spPr>
          <a:xfrm>
            <a:off x="-201561" y="-575256"/>
            <a:ext cx="2286000" cy="2708434"/>
          </a:xfrm>
          <a:prstGeom prst="rect">
            <a:avLst/>
          </a:prstGeom>
          <a:noFill/>
        </p:spPr>
        <p:txBody>
          <a:bodyPr wrap="square" rtlCol="0">
            <a:spAutoFit/>
          </a:bodyPr>
          <a:lstStyle/>
          <a:p>
            <a:r>
              <a:rPr lang="en-US" sz="17000" i="1" dirty="0" smtClean="0">
                <a:solidFill>
                  <a:srgbClr val="0D5C91">
                    <a:alpha val="71000"/>
                  </a:srgbClr>
                </a:solidFill>
                <a:latin typeface="Palatino Linotype" panose="02040502050505030304" pitchFamily="18" charset="0"/>
              </a:rPr>
              <a:t>V</a:t>
            </a:r>
            <a:endParaRPr lang="en-US" sz="17000" i="1" dirty="0">
              <a:solidFill>
                <a:srgbClr val="0D5C91">
                  <a:alpha val="71000"/>
                </a:srgbClr>
              </a:solidFill>
              <a:latin typeface="Palatino Linotype" panose="02040502050505030304" pitchFamily="18" charset="0"/>
            </a:endParaRPr>
          </a:p>
        </p:txBody>
      </p:sp>
      <p:sp>
        <p:nvSpPr>
          <p:cNvPr id="14" name="TextBox 13"/>
          <p:cNvSpPr txBox="1"/>
          <p:nvPr/>
        </p:nvSpPr>
        <p:spPr>
          <a:xfrm>
            <a:off x="0" y="990601"/>
            <a:ext cx="9144000" cy="276999"/>
          </a:xfrm>
          <a:prstGeom prst="rect">
            <a:avLst/>
          </a:prstGeom>
          <a:solidFill>
            <a:srgbClr val="0D5C91">
              <a:alpha val="95000"/>
            </a:srgbClr>
          </a:solidFill>
        </p:spPr>
        <p:txBody>
          <a:bodyPr wrap="square" rtlCol="0">
            <a:spAutoFit/>
          </a:bodyPr>
          <a:lstStyle/>
          <a:p>
            <a:endParaRPr lang="en-US" sz="1200" b="1" spc="-20" dirty="0">
              <a:solidFill>
                <a:prstClr val="white"/>
              </a:solidFill>
              <a:latin typeface="Trebuchet MS" panose="020B0603020202020204" pitchFamily="34" charset="0"/>
            </a:endParaRPr>
          </a:p>
        </p:txBody>
      </p:sp>
      <p:pic>
        <p:nvPicPr>
          <p:cNvPr id="11" name="Picture 10"/>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134226" y="6222183"/>
            <a:ext cx="2009775" cy="63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3024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64AB9-07FD-4865-8390-08D0EAE3E38A}"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E8E4E5-7F8B-4287-8BFC-9F0FDCF1714E}"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34226" y="6222183"/>
            <a:ext cx="2009775" cy="63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125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0554"/>
          </a:xfrm>
        </p:spPr>
        <p:txBody>
          <a:bodyPr/>
          <a:lstStyle>
            <a:lvl1pPr>
              <a:defRPr>
                <a:latin typeface="+mn-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D164AB9-07FD-4865-8390-08D0EAE3E38A}"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E8E4E5-7F8B-4287-8BFC-9F0FDCF1714E}"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34226" y="6222183"/>
            <a:ext cx="2009775" cy="63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userDrawn="1"/>
        </p:nvSpPr>
        <p:spPr>
          <a:xfrm>
            <a:off x="-201561" y="-575256"/>
            <a:ext cx="2286000" cy="2708434"/>
          </a:xfrm>
          <a:prstGeom prst="rect">
            <a:avLst/>
          </a:prstGeom>
          <a:noFill/>
        </p:spPr>
        <p:txBody>
          <a:bodyPr wrap="square" rtlCol="0">
            <a:spAutoFit/>
          </a:bodyPr>
          <a:lstStyle/>
          <a:p>
            <a:r>
              <a:rPr lang="en-US" sz="17000" i="1" dirty="0" smtClean="0">
                <a:solidFill>
                  <a:srgbClr val="0D5C91">
                    <a:alpha val="71000"/>
                  </a:srgbClr>
                </a:solidFill>
                <a:latin typeface="Palatino Linotype" panose="02040502050505030304" pitchFamily="18" charset="0"/>
              </a:rPr>
              <a:t>V</a:t>
            </a:r>
            <a:endParaRPr lang="en-US" sz="17000" i="1" dirty="0">
              <a:solidFill>
                <a:srgbClr val="0D5C91">
                  <a:alpha val="71000"/>
                </a:srgbClr>
              </a:solidFill>
              <a:latin typeface="Palatino Linotype" panose="02040502050505030304" pitchFamily="18" charset="0"/>
            </a:endParaRPr>
          </a:p>
        </p:txBody>
      </p:sp>
      <p:sp>
        <p:nvSpPr>
          <p:cNvPr id="11" name="TextBox 10"/>
          <p:cNvSpPr txBox="1"/>
          <p:nvPr userDrawn="1"/>
        </p:nvSpPr>
        <p:spPr>
          <a:xfrm>
            <a:off x="0" y="990601"/>
            <a:ext cx="9144000" cy="276999"/>
          </a:xfrm>
          <a:prstGeom prst="rect">
            <a:avLst/>
          </a:prstGeom>
          <a:solidFill>
            <a:srgbClr val="0D5C91">
              <a:alpha val="95000"/>
            </a:srgbClr>
          </a:solidFill>
        </p:spPr>
        <p:txBody>
          <a:bodyPr wrap="square" rtlCol="0">
            <a:spAutoFit/>
          </a:bodyPr>
          <a:lstStyle/>
          <a:p>
            <a:endParaRPr lang="en-US" sz="1200" b="1" spc="-2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4129041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164AB9-07FD-4865-8390-08D0EAE3E38A}"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E8E4E5-7F8B-4287-8BFC-9F0FDCF1714E}"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34226" y="6222183"/>
            <a:ext cx="2009775" cy="63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796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64AB9-07FD-4865-8390-08D0EAE3E38A}"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E8E4E5-7F8B-4287-8BFC-9F0FDCF1714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34226" y="6222183"/>
            <a:ext cx="2009775" cy="63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36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D16A4B-56D1-4D31-A634-F6D161155471}" type="datetime1">
              <a:rPr lang="en-US" smtClean="0">
                <a:solidFill>
                  <a:prstClr val="black">
                    <a:tint val="75000"/>
                  </a:prstClr>
                </a:solidFill>
              </a:r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1F5A0A-F6FC-4FFD-9B49-0DA8697211D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30734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defRPr>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64AB9-07FD-4865-8390-08D0EAE3E38A}"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E8E4E5-7F8B-4287-8BFC-9F0FDCF1714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34226" y="6222183"/>
            <a:ext cx="2009775" cy="63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195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4787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4099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8626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2266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5599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76700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7220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1530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587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389EB2-C5AD-4AB5-9378-22CC309A1A6F}" type="datetime1">
              <a:rPr lang="en-US" smtClean="0">
                <a:solidFill>
                  <a:prstClr val="black">
                    <a:tint val="75000"/>
                  </a:prstClr>
                </a:solidFill>
              </a:rPr>
              <a:t>3/13/2018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5615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8708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6890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Shape 10"/>
          <p:cNvSpPr/>
          <p:nvPr/>
        </p:nvSpPr>
        <p:spPr>
          <a:xfrm>
            <a:off x="2744014" y="1008934"/>
            <a:ext cx="1081625" cy="1499933"/>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Shape 11"/>
          <p:cNvSpPr/>
          <p:nvPr/>
        </p:nvSpPr>
        <p:spPr>
          <a:xfrm rot="10800000">
            <a:off x="5318351" y="4355634"/>
            <a:ext cx="1081625" cy="1499933"/>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Shape 12"/>
          <p:cNvSpPr txBox="1">
            <a:spLocks noGrp="1"/>
          </p:cNvSpPr>
          <p:nvPr>
            <p:ph type="ctrTitle"/>
          </p:nvPr>
        </p:nvSpPr>
        <p:spPr>
          <a:xfrm>
            <a:off x="3044700" y="1925673"/>
            <a:ext cx="3054600" cy="2049600"/>
          </a:xfrm>
          <a:prstGeom prst="rect">
            <a:avLst/>
          </a:prstGeom>
        </p:spPr>
        <p:txBody>
          <a:bodyPr spcFirstLastPara="1" wrap="square" lIns="91425" tIns="91425" rIns="91425" bIns="91425" anchor="b"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Shape 13"/>
          <p:cNvSpPr txBox="1">
            <a:spLocks noGrp="1"/>
          </p:cNvSpPr>
          <p:nvPr>
            <p:ph type="subTitle" idx="1"/>
          </p:nvPr>
        </p:nvSpPr>
        <p:spPr>
          <a:xfrm>
            <a:off x="3044700" y="4155440"/>
            <a:ext cx="3054600" cy="9352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12303872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Shape 16"/>
          <p:cNvSpPr/>
          <p:nvPr/>
        </p:nvSpPr>
        <p:spPr>
          <a:xfrm flipH="1">
            <a:off x="7595939" y="613634"/>
            <a:ext cx="1081625" cy="1499933"/>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Shape 17"/>
          <p:cNvSpPr/>
          <p:nvPr/>
        </p:nvSpPr>
        <p:spPr>
          <a:xfrm rot="10800000" flipH="1">
            <a:off x="466426" y="4744434"/>
            <a:ext cx="1081625" cy="1499933"/>
          </a:xfrm>
          <a:custGeom>
            <a:avLst/>
            <a:gdLst/>
            <a:ahLst/>
            <a:cxnLst/>
            <a:rect l="0" t="0" r="0" b="0"/>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Shape 18"/>
          <p:cNvSpPr txBox="1">
            <a:spLocks noGrp="1"/>
          </p:cNvSpPr>
          <p:nvPr>
            <p:ph type="title"/>
          </p:nvPr>
        </p:nvSpPr>
        <p:spPr>
          <a:xfrm>
            <a:off x="773700" y="2408600"/>
            <a:ext cx="7596600" cy="20408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158958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Shape 21"/>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Shape 22"/>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Shape 23"/>
          <p:cNvSpPr txBox="1">
            <a:spLocks noGrp="1"/>
          </p:cNvSpPr>
          <p:nvPr>
            <p:ph type="body" idx="1"/>
          </p:nvPr>
        </p:nvSpPr>
        <p:spPr>
          <a:xfrm>
            <a:off x="311700" y="1633633"/>
            <a:ext cx="8520600" cy="4472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Shape 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570824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Shape 27"/>
          <p:cNvSpPr txBox="1">
            <a:spLocks noGrp="1"/>
          </p:cNvSpPr>
          <p:nvPr>
            <p:ph type="body" idx="1"/>
          </p:nvPr>
        </p:nvSpPr>
        <p:spPr>
          <a:xfrm>
            <a:off x="311700" y="1633633"/>
            <a:ext cx="3999900" cy="4472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body" idx="2"/>
          </p:nvPr>
        </p:nvSpPr>
        <p:spPr>
          <a:xfrm>
            <a:off x="4832400" y="1633633"/>
            <a:ext cx="3999900" cy="4472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1852310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Shape 3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044749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Shape 35"/>
          <p:cNvSpPr txBox="1">
            <a:spLocks noGrp="1"/>
          </p:cNvSpPr>
          <p:nvPr>
            <p:ph type="body" idx="1"/>
          </p:nvPr>
        </p:nvSpPr>
        <p:spPr>
          <a:xfrm>
            <a:off x="311700" y="1865867"/>
            <a:ext cx="2808000" cy="37132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Shape 3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506515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Shape 38"/>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Shape 39"/>
          <p:cNvSpPr txBox="1">
            <a:spLocks noGrp="1"/>
          </p:cNvSpPr>
          <p:nvPr>
            <p:ph type="title"/>
          </p:nvPr>
        </p:nvSpPr>
        <p:spPr>
          <a:xfrm>
            <a:off x="490250" y="600200"/>
            <a:ext cx="5878800" cy="54544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Shape 4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1356087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33"/>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cxnSp>
        <p:nvCxnSpPr>
          <p:cNvPr id="43" name="Shape 43"/>
          <p:cNvCxnSpPr/>
          <p:nvPr/>
        </p:nvCxnSpPr>
        <p:spPr>
          <a:xfrm>
            <a:off x="5029675" y="5994000"/>
            <a:ext cx="468300" cy="0"/>
          </a:xfrm>
          <a:prstGeom prst="straightConnector1">
            <a:avLst/>
          </a:prstGeom>
          <a:noFill/>
          <a:ln w="19050" cap="flat" cmpd="sng">
            <a:solidFill>
              <a:schemeClr val="lt1"/>
            </a:solidFill>
            <a:prstDash val="solid"/>
            <a:round/>
            <a:headEnd type="none" w="sm" len="sm"/>
            <a:tailEnd type="none" w="sm" len="sm"/>
          </a:ln>
        </p:spPr>
      </p:cxnSp>
      <p:sp>
        <p:nvSpPr>
          <p:cNvPr id="44" name="Shape 44"/>
          <p:cNvSpPr txBox="1">
            <a:spLocks noGrp="1"/>
          </p:cNvSpPr>
          <p:nvPr>
            <p:ph type="title"/>
          </p:nvPr>
        </p:nvSpPr>
        <p:spPr>
          <a:xfrm>
            <a:off x="265500" y="1239033"/>
            <a:ext cx="4045200" cy="23816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Shape 45"/>
          <p:cNvSpPr txBox="1">
            <a:spLocks noGrp="1"/>
          </p:cNvSpPr>
          <p:nvPr>
            <p:ph type="subTitle" idx="1"/>
          </p:nvPr>
        </p:nvSpPr>
        <p:spPr>
          <a:xfrm>
            <a:off x="265500" y="3692001"/>
            <a:ext cx="4045200" cy="2098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965600"/>
            <a:ext cx="3837000" cy="49268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Shape 4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a:solidFill>
                  <a:srgbClr val="FFFFFF"/>
                </a:solidFill>
              </a:rPr>
              <a:pPr/>
              <a:t>‹#›</a:t>
            </a:fld>
            <a:endParaRPr>
              <a:solidFill>
                <a:srgbClr val="FFFFFF"/>
              </a:solidFill>
            </a:endParaRPr>
          </a:p>
        </p:txBody>
      </p:sp>
    </p:spTree>
    <p:extLst>
      <p:ext uri="{BB962C8B-B14F-4D97-AF65-F5344CB8AC3E}">
        <p14:creationId xmlns:p14="http://schemas.microsoft.com/office/powerpoint/2010/main" val="339665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6A932B-6355-4E83-9907-A1A0279979A2}" type="datetime1">
              <a:rPr lang="en-US" smtClean="0">
                <a:solidFill>
                  <a:prstClr val="black">
                    <a:tint val="75000"/>
                  </a:prstClr>
                </a:solidFill>
              </a:rPr>
              <a:t>3/13/2018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72614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5625233"/>
            <a:ext cx="5998800" cy="7984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Shape 5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8965854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1"/>
        <p:cNvGrpSpPr/>
        <p:nvPr/>
      </p:nvGrpSpPr>
      <p:grpSpPr>
        <a:xfrm>
          <a:off x="0" y="0"/>
          <a:ext cx="0" cy="0"/>
          <a:chOff x="0" y="0"/>
          <a:chExt cx="0" cy="0"/>
        </a:xfrm>
      </p:grpSpPr>
      <p:sp>
        <p:nvSpPr>
          <p:cNvPr id="52" name="Shape 52"/>
          <p:cNvSpPr/>
          <p:nvPr/>
        </p:nvSpPr>
        <p:spPr>
          <a:xfrm>
            <a:off x="0" y="6727600"/>
            <a:ext cx="9144000" cy="1304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Shape 53"/>
          <p:cNvSpPr txBox="1">
            <a:spLocks noGrp="1"/>
          </p:cNvSpPr>
          <p:nvPr>
            <p:ph type="title"/>
          </p:nvPr>
        </p:nvSpPr>
        <p:spPr>
          <a:xfrm>
            <a:off x="311700" y="1276167"/>
            <a:ext cx="8520600" cy="28384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endParaRPr/>
          </a:p>
        </p:txBody>
      </p:sp>
      <p:sp>
        <p:nvSpPr>
          <p:cNvPr id="54" name="Shape 54"/>
          <p:cNvSpPr txBox="1">
            <a:spLocks noGrp="1"/>
          </p:cNvSpPr>
          <p:nvPr>
            <p:ph type="body" idx="1"/>
          </p:nvPr>
        </p:nvSpPr>
        <p:spPr>
          <a:xfrm>
            <a:off x="311700" y="4216000"/>
            <a:ext cx="8520600" cy="1428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Shape 5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866755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5750478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5423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6390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793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0889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9757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0119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78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4357CF-7690-43AC-BCA3-7E7EAB1C085C}" type="datetime1">
              <a:rPr lang="en-US" smtClean="0">
                <a:solidFill>
                  <a:prstClr val="black">
                    <a:tint val="75000"/>
                  </a:prstClr>
                </a:solidFill>
              </a:rPr>
              <a:t>3/13/2018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96784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1394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450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3870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24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156A5-6E1B-4063-8CA9-1115B07C3CBD}" type="datetime1">
              <a:rPr lang="en-US" smtClean="0">
                <a:solidFill>
                  <a:prstClr val="black">
                    <a:tint val="75000"/>
                  </a:prstClr>
                </a:solidFill>
              </a:rPr>
              <a:t>3/13/2018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894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5E88B-25AE-40C9-983D-7B78AC8E22A9}" type="datetime1">
              <a:rPr lang="en-US" smtClean="0">
                <a:solidFill>
                  <a:prstClr val="black">
                    <a:tint val="75000"/>
                  </a:prstClr>
                </a:solidFill>
              </a:rPr>
              <a:t>3/13/2018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466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4F9F14-1355-46CF-88C4-54FE738625F5}" type="datetime1">
              <a:rPr lang="en-US" smtClean="0">
                <a:solidFill>
                  <a:prstClr val="black">
                    <a:tint val="75000"/>
                  </a:prstClr>
                </a:solidFill>
              </a:rPr>
              <a:t>3/13/2018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768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B8C8685C-B59A-442D-B01A-8122B56497AE}" type="datetime1">
              <a:rPr lang="en-US" smtClean="0">
                <a:solidFill>
                  <a:prstClr val="black">
                    <a:tint val="75000"/>
                  </a:prstClr>
                </a:solidFill>
              </a:rPr>
              <a:t>3/13/2018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687D7A59-36E2-48B9-B146-C1E59501F63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288219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Swirl Shadow"/>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 y="0"/>
            <a:ext cx="2111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Green-Swirl"/>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 y="0"/>
            <a:ext cx="1838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1447800" y="274638"/>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5"/>
          <p:cNvSpPr>
            <a:spLocks noGrp="1" noChangeArrowheads="1"/>
          </p:cNvSpPr>
          <p:nvPr>
            <p:ph type="body" idx="1"/>
          </p:nvPr>
        </p:nvSpPr>
        <p:spPr bwMode="auto">
          <a:xfrm>
            <a:off x="2057400" y="1676402"/>
            <a:ext cx="6477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atin typeface="+mn-lt"/>
              </a:defRPr>
            </a:lvl1pPr>
          </a:lstStyle>
          <a:p>
            <a:endParaRPr lang="en-US" dirty="0">
              <a:solidFill>
                <a:srgbClr val="000000"/>
              </a:solidFill>
            </a:endParaRPr>
          </a:p>
        </p:txBody>
      </p:sp>
      <p:sp>
        <p:nvSpPr>
          <p:cNvPr id="4104"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mn-lt"/>
              </a:defRPr>
            </a:lvl1pPr>
          </a:lstStyle>
          <a:p>
            <a:fld id="{02BED2DB-9414-4DB9-BE49-7D13B1A4D363}" type="slidenum">
              <a:rPr lang="en-US">
                <a:solidFill>
                  <a:srgbClr val="000000"/>
                </a:solidFill>
              </a:rPr>
              <a:pPr/>
              <a:t>‹#›</a:t>
            </a:fld>
            <a:endParaRPr lang="en-US" dirty="0">
              <a:solidFill>
                <a:srgbClr val="000000"/>
              </a:solidFill>
            </a:endParaRPr>
          </a:p>
        </p:txBody>
      </p:sp>
      <p:pic>
        <p:nvPicPr>
          <p:cNvPr id="1032" name="Picture 8" descr="CC-Health-System-Logo-White"/>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52400" y="6019800"/>
            <a:ext cx="152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23599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1" fontAlgn="base" hangingPunct="1">
        <a:spcBef>
          <a:spcPct val="0"/>
        </a:spcBef>
        <a:spcAft>
          <a:spcPct val="0"/>
        </a:spcAft>
        <a:defRPr sz="3200" b="1">
          <a:solidFill>
            <a:srgbClr val="006600"/>
          </a:solidFill>
          <a:latin typeface="+mj-lt"/>
          <a:ea typeface="+mj-ea"/>
          <a:cs typeface="+mj-cs"/>
        </a:defRPr>
      </a:lvl1pPr>
      <a:lvl2pPr algn="ctr" rtl="0" eaLnBrk="1" fontAlgn="base" hangingPunct="1">
        <a:spcBef>
          <a:spcPct val="0"/>
        </a:spcBef>
        <a:spcAft>
          <a:spcPct val="0"/>
        </a:spcAft>
        <a:defRPr sz="3200" b="1">
          <a:solidFill>
            <a:srgbClr val="006600"/>
          </a:solidFill>
          <a:latin typeface="Verdana" pitchFamily="34" charset="0"/>
        </a:defRPr>
      </a:lvl2pPr>
      <a:lvl3pPr algn="ctr" rtl="0" eaLnBrk="1" fontAlgn="base" hangingPunct="1">
        <a:spcBef>
          <a:spcPct val="0"/>
        </a:spcBef>
        <a:spcAft>
          <a:spcPct val="0"/>
        </a:spcAft>
        <a:defRPr sz="3200" b="1">
          <a:solidFill>
            <a:srgbClr val="006600"/>
          </a:solidFill>
          <a:latin typeface="Verdana" pitchFamily="34" charset="0"/>
        </a:defRPr>
      </a:lvl3pPr>
      <a:lvl4pPr algn="ctr" rtl="0" eaLnBrk="1" fontAlgn="base" hangingPunct="1">
        <a:spcBef>
          <a:spcPct val="0"/>
        </a:spcBef>
        <a:spcAft>
          <a:spcPct val="0"/>
        </a:spcAft>
        <a:defRPr sz="3200" b="1">
          <a:solidFill>
            <a:srgbClr val="006600"/>
          </a:solidFill>
          <a:latin typeface="Verdana" pitchFamily="34" charset="0"/>
        </a:defRPr>
      </a:lvl4pPr>
      <a:lvl5pPr algn="ctr" rtl="0" eaLnBrk="1" fontAlgn="base" hangingPunct="1">
        <a:spcBef>
          <a:spcPct val="0"/>
        </a:spcBef>
        <a:spcAft>
          <a:spcPct val="0"/>
        </a:spcAft>
        <a:defRPr sz="3200" b="1">
          <a:solidFill>
            <a:srgbClr val="006600"/>
          </a:solidFill>
          <a:latin typeface="Verdana" pitchFamily="34" charset="0"/>
        </a:defRPr>
      </a:lvl5pPr>
      <a:lvl6pPr marL="457200" algn="ctr" rtl="0" eaLnBrk="1" fontAlgn="base" hangingPunct="1">
        <a:spcBef>
          <a:spcPct val="0"/>
        </a:spcBef>
        <a:spcAft>
          <a:spcPct val="0"/>
        </a:spcAft>
        <a:defRPr sz="3200" b="1">
          <a:solidFill>
            <a:srgbClr val="006600"/>
          </a:solidFill>
          <a:latin typeface="Verdana" pitchFamily="34" charset="0"/>
        </a:defRPr>
      </a:lvl6pPr>
      <a:lvl7pPr marL="914400" algn="ctr" rtl="0" eaLnBrk="1" fontAlgn="base" hangingPunct="1">
        <a:spcBef>
          <a:spcPct val="0"/>
        </a:spcBef>
        <a:spcAft>
          <a:spcPct val="0"/>
        </a:spcAft>
        <a:defRPr sz="3200" b="1">
          <a:solidFill>
            <a:srgbClr val="006600"/>
          </a:solidFill>
          <a:latin typeface="Verdana" pitchFamily="34" charset="0"/>
        </a:defRPr>
      </a:lvl7pPr>
      <a:lvl8pPr marL="1371600" algn="ctr" rtl="0" eaLnBrk="1" fontAlgn="base" hangingPunct="1">
        <a:spcBef>
          <a:spcPct val="0"/>
        </a:spcBef>
        <a:spcAft>
          <a:spcPct val="0"/>
        </a:spcAft>
        <a:defRPr sz="3200" b="1">
          <a:solidFill>
            <a:srgbClr val="006600"/>
          </a:solidFill>
          <a:latin typeface="Verdana" pitchFamily="34" charset="0"/>
        </a:defRPr>
      </a:lvl8pPr>
      <a:lvl9pPr marL="1828800" algn="ctr" rtl="0" eaLnBrk="1" fontAlgn="base" hangingPunct="1">
        <a:spcBef>
          <a:spcPct val="0"/>
        </a:spcBef>
        <a:spcAft>
          <a:spcPct val="0"/>
        </a:spcAft>
        <a:defRPr sz="3200" b="1">
          <a:solidFill>
            <a:srgbClr val="006600"/>
          </a:solidFill>
          <a:latin typeface="Verdana" pitchFamily="34" charset="0"/>
        </a:defRPr>
      </a:lvl9pPr>
    </p:titleStyle>
    <p:bodyStyle>
      <a:lvl1pPr marL="342900" indent="-342900" algn="l" rtl="0" eaLnBrk="1" fontAlgn="base" hangingPunct="1">
        <a:spcBef>
          <a:spcPct val="20000"/>
        </a:spcBef>
        <a:spcAft>
          <a:spcPct val="0"/>
        </a:spcAft>
        <a:buClr>
          <a:srgbClr val="006600"/>
        </a:buClr>
        <a:buSzPct val="8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6600"/>
        </a:buClr>
        <a:buSzPct val="80000"/>
        <a:buFont typeface="Wingdings" pitchFamily="2" charset="2"/>
        <a:buChar char="l"/>
        <a:defRPr sz="2400">
          <a:solidFill>
            <a:schemeClr val="tx1"/>
          </a:solidFill>
          <a:latin typeface="+mn-lt"/>
        </a:defRPr>
      </a:lvl2pPr>
      <a:lvl3pPr marL="1143000" indent="-228600" algn="l" rtl="0" eaLnBrk="1" fontAlgn="base" hangingPunct="1">
        <a:spcBef>
          <a:spcPct val="20000"/>
        </a:spcBef>
        <a:spcAft>
          <a:spcPct val="0"/>
        </a:spcAft>
        <a:buClr>
          <a:srgbClr val="006600"/>
        </a:buClr>
        <a:buSzPct val="80000"/>
        <a:buFont typeface="Wingdings" pitchFamily="2" charset="2"/>
        <a:buChar char="u"/>
        <a:defRPr sz="2000">
          <a:solidFill>
            <a:schemeClr val="tx1"/>
          </a:solidFill>
          <a:latin typeface="+mn-lt"/>
        </a:defRPr>
      </a:lvl3pPr>
      <a:lvl4pPr marL="1600200" indent="-228600" algn="l" rtl="0" eaLnBrk="1" fontAlgn="base" hangingPunct="1">
        <a:spcBef>
          <a:spcPct val="20000"/>
        </a:spcBef>
        <a:spcAft>
          <a:spcPct val="0"/>
        </a:spcAft>
        <a:buClr>
          <a:srgbClr val="006600"/>
        </a:buClr>
        <a:buSzPct val="80000"/>
        <a:buFont typeface="Webdings" pitchFamily="18" charset="2"/>
        <a:buChar char="4"/>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64AB9-07FD-4865-8390-08D0EAE3E38A}"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8E4E5-7F8B-4287-8BFC-9F0FDCF171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827755"/>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xStyles>
    <p:titleStyle>
      <a:lvl1pPr algn="ctr" defTabSz="914400" rtl="0" eaLnBrk="1" latinLnBrk="0" hangingPunct="1">
        <a:spcBef>
          <a:spcPct val="0"/>
        </a:spcBef>
        <a:buNone/>
        <a:defRPr sz="4400" kern="1200">
          <a:solidFill>
            <a:schemeClr val="tx1"/>
          </a:solidFill>
          <a:latin typeface="+mn-lt"/>
          <a:ea typeface="+mj-ea"/>
          <a:cs typeface="+mj-cs"/>
        </a:defRPr>
      </a:lvl1pPr>
    </p:titleStyle>
    <p:bodyStyle>
      <a:lvl1pPr marL="342900" indent="-342900" algn="l" defTabSz="914400" rtl="0" eaLnBrk="1" latinLnBrk="0" hangingPunct="1">
        <a:spcBef>
          <a:spcPct val="20000"/>
        </a:spcBef>
        <a:buClr>
          <a:srgbClr val="1D5175"/>
        </a:buClr>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276E9D"/>
        </a:buClr>
        <a:buFont typeface="Symbol" panose="05050102010706020507"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3A92CE"/>
        </a:buClr>
        <a:buFont typeface="Symbol" panose="05050102010706020507"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ABEE2"/>
        </a:buClr>
        <a:buFont typeface="Symbol" panose="05050102010706020507"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ADFF2"/>
        </a:buClr>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8F47F-83C3-4DB7-8E15-37AA33013548}" type="datetimeFigureOut">
              <a:rPr lang="en-US" smtClean="0">
                <a:solidFill>
                  <a:prstClr val="black">
                    <a:tint val="75000"/>
                  </a:prstClr>
                </a:solidFill>
              </a:rPr>
              <a:pPr/>
              <a:t>3/13/2018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04BED-5504-4861-93CA-FD133837537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20234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21233"/>
            <a:ext cx="8520600" cy="11084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633633"/>
            <a:ext cx="8520600" cy="4472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a:buClr>
                <a:srgbClr val="000000"/>
              </a:buClr>
              <a:buFont typeface="Arial"/>
              <a:buNone/>
            </a:pPr>
            <a:fld id="{00000000-1234-1234-1234-123412341234}" type="slidenum">
              <a:rPr lang="en" kern="0">
                <a:solidFill>
                  <a:srgbClr val="000000"/>
                </a:solidFill>
              </a:rPr>
              <a:pPr>
                <a:buClr>
                  <a:srgbClr val="000000"/>
                </a:buClr>
                <a:buFont typeface="Arial"/>
                <a:buNone/>
              </a:pPr>
              <a:t>‹#›</a:t>
            </a:fld>
            <a:endParaRPr kern="0">
              <a:solidFill>
                <a:srgbClr val="000000"/>
              </a:solidFill>
            </a:endParaRPr>
          </a:p>
        </p:txBody>
      </p:sp>
    </p:spTree>
    <p:extLst>
      <p:ext uri="{BB962C8B-B14F-4D97-AF65-F5344CB8AC3E}">
        <p14:creationId xmlns:p14="http://schemas.microsoft.com/office/powerpoint/2010/main" val="3367030470"/>
      </p:ext>
    </p:extLst>
  </p:cSld>
  <p:clrMap bg1="lt1" tx1="dk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8384181C-D549-48A0-838D-6436E3A9408B}" type="datetimeFigureOut">
              <a:rPr lang="en-US" smtClean="0">
                <a:solidFill>
                  <a:prstClr val="black">
                    <a:tint val="75000"/>
                  </a:prstClr>
                </a:solidFill>
              </a:rPr>
              <a:pPr/>
              <a:t>3/13/2018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9E16E455-0480-42D8-B239-4E4CDE9F1E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26460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hyperlink" Target="https://www.fns.usda.gov/cacfp/meals-and-snack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4.xml"/><Relationship Id="rId4" Type="http://schemas.openxmlformats.org/officeDocument/2006/relationships/hyperlink" Target="https://www.fns.usda.gov/cacfp/meals-and-snack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4.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3" Type="http://schemas.openxmlformats.org/officeDocument/2006/relationships/hyperlink" Target="mailto:LLessard@udel.edu" TargetMode="External"/><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54.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4.xml"/><Relationship Id="rId5" Type="http://schemas.openxmlformats.org/officeDocument/2006/relationships/chart" Target="../charts/chart2.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8.xml"/><Relationship Id="rId5" Type="http://schemas.openxmlformats.org/officeDocument/2006/relationships/image" Target="../media/image23.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9.xml"/><Relationship Id="rId5" Type="http://schemas.openxmlformats.org/officeDocument/2006/relationships/image" Target="../media/image23.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53.xml"/><Relationship Id="rId6" Type="http://schemas.openxmlformats.org/officeDocument/2006/relationships/image" Target="../media/image23.png"/><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58.xml"/><Relationship Id="rId5" Type="http://schemas.microsoft.com/office/2007/relationships/hdphoto" Target="../media/hdphoto1.wdp"/><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5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5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58.xml"/><Relationship Id="rId5" Type="http://schemas.openxmlformats.org/officeDocument/2006/relationships/image" Target="../media/image52.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hyperlink" Target="https://christianacare.org/services/behavioralhealth/project-engage/"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56.xml"/><Relationship Id="rId4" Type="http://schemas.openxmlformats.org/officeDocument/2006/relationships/image" Target="../media/image6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8.jpeg"/><Relationship Id="rId1" Type="http://schemas.openxmlformats.org/officeDocument/2006/relationships/slideLayout" Target="../slideLayouts/slideLayout56.xml"/><Relationship Id="rId5" Type="http://schemas.openxmlformats.org/officeDocument/2006/relationships/image" Target="../media/image72.jpeg"/><Relationship Id="rId4" Type="http://schemas.openxmlformats.org/officeDocument/2006/relationships/image" Target="../media/image71.png"/></Relationships>
</file>

<file path=ppt/slides/_rels/slide67.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56.xml"/></Relationships>
</file>

<file path=ppt/slides/_rels/slide7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g"/><Relationship Id="rId1" Type="http://schemas.openxmlformats.org/officeDocument/2006/relationships/slideLayout" Target="../slideLayouts/slideLayout56.xml"/></Relationships>
</file>

<file path=ppt/slides/_rels/slide7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8.jpeg"/><Relationship Id="rId1" Type="http://schemas.openxmlformats.org/officeDocument/2006/relationships/slideLayout" Target="../slideLayouts/slideLayout56.xml"/><Relationship Id="rId5" Type="http://schemas.openxmlformats.org/officeDocument/2006/relationships/image" Target="../media/image72.jpeg"/><Relationship Id="rId4" Type="http://schemas.openxmlformats.org/officeDocument/2006/relationships/image" Target="../media/image71.png"/></Relationships>
</file>

<file path=ppt/slides/_rels/slide7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5.xml"/></Relationships>
</file>

<file path=ppt/slides/_rels/slide7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7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7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5.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964"/>
          <a:stretch/>
        </p:blipFill>
        <p:spPr bwMode="auto">
          <a:xfrm>
            <a:off x="4763" y="0"/>
            <a:ext cx="91440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3031971" y="3840414"/>
            <a:ext cx="5126260" cy="536656"/>
          </a:xfrm>
          <a:prstGeom prst="rect">
            <a:avLst/>
          </a:prstGeom>
          <a:effectLst/>
        </p:spPr>
        <p:txBody>
          <a:bodyPr anchor="b">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defRPr/>
            </a:pPr>
            <a:r>
              <a:rPr lang="en-US" sz="2400" b="1" i="1" dirty="0">
                <a:ln>
                  <a:solidFill>
                    <a:srgbClr val="2B3BD5"/>
                  </a:solidFill>
                  <a:prstDash val="solid"/>
                </a:ln>
                <a:solidFill>
                  <a:prstClr val="black"/>
                </a:solidFill>
                <a:effectLst>
                  <a:outerShdw blurRad="88000" dist="50800" dir="5040000" algn="tl">
                    <a:srgbClr val="8064A2">
                      <a:tint val="80000"/>
                      <a:satMod val="250000"/>
                      <a:alpha val="45000"/>
                    </a:srgbClr>
                  </a:outerShdw>
                </a:effectLst>
              </a:rPr>
              <a:t>ACCELERATE HEALTH CARE</a:t>
            </a:r>
          </a:p>
        </p:txBody>
      </p:sp>
      <p:sp>
        <p:nvSpPr>
          <p:cNvPr id="10" name="TextBox 1"/>
          <p:cNvSpPr txBox="1">
            <a:spLocks noChangeArrowheads="1"/>
          </p:cNvSpPr>
          <p:nvPr/>
        </p:nvSpPr>
        <p:spPr bwMode="auto">
          <a:xfrm>
            <a:off x="329610" y="4507670"/>
            <a:ext cx="86868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b="1" dirty="0" smtClean="0">
                <a:solidFill>
                  <a:prstClr val="black"/>
                </a:solidFill>
                <a:latin typeface="Arial Narrow" panose="020B0606020202030204" pitchFamily="34" charset="0"/>
                <a:cs typeface="Times New Roman" panose="02020603050405020304" pitchFamily="18" charset="0"/>
              </a:rPr>
              <a:t>Platform Presentations – Session A</a:t>
            </a:r>
            <a:endParaRPr lang="en-US" sz="700" b="1" dirty="0">
              <a:solidFill>
                <a:prstClr val="black"/>
              </a:solidFill>
              <a:latin typeface="Arial Narrow" panose="020B0606020202030204" pitchFamily="34" charset="0"/>
              <a:cs typeface="Times New Roman" panose="02020603050405020304" pitchFamily="18" charset="0"/>
            </a:endParaRPr>
          </a:p>
          <a:p>
            <a:pPr algn="ctr"/>
            <a:r>
              <a:rPr lang="en-US" sz="1600" b="1" dirty="0" smtClean="0">
                <a:solidFill>
                  <a:prstClr val="black"/>
                </a:solidFill>
                <a:latin typeface="Arial Narrow" panose="020B0606020202030204" pitchFamily="34" charset="0"/>
                <a:cs typeface="Times New Roman" panose="02020603050405020304" pitchFamily="18" charset="0"/>
              </a:rPr>
              <a:t>March 12, 2018</a:t>
            </a:r>
            <a:endParaRPr lang="en-US" sz="1600" b="1" dirty="0">
              <a:solidFill>
                <a:prstClr val="black"/>
              </a:solidFill>
              <a:latin typeface="Arial Narrow" panose="020B0606020202030204" pitchFamily="34" charset="0"/>
              <a:cs typeface="Times New Roman" panose="02020603050405020304" pitchFamily="18" charset="0"/>
            </a:endParaRPr>
          </a:p>
        </p:txBody>
      </p:sp>
      <p:sp>
        <p:nvSpPr>
          <p:cNvPr id="2" name="TextBox 1"/>
          <p:cNvSpPr txBox="1"/>
          <p:nvPr/>
        </p:nvSpPr>
        <p:spPr>
          <a:xfrm>
            <a:off x="618600" y="6354434"/>
            <a:ext cx="2902523" cy="369332"/>
          </a:xfrm>
          <a:prstGeom prst="rect">
            <a:avLst/>
          </a:prstGeom>
          <a:noFill/>
          <a:ln>
            <a:noFill/>
          </a:ln>
        </p:spPr>
        <p:txBody>
          <a:bodyPr wrap="square" rtlCol="0">
            <a:spAutoFit/>
          </a:bodyPr>
          <a:lstStyle/>
          <a:p>
            <a:r>
              <a:rPr lang="en-US" dirty="0" smtClean="0">
                <a:solidFill>
                  <a:prstClr val="black"/>
                </a:solidFill>
              </a:rPr>
              <a:t>www.de-ctr.org/community</a:t>
            </a:r>
            <a:endParaRPr lang="en-US" dirty="0">
              <a:solidFill>
                <a:prstClr val="black"/>
              </a:solidFill>
            </a:endParaRPr>
          </a:p>
        </p:txBody>
      </p:sp>
      <p:pic>
        <p:nvPicPr>
          <p:cNvPr id="1026" name="Picture 2" descr="\\USWIL1\Common\CBWCH\DHSA - Omar Khan\Branding_Website\hi res logos\dhsa_log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595101" y="5644930"/>
            <a:ext cx="3032375" cy="76814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530356" y="6322168"/>
            <a:ext cx="1903963" cy="369332"/>
          </a:xfrm>
          <a:prstGeom prst="rect">
            <a:avLst/>
          </a:prstGeom>
          <a:noFill/>
          <a:ln>
            <a:noFill/>
          </a:ln>
        </p:spPr>
        <p:txBody>
          <a:bodyPr wrap="square" rtlCol="0">
            <a:spAutoFit/>
          </a:bodyPr>
          <a:lstStyle/>
          <a:p>
            <a:r>
              <a:rPr lang="en-US" dirty="0" smtClean="0">
                <a:solidFill>
                  <a:prstClr val="black"/>
                </a:solidFill>
              </a:rPr>
              <a:t>www.dhsa.org</a:t>
            </a:r>
            <a:endParaRPr lang="en-US" dirty="0">
              <a:solidFill>
                <a:prstClr val="black"/>
              </a:solidFill>
            </a:endParaRPr>
          </a:p>
        </p:txBody>
      </p:sp>
      <p:pic>
        <p:nvPicPr>
          <p:cNvPr id="12" name="Picture 11" descr="C:\Documents and Settings\kasewell\Local Settings\Temporary Internet Files\Content.Outlook\0QGM5JFX\Accel logo FINAL2.jpg"/>
          <p:cNvPicPr/>
          <p:nvPr/>
        </p:nvPicPr>
        <p:blipFill>
          <a:blip r:embed="rId5" cstate="print"/>
          <a:srcRect/>
          <a:stretch>
            <a:fillRect/>
          </a:stretch>
        </p:blipFill>
        <p:spPr bwMode="auto">
          <a:xfrm>
            <a:off x="329608" y="5447189"/>
            <a:ext cx="2866134" cy="91904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38942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Post-Discharge</a:t>
            </a:r>
            <a:endParaRPr lang="en-US" dirty="0"/>
          </a:p>
        </p:txBody>
      </p:sp>
      <p:sp>
        <p:nvSpPr>
          <p:cNvPr id="3" name="Content Placeholder 2"/>
          <p:cNvSpPr>
            <a:spLocks noGrp="1"/>
          </p:cNvSpPr>
          <p:nvPr>
            <p:ph idx="1"/>
          </p:nvPr>
        </p:nvSpPr>
        <p:spPr/>
        <p:txBody>
          <a:bodyPr/>
          <a:lstStyle/>
          <a:p>
            <a:r>
              <a:rPr lang="en-US" dirty="0"/>
              <a:t>Characteristics of post discharge patients from medical setting</a:t>
            </a:r>
          </a:p>
          <a:p>
            <a:pPr marL="0" indent="0">
              <a:buNone/>
            </a:pPr>
            <a:endParaRPr lang="en-US" dirty="0"/>
          </a:p>
          <a:p>
            <a:r>
              <a:rPr lang="en-US" dirty="0"/>
              <a:t>Streamline process to access treatment and capitalize on the </a:t>
            </a:r>
            <a:r>
              <a:rPr lang="en-US" dirty="0" smtClean="0"/>
              <a:t>“reachable moment</a:t>
            </a:r>
            <a:r>
              <a:rPr lang="en-US" dirty="0"/>
              <a:t>”</a:t>
            </a:r>
          </a:p>
          <a:p>
            <a:endParaRPr lang="en-US" dirty="0"/>
          </a:p>
          <a:p>
            <a:r>
              <a:rPr lang="en-US" dirty="0"/>
              <a:t>Future plans – </a:t>
            </a:r>
            <a:r>
              <a:rPr lang="en-US" dirty="0" smtClean="0"/>
              <a:t>“Warm </a:t>
            </a:r>
            <a:r>
              <a:rPr lang="en-US" dirty="0"/>
              <a:t>hand-offs</a:t>
            </a:r>
            <a:r>
              <a:rPr lang="en-US" dirty="0" smtClean="0"/>
              <a:t>”</a:t>
            </a:r>
            <a:endParaRPr lang="en-US" dirty="0"/>
          </a:p>
        </p:txBody>
      </p:sp>
    </p:spTree>
    <p:extLst>
      <p:ext uri="{BB962C8B-B14F-4D97-AF65-F5344CB8AC3E}">
        <p14:creationId xmlns:p14="http://schemas.microsoft.com/office/powerpoint/2010/main" val="266428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lstStyle/>
          <a:p>
            <a:r>
              <a:rPr lang="en-US" dirty="0"/>
              <a:t>Clear communication between the hospital and </a:t>
            </a:r>
            <a:r>
              <a:rPr lang="en-US" dirty="0" smtClean="0"/>
              <a:t>providers</a:t>
            </a:r>
            <a:endParaRPr lang="en-US" dirty="0"/>
          </a:p>
          <a:p>
            <a:endParaRPr lang="en-US" dirty="0"/>
          </a:p>
          <a:p>
            <a:r>
              <a:rPr lang="en-US" dirty="0"/>
              <a:t>Agreement on a system that closes the gap between </a:t>
            </a:r>
            <a:r>
              <a:rPr lang="en-US" dirty="0" smtClean="0"/>
              <a:t>services</a:t>
            </a:r>
            <a:endParaRPr lang="en-US" dirty="0"/>
          </a:p>
          <a:p>
            <a:endParaRPr lang="en-US" dirty="0"/>
          </a:p>
          <a:p>
            <a:r>
              <a:rPr lang="en-US" dirty="0"/>
              <a:t>Focus on the motivators for change to sustain momentum for </a:t>
            </a:r>
            <a:r>
              <a:rPr lang="en-US" dirty="0" smtClean="0"/>
              <a:t>patient</a:t>
            </a:r>
            <a:endParaRPr lang="en-US" dirty="0"/>
          </a:p>
        </p:txBody>
      </p:sp>
    </p:spTree>
    <p:extLst>
      <p:ext uri="{BB962C8B-B14F-4D97-AF65-F5344CB8AC3E}">
        <p14:creationId xmlns:p14="http://schemas.microsoft.com/office/powerpoint/2010/main" val="3310504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09600" y="1371600"/>
            <a:ext cx="8229600" cy="4953000"/>
          </a:xfrm>
        </p:spPr>
        <p:txBody>
          <a:bodyPr>
            <a:normAutofit/>
          </a:bodyPr>
          <a:lstStyle/>
          <a:p>
            <a:r>
              <a:rPr lang="en-US" dirty="0" smtClean="0"/>
              <a:t>Gender-based differences provide insight to subgroups of patients who would benefit from specific interventions </a:t>
            </a:r>
          </a:p>
          <a:p>
            <a:r>
              <a:rPr lang="en-US" dirty="0" smtClean="0"/>
              <a:t>Heroin-using medical service patients seen by the consultation service had high transition rates to community treatment</a:t>
            </a:r>
          </a:p>
          <a:p>
            <a:r>
              <a:rPr lang="en-US" dirty="0" smtClean="0"/>
              <a:t>High rates of treatment attendance</a:t>
            </a:r>
          </a:p>
          <a:p>
            <a:pPr lvl="1"/>
            <a:r>
              <a:rPr lang="en-US" dirty="0" smtClean="0"/>
              <a:t>Results consistent with literature</a:t>
            </a:r>
          </a:p>
          <a:p>
            <a:r>
              <a:rPr lang="en-US" dirty="0" smtClean="0"/>
              <a:t>Hospital as a “reachable moment”</a:t>
            </a:r>
            <a:endParaRPr lang="en-US" dirty="0"/>
          </a:p>
        </p:txBody>
      </p:sp>
    </p:spTree>
    <p:extLst>
      <p:ext uri="{BB962C8B-B14F-4D97-AF65-F5344CB8AC3E}">
        <p14:creationId xmlns:p14="http://schemas.microsoft.com/office/powerpoint/2010/main" val="49861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a:bodyPr>
          <a:lstStyle/>
          <a:p>
            <a:r>
              <a:rPr lang="en-US" dirty="0" smtClean="0"/>
              <a:t>Investigate additional outcomes</a:t>
            </a:r>
          </a:p>
          <a:p>
            <a:pPr lvl="1"/>
            <a:r>
              <a:rPr lang="en-US" dirty="0" smtClean="0"/>
              <a:t>Hospital readmission at 90 days</a:t>
            </a:r>
          </a:p>
          <a:p>
            <a:pPr lvl="1"/>
            <a:r>
              <a:rPr lang="en-US" dirty="0" smtClean="0"/>
              <a:t>Link data with opioid overdose fatalities from Delaware Medical Examiner’s Unit</a:t>
            </a:r>
          </a:p>
          <a:p>
            <a:pPr lvl="1"/>
            <a:r>
              <a:rPr lang="en-US" dirty="0" smtClean="0"/>
              <a:t>Repeat analysis as more patients are seen in consultation</a:t>
            </a:r>
          </a:p>
          <a:p>
            <a:r>
              <a:rPr lang="en-US" dirty="0"/>
              <a:t>Gender-specific measures should be explored to improve hospital retention &amp; transitioning to community </a:t>
            </a:r>
            <a:r>
              <a:rPr lang="en-US" dirty="0" smtClean="0"/>
              <a:t>treatment</a:t>
            </a:r>
          </a:p>
        </p:txBody>
      </p:sp>
    </p:spTree>
    <p:extLst>
      <p:ext uri="{BB962C8B-B14F-4D97-AF65-F5344CB8AC3E}">
        <p14:creationId xmlns:p14="http://schemas.microsoft.com/office/powerpoint/2010/main" val="373180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Acknowledgments</a:t>
            </a:r>
            <a:endParaRPr lang="en-US" dirty="0"/>
          </a:p>
        </p:txBody>
      </p:sp>
      <p:sp>
        <p:nvSpPr>
          <p:cNvPr id="3" name="Content Placeholder 2"/>
          <p:cNvSpPr>
            <a:spLocks noGrp="1"/>
          </p:cNvSpPr>
          <p:nvPr>
            <p:ph idx="1"/>
          </p:nvPr>
        </p:nvSpPr>
        <p:spPr>
          <a:xfrm>
            <a:off x="533400" y="1371602"/>
            <a:ext cx="8305800" cy="4678363"/>
          </a:xfrm>
        </p:spPr>
        <p:txBody>
          <a:bodyPr>
            <a:normAutofit/>
          </a:bodyPr>
          <a:lstStyle/>
          <a:p>
            <a:pPr marL="0" indent="0" algn="ctr">
              <a:buNone/>
            </a:pPr>
            <a:endParaRPr lang="en-US" sz="2000" dirty="0" smtClean="0"/>
          </a:p>
          <a:p>
            <a:pPr marL="0" indent="0" algn="ctr">
              <a:buNone/>
            </a:pPr>
            <a:r>
              <a:rPr lang="en-US" dirty="0" smtClean="0"/>
              <a:t>This project was supported by the Seema S. Sonnad Memorial Fund for Young Investigators Award and the Value Institute at Christiana Care.</a:t>
            </a:r>
          </a:p>
          <a:p>
            <a:pPr marL="0" indent="0" algn="ctr">
              <a:spcBef>
                <a:spcPts val="0"/>
              </a:spcBef>
              <a:buNone/>
            </a:pPr>
            <a:endParaRPr lang="en-US" sz="1000" dirty="0" smtClean="0"/>
          </a:p>
          <a:p>
            <a:pPr marL="0" indent="0" algn="ctr">
              <a:buNone/>
            </a:pPr>
            <a:r>
              <a:rPr lang="en-US" dirty="0" smtClean="0"/>
              <a:t>Special thanks to the project members:   Claudine Jurkovitz, MD, MPH; Kimberly Williams, MPH; Beverly Wilson, MS; Cheryl Botbyl; Terry Horton, MD; and the Project Engage team.</a:t>
            </a:r>
          </a:p>
        </p:txBody>
      </p:sp>
    </p:spTree>
    <p:extLst>
      <p:ext uri="{BB962C8B-B14F-4D97-AF65-F5344CB8AC3E}">
        <p14:creationId xmlns:p14="http://schemas.microsoft.com/office/powerpoint/2010/main" val="365750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0" y="2743202"/>
            <a:ext cx="8534400" cy="758825"/>
          </a:xfrm>
        </p:spPr>
        <p:txBody>
          <a:bodyPr>
            <a:noAutofit/>
          </a:bodyPr>
          <a:lstStyle/>
          <a:p>
            <a:r>
              <a:rPr lang="en-US" sz="4800" dirty="0" smtClean="0">
                <a:solidFill>
                  <a:schemeClr val="tx1"/>
                </a:solidFill>
                <a:latin typeface="Calibri" panose="020F0502020204030204" pitchFamily="34" charset="0"/>
                <a:cs typeface="Calibri" panose="020F0502020204030204" pitchFamily="34" charset="0"/>
              </a:rPr>
              <a:t>The Value Institute</a:t>
            </a:r>
            <a:endParaRPr lang="en-US" sz="4800" dirty="0">
              <a:solidFill>
                <a:schemeClr val="tx1"/>
              </a:solidFill>
              <a:latin typeface="Calibri" panose="020F0502020204030204" pitchFamily="34" charset="0"/>
              <a:cs typeface="Calibri" panose="020F0502020204030204" pitchFamily="34" charset="0"/>
            </a:endParaRP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600200"/>
            <a:ext cx="8563836" cy="317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05000" y="4636682"/>
            <a:ext cx="6887976" cy="1200329"/>
          </a:xfrm>
          <a:prstGeom prst="rect">
            <a:avLst/>
          </a:prstGeom>
          <a:noFill/>
        </p:spPr>
        <p:txBody>
          <a:bodyPr wrap="none" rtlCol="0">
            <a:spAutoFit/>
          </a:bodyPr>
          <a:lstStyle/>
          <a:p>
            <a:r>
              <a:rPr lang="en-US" sz="3600" dirty="0">
                <a:solidFill>
                  <a:prstClr val="black">
                    <a:lumMod val="95000"/>
                    <a:lumOff val="5000"/>
                  </a:prstClr>
                </a:solidFill>
                <a:effectLst>
                  <a:outerShdw blurRad="38100" dist="38100" dir="2700000" algn="tl">
                    <a:srgbClr val="000000">
                      <a:alpha val="43137"/>
                    </a:srgbClr>
                  </a:outerShdw>
                </a:effectLst>
                <a:cs typeface="Calibri" panose="020F0502020204030204" pitchFamily="34" charset="0"/>
              </a:rPr>
              <a:t>Thank y</a:t>
            </a:r>
            <a:r>
              <a:rPr lang="en-US" sz="3600" dirty="0" smtClean="0">
                <a:solidFill>
                  <a:prstClr val="black">
                    <a:lumMod val="95000"/>
                    <a:lumOff val="5000"/>
                  </a:prstClr>
                </a:solidFill>
                <a:effectLst>
                  <a:outerShdw blurRad="38100" dist="38100" dir="2700000" algn="tl">
                    <a:srgbClr val="000000">
                      <a:alpha val="43137"/>
                    </a:srgbClr>
                  </a:outerShdw>
                </a:effectLst>
                <a:cs typeface="Calibri" panose="020F0502020204030204" pitchFamily="34" charset="0"/>
              </a:rPr>
              <a:t>ou!</a:t>
            </a:r>
          </a:p>
          <a:p>
            <a:r>
              <a:rPr lang="en-US" sz="3600" dirty="0" smtClean="0">
                <a:solidFill>
                  <a:prstClr val="black">
                    <a:lumMod val="95000"/>
                    <a:lumOff val="5000"/>
                  </a:prstClr>
                </a:solidFill>
                <a:effectLst>
                  <a:outerShdw blurRad="38100" dist="38100" dir="2700000" algn="tl">
                    <a:srgbClr val="000000">
                      <a:alpha val="43137"/>
                    </a:srgbClr>
                  </a:outerShdw>
                </a:effectLst>
                <a:cs typeface="Calibri" panose="020F0502020204030204" pitchFamily="34" charset="0"/>
              </a:rPr>
              <a:t>Questions, comments, suggestions?</a:t>
            </a:r>
            <a:endParaRPr lang="en-US" sz="3600" dirty="0">
              <a:solidFill>
                <a:prstClr val="black">
                  <a:lumMod val="95000"/>
                  <a:lumOff val="5000"/>
                </a:prstClr>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811949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1"/>
        <p:cNvGrpSpPr/>
        <p:nvPr/>
      </p:nvGrpSpPr>
      <p:grpSpPr>
        <a:xfrm>
          <a:off x="0" y="0"/>
          <a:ext cx="0" cy="0"/>
          <a:chOff x="0" y="0"/>
          <a:chExt cx="0" cy="0"/>
        </a:xfrm>
      </p:grpSpPr>
      <p:sp>
        <p:nvSpPr>
          <p:cNvPr id="62" name="Shape 62"/>
          <p:cNvSpPr txBox="1">
            <a:spLocks noGrp="1"/>
          </p:cNvSpPr>
          <p:nvPr>
            <p:ph type="ctrTitle" idx="4294967295"/>
          </p:nvPr>
        </p:nvSpPr>
        <p:spPr>
          <a:xfrm>
            <a:off x="3345400" y="761633"/>
            <a:ext cx="4868400" cy="2049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800"/>
              <a:t>Provider and parent reactions to changes in the nutritional quality of food served in childcare settings in Delaware: a mixed methods study</a:t>
            </a:r>
            <a:endParaRPr sz="2800"/>
          </a:p>
        </p:txBody>
      </p:sp>
      <p:sp>
        <p:nvSpPr>
          <p:cNvPr id="63" name="Shape 63"/>
          <p:cNvSpPr txBox="1">
            <a:spLocks noGrp="1"/>
          </p:cNvSpPr>
          <p:nvPr>
            <p:ph type="subTitle" idx="4294967295"/>
          </p:nvPr>
        </p:nvSpPr>
        <p:spPr>
          <a:xfrm>
            <a:off x="3345400" y="3215500"/>
            <a:ext cx="5289000" cy="9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500"/>
              <a:t>Nicole Slesinger, MS(c);</a:t>
            </a:r>
            <a:endParaRPr sz="1500"/>
          </a:p>
          <a:p>
            <a:pPr marL="0" lvl="0" indent="0">
              <a:spcBef>
                <a:spcPts val="0"/>
              </a:spcBef>
              <a:spcAft>
                <a:spcPts val="0"/>
              </a:spcAft>
              <a:buNone/>
            </a:pPr>
            <a:r>
              <a:rPr lang="en" sz="1500"/>
              <a:t>Laura Lessard, PhD, MPH;</a:t>
            </a:r>
            <a:endParaRPr sz="1500"/>
          </a:p>
          <a:p>
            <a:pPr marL="0" lvl="0" indent="0">
              <a:spcBef>
                <a:spcPts val="0"/>
              </a:spcBef>
              <a:spcAft>
                <a:spcPts val="0"/>
              </a:spcAft>
              <a:buNone/>
            </a:pPr>
            <a:r>
              <a:rPr lang="en" sz="1500"/>
              <a:t>Emily Toal &amp;</a:t>
            </a:r>
            <a:endParaRPr sz="1500"/>
          </a:p>
          <a:p>
            <a:pPr marL="0" lvl="0" indent="0">
              <a:spcBef>
                <a:spcPts val="0"/>
              </a:spcBef>
              <a:spcAft>
                <a:spcPts val="0"/>
              </a:spcAft>
              <a:buNone/>
            </a:pPr>
            <a:r>
              <a:rPr lang="en" sz="1500"/>
              <a:t>Alexa Hirschberg</a:t>
            </a:r>
            <a:endParaRPr sz="1500"/>
          </a:p>
          <a:p>
            <a:pPr marL="0" lvl="0" indent="0" rtl="0">
              <a:spcBef>
                <a:spcPts val="0"/>
              </a:spcBef>
              <a:spcAft>
                <a:spcPts val="0"/>
              </a:spcAft>
              <a:buNone/>
            </a:pPr>
            <a:endParaRPr sz="1500"/>
          </a:p>
          <a:p>
            <a:pPr marL="0" lvl="0" indent="0">
              <a:spcBef>
                <a:spcPts val="0"/>
              </a:spcBef>
              <a:spcAft>
                <a:spcPts val="0"/>
              </a:spcAft>
              <a:buNone/>
            </a:pPr>
            <a:r>
              <a:rPr lang="en" sz="1500"/>
              <a:t>Department of Behavioral Health &amp; Nutrition</a:t>
            </a:r>
            <a:endParaRPr sz="1500"/>
          </a:p>
        </p:txBody>
      </p:sp>
      <p:pic>
        <p:nvPicPr>
          <p:cNvPr id="64" name="Shape 64"/>
          <p:cNvPicPr preferRelativeResize="0"/>
          <p:nvPr/>
        </p:nvPicPr>
        <p:blipFill rotWithShape="1">
          <a:blip r:embed="rId3">
            <a:alphaModFix amt="81000"/>
          </a:blip>
          <a:srcRect t="9584"/>
          <a:stretch/>
        </p:blipFill>
        <p:spPr>
          <a:xfrm>
            <a:off x="181500" y="172502"/>
            <a:ext cx="2721274" cy="2418900"/>
          </a:xfrm>
          <a:prstGeom prst="rect">
            <a:avLst/>
          </a:prstGeom>
          <a:noFill/>
          <a:ln>
            <a:noFill/>
          </a:ln>
        </p:spPr>
      </p:pic>
      <p:pic>
        <p:nvPicPr>
          <p:cNvPr id="65" name="Shape 65"/>
          <p:cNvPicPr preferRelativeResize="0"/>
          <p:nvPr/>
        </p:nvPicPr>
        <p:blipFill rotWithShape="1">
          <a:blip r:embed="rId4">
            <a:alphaModFix amt="85000"/>
          </a:blip>
          <a:srcRect t="12565" b="-8"/>
          <a:stretch/>
        </p:blipFill>
        <p:spPr>
          <a:xfrm>
            <a:off x="181503" y="2591400"/>
            <a:ext cx="2721275" cy="2122400"/>
          </a:xfrm>
          <a:prstGeom prst="rect">
            <a:avLst/>
          </a:prstGeom>
          <a:noFill/>
          <a:ln>
            <a:noFill/>
          </a:ln>
        </p:spPr>
      </p:pic>
      <p:pic>
        <p:nvPicPr>
          <p:cNvPr id="66" name="Shape 66"/>
          <p:cNvPicPr preferRelativeResize="0"/>
          <p:nvPr/>
        </p:nvPicPr>
        <p:blipFill rotWithShape="1">
          <a:blip r:embed="rId5">
            <a:alphaModFix amt="83000"/>
          </a:blip>
          <a:srcRect b="15268"/>
          <a:stretch/>
        </p:blipFill>
        <p:spPr>
          <a:xfrm>
            <a:off x="181500" y="4652000"/>
            <a:ext cx="2721276" cy="2049600"/>
          </a:xfrm>
          <a:prstGeom prst="rect">
            <a:avLst/>
          </a:prstGeom>
          <a:noFill/>
          <a:ln>
            <a:noFill/>
          </a:ln>
        </p:spPr>
      </p:pic>
      <p:pic>
        <p:nvPicPr>
          <p:cNvPr id="67" name="Shape 67"/>
          <p:cNvPicPr preferRelativeResize="0"/>
          <p:nvPr/>
        </p:nvPicPr>
        <p:blipFill>
          <a:blip r:embed="rId6">
            <a:alphaModFix/>
          </a:blip>
          <a:stretch>
            <a:fillRect/>
          </a:stretch>
        </p:blipFill>
        <p:spPr>
          <a:xfrm>
            <a:off x="3491254" y="5497967"/>
            <a:ext cx="1754575" cy="987232"/>
          </a:xfrm>
          <a:prstGeom prst="rect">
            <a:avLst/>
          </a:prstGeom>
          <a:noFill/>
          <a:ln>
            <a:noFill/>
          </a:ln>
        </p:spPr>
      </p:pic>
    </p:spTree>
    <p:extLst>
      <p:ext uri="{BB962C8B-B14F-4D97-AF65-F5344CB8AC3E}">
        <p14:creationId xmlns:p14="http://schemas.microsoft.com/office/powerpoint/2010/main" val="1809251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Presentation Overview</a:t>
            </a:r>
            <a:endParaRPr/>
          </a:p>
        </p:txBody>
      </p:sp>
      <p:sp>
        <p:nvSpPr>
          <p:cNvPr id="73" name="Shape 73"/>
          <p:cNvSpPr txBox="1">
            <a:spLocks noGrp="1"/>
          </p:cNvSpPr>
          <p:nvPr>
            <p:ph type="body" idx="1"/>
          </p:nvPr>
        </p:nvSpPr>
        <p:spPr>
          <a:xfrm>
            <a:off x="311700" y="1633633"/>
            <a:ext cx="8520600" cy="44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Background:</a:t>
            </a:r>
            <a:endParaRPr/>
          </a:p>
          <a:p>
            <a:pPr marL="457200" lvl="0" indent="-342900" rtl="0">
              <a:spcBef>
                <a:spcPts val="1600"/>
              </a:spcBef>
              <a:spcAft>
                <a:spcPts val="0"/>
              </a:spcAft>
              <a:buSzPts val="1800"/>
              <a:buChar char="-"/>
            </a:pPr>
            <a:r>
              <a:rPr lang="en"/>
              <a:t>Nutrition in Child Care Settings</a:t>
            </a:r>
            <a:endParaRPr/>
          </a:p>
          <a:p>
            <a:pPr marL="457200" lvl="0" indent="-342900" rtl="0">
              <a:spcBef>
                <a:spcPts val="0"/>
              </a:spcBef>
              <a:spcAft>
                <a:spcPts val="0"/>
              </a:spcAft>
              <a:buSzPts val="1800"/>
              <a:buChar char="-"/>
            </a:pPr>
            <a:r>
              <a:rPr lang="en"/>
              <a:t>Child and Adult Care Food Program (CACFP)</a:t>
            </a:r>
            <a:endParaRPr/>
          </a:p>
          <a:p>
            <a:pPr marL="0" lvl="0" indent="0" rtl="0">
              <a:spcBef>
                <a:spcPts val="1600"/>
              </a:spcBef>
              <a:spcAft>
                <a:spcPts val="0"/>
              </a:spcAft>
              <a:buNone/>
            </a:pPr>
            <a:r>
              <a:rPr lang="en"/>
              <a:t>Methods</a:t>
            </a:r>
            <a:endParaRPr/>
          </a:p>
          <a:p>
            <a:pPr marL="0" lvl="0" indent="0" rtl="0">
              <a:spcBef>
                <a:spcPts val="1600"/>
              </a:spcBef>
              <a:spcAft>
                <a:spcPts val="0"/>
              </a:spcAft>
              <a:buNone/>
            </a:pPr>
            <a:r>
              <a:rPr lang="en"/>
              <a:t>Results</a:t>
            </a:r>
            <a:endParaRPr/>
          </a:p>
          <a:p>
            <a:pPr marL="457200" lvl="0" indent="-342900" rtl="0">
              <a:spcBef>
                <a:spcPts val="1600"/>
              </a:spcBef>
              <a:spcAft>
                <a:spcPts val="0"/>
              </a:spcAft>
              <a:buSzPts val="1800"/>
              <a:buChar char="-"/>
            </a:pPr>
            <a:r>
              <a:rPr lang="en"/>
              <a:t>Quantitative (survey)</a:t>
            </a:r>
            <a:endParaRPr/>
          </a:p>
          <a:p>
            <a:pPr marL="457200" lvl="0" indent="-342900" rtl="0">
              <a:spcBef>
                <a:spcPts val="0"/>
              </a:spcBef>
              <a:spcAft>
                <a:spcPts val="0"/>
              </a:spcAft>
              <a:buSzPts val="1800"/>
              <a:buChar char="-"/>
            </a:pPr>
            <a:r>
              <a:rPr lang="en"/>
              <a:t>Qualitative (interviews)</a:t>
            </a:r>
            <a:endParaRPr/>
          </a:p>
          <a:p>
            <a:pPr marL="0" lvl="0" indent="0">
              <a:spcBef>
                <a:spcPts val="1600"/>
              </a:spcBef>
              <a:spcAft>
                <a:spcPts val="1600"/>
              </a:spcAft>
              <a:buNone/>
            </a:pPr>
            <a:r>
              <a:rPr lang="en"/>
              <a:t>Conclusions</a:t>
            </a:r>
            <a:endParaRPr/>
          </a:p>
        </p:txBody>
      </p:sp>
    </p:spTree>
    <p:extLst>
      <p:ext uri="{BB962C8B-B14F-4D97-AF65-F5344CB8AC3E}">
        <p14:creationId xmlns:p14="http://schemas.microsoft.com/office/powerpoint/2010/main" val="2196012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Child Care Participation</a:t>
            </a:r>
            <a:endParaRPr/>
          </a:p>
        </p:txBody>
      </p:sp>
      <p:sp>
        <p:nvSpPr>
          <p:cNvPr id="79" name="Shape 79"/>
          <p:cNvSpPr txBox="1"/>
          <p:nvPr/>
        </p:nvSpPr>
        <p:spPr>
          <a:xfrm>
            <a:off x="2694275" y="6015200"/>
            <a:ext cx="6071100" cy="701200"/>
          </a:xfrm>
          <a:prstGeom prst="rect">
            <a:avLst/>
          </a:prstGeom>
          <a:noFill/>
          <a:ln>
            <a:noFill/>
          </a:ln>
        </p:spPr>
        <p:txBody>
          <a:bodyPr spcFirstLastPara="1" wrap="square" lIns="91425" tIns="91425" rIns="91425" bIns="91425" anchor="t" anchorCtr="0">
            <a:noAutofit/>
          </a:bodyPr>
          <a:lstStyle/>
          <a:p>
            <a:pPr>
              <a:buClr>
                <a:srgbClr val="000000"/>
              </a:buClr>
              <a:buSzPts val="1100"/>
              <a:buFont typeface="Arial"/>
              <a:buNone/>
            </a:pPr>
            <a:r>
              <a:rPr lang="en" sz="900" kern="0">
                <a:solidFill>
                  <a:srgbClr val="000000"/>
                </a:solidFill>
                <a:latin typeface="Open Sans"/>
                <a:ea typeface="Open Sans"/>
                <a:cs typeface="Open Sans"/>
                <a:sym typeface="Open Sans"/>
              </a:rPr>
              <a:t>Corcoran , L., and Steinley, K. (2017). Early Childhood Program Participation, From the National Household Education Surveys Program of 2016 (NCES 2017-101), National Center for Education Statistics, Institute of Education Sciences, U.S. Department of Education. Washington, DC.</a:t>
            </a:r>
            <a:endParaRPr sz="1400" kern="0">
              <a:solidFill>
                <a:srgbClr val="000000"/>
              </a:solidFill>
              <a:cs typeface="Arial"/>
              <a:sym typeface="Arial"/>
            </a:endParaRPr>
          </a:p>
        </p:txBody>
      </p:sp>
      <p:pic>
        <p:nvPicPr>
          <p:cNvPr id="80" name="Shape 80"/>
          <p:cNvPicPr preferRelativeResize="0"/>
          <p:nvPr/>
        </p:nvPicPr>
        <p:blipFill>
          <a:blip r:embed="rId3">
            <a:alphaModFix/>
          </a:blip>
          <a:stretch>
            <a:fillRect/>
          </a:stretch>
        </p:blipFill>
        <p:spPr>
          <a:xfrm>
            <a:off x="1225475" y="1645502"/>
            <a:ext cx="5545774" cy="4369700"/>
          </a:xfrm>
          <a:prstGeom prst="rect">
            <a:avLst/>
          </a:prstGeom>
          <a:noFill/>
          <a:ln>
            <a:noFill/>
          </a:ln>
        </p:spPr>
      </p:pic>
      <p:sp>
        <p:nvSpPr>
          <p:cNvPr id="81" name="Shape 81"/>
          <p:cNvSpPr/>
          <p:nvPr/>
        </p:nvSpPr>
        <p:spPr>
          <a:xfrm>
            <a:off x="1237475" y="2176200"/>
            <a:ext cx="1832700" cy="3736800"/>
          </a:xfrm>
          <a:prstGeom prst="ellipse">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Shape 82"/>
          <p:cNvSpPr/>
          <p:nvPr/>
        </p:nvSpPr>
        <p:spPr>
          <a:xfrm>
            <a:off x="5100400" y="1820133"/>
            <a:ext cx="1832700" cy="3736800"/>
          </a:xfrm>
          <a:prstGeom prst="ellipse">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428578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1000"/>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Nutrition in Child Care - CACFP</a:t>
            </a:r>
            <a:endParaRPr/>
          </a:p>
        </p:txBody>
      </p:sp>
      <p:sp>
        <p:nvSpPr>
          <p:cNvPr id="88" name="Shape 88"/>
          <p:cNvSpPr txBox="1">
            <a:spLocks noGrp="1"/>
          </p:cNvSpPr>
          <p:nvPr>
            <p:ph type="body" idx="1"/>
          </p:nvPr>
        </p:nvSpPr>
        <p:spPr>
          <a:xfrm>
            <a:off x="311700" y="1633633"/>
            <a:ext cx="5391000" cy="44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a:t>
            </a:r>
            <a:r>
              <a:rPr lang="en" b="1"/>
              <a:t>Child and Adult Care Food Program</a:t>
            </a:r>
            <a:r>
              <a:rPr lang="en"/>
              <a:t> (CACFP) is a federal program that provides reimbursement for meals served to low-income children in child (and adult) care settings</a:t>
            </a:r>
            <a:endParaRPr/>
          </a:p>
          <a:p>
            <a:pPr marL="0" lvl="0" indent="0">
              <a:spcBef>
                <a:spcPts val="1600"/>
              </a:spcBef>
              <a:spcAft>
                <a:spcPts val="0"/>
              </a:spcAft>
              <a:buNone/>
            </a:pPr>
            <a:r>
              <a:rPr lang="en"/>
              <a:t>The </a:t>
            </a:r>
            <a:r>
              <a:rPr lang="en" b="1"/>
              <a:t>Meal Pattern </a:t>
            </a:r>
            <a:r>
              <a:rPr lang="en"/>
              <a:t>describes the types and quantity of foods that must be served to children in order to be reimbursable</a:t>
            </a:r>
            <a:endParaRPr/>
          </a:p>
          <a:p>
            <a:pPr marL="457200" lvl="0" indent="-342900">
              <a:spcBef>
                <a:spcPts val="1600"/>
              </a:spcBef>
              <a:spcAft>
                <a:spcPts val="0"/>
              </a:spcAft>
              <a:buSzPts val="1800"/>
              <a:buChar char="-"/>
            </a:pPr>
            <a:r>
              <a:rPr lang="en"/>
              <a:t>The Meal Pattern was changed (effective Oct 1, 2017) for the first time since the program began in 1968</a:t>
            </a:r>
            <a:endParaRPr/>
          </a:p>
          <a:p>
            <a:pPr marL="0" lvl="0" indent="0">
              <a:spcBef>
                <a:spcPts val="1600"/>
              </a:spcBef>
              <a:spcAft>
                <a:spcPts val="1600"/>
              </a:spcAft>
              <a:buNone/>
            </a:pPr>
            <a:endParaRPr/>
          </a:p>
        </p:txBody>
      </p:sp>
      <p:pic>
        <p:nvPicPr>
          <p:cNvPr id="89" name="Shape 89"/>
          <p:cNvPicPr preferRelativeResize="0"/>
          <p:nvPr/>
        </p:nvPicPr>
        <p:blipFill>
          <a:blip r:embed="rId3">
            <a:alphaModFix/>
          </a:blip>
          <a:stretch>
            <a:fillRect/>
          </a:stretch>
        </p:blipFill>
        <p:spPr>
          <a:xfrm>
            <a:off x="5977079" y="1633633"/>
            <a:ext cx="2903225" cy="2568067"/>
          </a:xfrm>
          <a:prstGeom prst="rect">
            <a:avLst/>
          </a:prstGeom>
          <a:noFill/>
          <a:ln>
            <a:noFill/>
          </a:ln>
        </p:spPr>
      </p:pic>
    </p:spTree>
    <p:extLst>
      <p:ext uri="{BB962C8B-B14F-4D97-AF65-F5344CB8AC3E}">
        <p14:creationId xmlns:p14="http://schemas.microsoft.com/office/powerpoint/2010/main" val="3047930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305800" cy="1828800"/>
          </a:xfrm>
        </p:spPr>
        <p:txBody>
          <a:bodyPr>
            <a:normAutofit fontScale="90000"/>
          </a:bodyPr>
          <a:lstStyle/>
          <a:p>
            <a:r>
              <a:rPr lang="en-US" sz="4000" dirty="0" smtClean="0"/>
              <a:t>Consultation for Addiction Consult Services:</a:t>
            </a:r>
            <a:r>
              <a:rPr lang="en-US" dirty="0" smtClean="0"/>
              <a:t/>
            </a:r>
            <a:br>
              <a:rPr lang="en-US" dirty="0" smtClean="0"/>
            </a:br>
            <a:r>
              <a:rPr lang="en-US" sz="3200" dirty="0" smtClean="0"/>
              <a:t>Identifying Characteristics Associated with Substance Use Disorder Treatment Attendance and Retention</a:t>
            </a:r>
            <a:endParaRPr lang="en-US" sz="3200" dirty="0"/>
          </a:p>
        </p:txBody>
      </p:sp>
      <p:sp>
        <p:nvSpPr>
          <p:cNvPr id="3" name="Subtitle 2"/>
          <p:cNvSpPr>
            <a:spLocks noGrp="1"/>
          </p:cNvSpPr>
          <p:nvPr>
            <p:ph type="subTitle" idx="1"/>
          </p:nvPr>
        </p:nvSpPr>
        <p:spPr>
          <a:xfrm>
            <a:off x="1371600" y="3200400"/>
            <a:ext cx="6477000" cy="1219200"/>
          </a:xfrm>
        </p:spPr>
        <p:txBody>
          <a:bodyPr>
            <a:noAutofit/>
          </a:bodyPr>
          <a:lstStyle/>
          <a:p>
            <a:r>
              <a:rPr lang="en-US" sz="2800" b="1" dirty="0" smtClean="0"/>
              <a:t>Alexa J. Meinhardt, BA</a:t>
            </a:r>
          </a:p>
          <a:p>
            <a:r>
              <a:rPr lang="en-US" sz="2800" b="1" dirty="0" smtClean="0"/>
              <a:t>Tanya Bracey, MS, CADC</a:t>
            </a:r>
          </a:p>
        </p:txBody>
      </p:sp>
    </p:spTree>
    <p:extLst>
      <p:ext uri="{BB962C8B-B14F-4D97-AF65-F5344CB8AC3E}">
        <p14:creationId xmlns:p14="http://schemas.microsoft.com/office/powerpoint/2010/main" val="702078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Meal Pattern Change: </a:t>
            </a:r>
            <a:endParaRPr/>
          </a:p>
        </p:txBody>
      </p:sp>
      <p:pic>
        <p:nvPicPr>
          <p:cNvPr id="95" name="Shape 95"/>
          <p:cNvPicPr preferRelativeResize="0"/>
          <p:nvPr/>
        </p:nvPicPr>
        <p:blipFill>
          <a:blip r:embed="rId3">
            <a:alphaModFix/>
          </a:blip>
          <a:stretch>
            <a:fillRect/>
          </a:stretch>
        </p:blipFill>
        <p:spPr>
          <a:xfrm>
            <a:off x="4114700" y="1633633"/>
            <a:ext cx="4457700" cy="3073400"/>
          </a:xfrm>
          <a:prstGeom prst="rect">
            <a:avLst/>
          </a:prstGeom>
          <a:noFill/>
          <a:ln>
            <a:noFill/>
          </a:ln>
        </p:spPr>
      </p:pic>
      <p:sp>
        <p:nvSpPr>
          <p:cNvPr id="96" name="Shape 96"/>
          <p:cNvSpPr txBox="1"/>
          <p:nvPr/>
        </p:nvSpPr>
        <p:spPr>
          <a:xfrm>
            <a:off x="201500" y="6193433"/>
            <a:ext cx="3913200" cy="480800"/>
          </a:xfrm>
          <a:prstGeom prst="rect">
            <a:avLst/>
          </a:prstGeom>
          <a:noFill/>
          <a:ln>
            <a:noFill/>
          </a:ln>
        </p:spPr>
        <p:txBody>
          <a:bodyPr spcFirstLastPara="1" wrap="square" lIns="91425" tIns="91425" rIns="91425" bIns="91425" anchor="ctr" anchorCtr="0">
            <a:noAutofit/>
          </a:bodyPr>
          <a:lstStyle/>
          <a:p>
            <a:pPr>
              <a:lnSpc>
                <a:spcPct val="120000"/>
              </a:lnSpc>
              <a:buClr>
                <a:srgbClr val="000000"/>
              </a:buClr>
              <a:buFont typeface="Arial"/>
              <a:buNone/>
            </a:pPr>
            <a:r>
              <a:rPr lang="en" sz="800" u="sng" kern="0">
                <a:solidFill>
                  <a:srgbClr val="01AFD1"/>
                </a:solidFill>
                <a:cs typeface="Arial"/>
                <a:sym typeface="Arial"/>
                <a:hlinkClick r:id="rId4"/>
              </a:rPr>
              <a:t>https://www.fns.usda.gov/cacfp/meals-and-snacks</a:t>
            </a:r>
            <a:endParaRPr sz="800" u="sng" kern="0">
              <a:solidFill>
                <a:srgbClr val="01AFD1"/>
              </a:solidFill>
              <a:cs typeface="Arial"/>
              <a:sym typeface="Arial"/>
              <a:hlinkClick r:id="rId4"/>
            </a:endParaRPr>
          </a:p>
        </p:txBody>
      </p:sp>
      <p:sp>
        <p:nvSpPr>
          <p:cNvPr id="97" name="Shape 97"/>
          <p:cNvSpPr txBox="1">
            <a:spLocks noGrp="1"/>
          </p:cNvSpPr>
          <p:nvPr>
            <p:ph type="body" idx="1"/>
          </p:nvPr>
        </p:nvSpPr>
        <p:spPr>
          <a:xfrm>
            <a:off x="311700" y="1633633"/>
            <a:ext cx="3478500" cy="4472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Meals now include a greater variety of vegetables and fruit, more whole grains and less added sugar and saturated fat</a:t>
            </a:r>
            <a:endParaRPr/>
          </a:p>
        </p:txBody>
      </p:sp>
    </p:spTree>
    <p:extLst>
      <p:ext uri="{BB962C8B-B14F-4D97-AF65-F5344CB8AC3E}">
        <p14:creationId xmlns:p14="http://schemas.microsoft.com/office/powerpoint/2010/main" val="4246134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Meal Pattern Change: </a:t>
            </a:r>
            <a:endParaRPr/>
          </a:p>
        </p:txBody>
      </p:sp>
      <p:pic>
        <p:nvPicPr>
          <p:cNvPr id="103" name="Shape 103"/>
          <p:cNvPicPr preferRelativeResize="0"/>
          <p:nvPr/>
        </p:nvPicPr>
        <p:blipFill>
          <a:blip r:embed="rId3">
            <a:alphaModFix/>
          </a:blip>
          <a:stretch>
            <a:fillRect/>
          </a:stretch>
        </p:blipFill>
        <p:spPr>
          <a:xfrm>
            <a:off x="4114700" y="1633633"/>
            <a:ext cx="4457700" cy="3073400"/>
          </a:xfrm>
          <a:prstGeom prst="rect">
            <a:avLst/>
          </a:prstGeom>
          <a:noFill/>
          <a:ln>
            <a:noFill/>
          </a:ln>
        </p:spPr>
      </p:pic>
      <p:sp>
        <p:nvSpPr>
          <p:cNvPr id="104" name="Shape 104"/>
          <p:cNvSpPr txBox="1"/>
          <p:nvPr/>
        </p:nvSpPr>
        <p:spPr>
          <a:xfrm>
            <a:off x="201500" y="6193433"/>
            <a:ext cx="3913200" cy="480800"/>
          </a:xfrm>
          <a:prstGeom prst="rect">
            <a:avLst/>
          </a:prstGeom>
          <a:noFill/>
          <a:ln>
            <a:noFill/>
          </a:ln>
        </p:spPr>
        <p:txBody>
          <a:bodyPr spcFirstLastPara="1" wrap="square" lIns="91425" tIns="91425" rIns="91425" bIns="91425" anchor="ctr" anchorCtr="0">
            <a:noAutofit/>
          </a:bodyPr>
          <a:lstStyle/>
          <a:p>
            <a:pPr>
              <a:lnSpc>
                <a:spcPct val="120000"/>
              </a:lnSpc>
              <a:buClr>
                <a:srgbClr val="000000"/>
              </a:buClr>
              <a:buFont typeface="Arial"/>
              <a:buNone/>
            </a:pPr>
            <a:r>
              <a:rPr lang="en" sz="800" u="sng" kern="0">
                <a:solidFill>
                  <a:srgbClr val="01AFD1"/>
                </a:solidFill>
                <a:cs typeface="Arial"/>
                <a:sym typeface="Arial"/>
                <a:hlinkClick r:id="rId4"/>
              </a:rPr>
              <a:t>https://www.fns.usda.gov/cacfp/meals-and-snacks</a:t>
            </a:r>
            <a:endParaRPr sz="800" u="sng" kern="0">
              <a:solidFill>
                <a:srgbClr val="01AFD1"/>
              </a:solidFill>
              <a:cs typeface="Arial"/>
              <a:sym typeface="Arial"/>
              <a:hlinkClick r:id="rId4"/>
            </a:endParaRPr>
          </a:p>
        </p:txBody>
      </p:sp>
      <p:sp>
        <p:nvSpPr>
          <p:cNvPr id="105" name="Shape 105"/>
          <p:cNvSpPr txBox="1">
            <a:spLocks noGrp="1"/>
          </p:cNvSpPr>
          <p:nvPr>
            <p:ph type="body" idx="1"/>
          </p:nvPr>
        </p:nvSpPr>
        <p:spPr>
          <a:xfrm>
            <a:off x="311700" y="1633633"/>
            <a:ext cx="3478500" cy="4472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en"/>
              <a:t>Meals now include a </a:t>
            </a:r>
            <a:r>
              <a:rPr lang="en">
                <a:solidFill>
                  <a:srgbClr val="000000"/>
                </a:solidFill>
                <a:highlight>
                  <a:srgbClr val="FFFF00"/>
                </a:highlight>
              </a:rPr>
              <a:t>greater variety of vegetables and fruit</a:t>
            </a:r>
            <a:r>
              <a:rPr lang="en"/>
              <a:t>, more whole grains and less added sugar and saturated fat</a:t>
            </a:r>
            <a:endParaRPr/>
          </a:p>
        </p:txBody>
      </p:sp>
      <p:sp>
        <p:nvSpPr>
          <p:cNvPr id="106" name="Shape 106"/>
          <p:cNvSpPr/>
          <p:nvPr/>
        </p:nvSpPr>
        <p:spPr>
          <a:xfrm>
            <a:off x="5070750" y="3647267"/>
            <a:ext cx="1906200" cy="795600"/>
          </a:xfrm>
          <a:prstGeom prst="ellipse">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502391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Research Questions</a:t>
            </a:r>
            <a:endParaRPr/>
          </a:p>
        </p:txBody>
      </p:sp>
      <p:sp>
        <p:nvSpPr>
          <p:cNvPr id="112" name="Shape 112"/>
          <p:cNvSpPr txBox="1">
            <a:spLocks noGrp="1"/>
          </p:cNvSpPr>
          <p:nvPr>
            <p:ph type="body" idx="1"/>
          </p:nvPr>
        </p:nvSpPr>
        <p:spPr>
          <a:xfrm>
            <a:off x="311700" y="1633633"/>
            <a:ext cx="8520600" cy="44720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What are provider perceptions of parent attitudes toward the changes?</a:t>
            </a:r>
            <a:endParaRPr/>
          </a:p>
          <a:p>
            <a:pPr marL="457200" lvl="0" indent="-342900" rtl="0">
              <a:spcBef>
                <a:spcPts val="1000"/>
              </a:spcBef>
              <a:spcAft>
                <a:spcPts val="0"/>
              </a:spcAft>
              <a:buSzPts val="1800"/>
              <a:buChar char="-"/>
            </a:pPr>
            <a:r>
              <a:rPr lang="en"/>
              <a:t>In what ways, if any, are CACFP changes communicated to parents?</a:t>
            </a:r>
            <a:endParaRPr/>
          </a:p>
          <a:p>
            <a:pPr marL="457200" lvl="0" indent="-342900">
              <a:spcBef>
                <a:spcPts val="1000"/>
              </a:spcBef>
              <a:spcAft>
                <a:spcPts val="1000"/>
              </a:spcAft>
              <a:buSzPts val="1800"/>
              <a:buChar char="-"/>
            </a:pPr>
            <a:r>
              <a:rPr lang="en"/>
              <a:t>What are parent reactions to the changes?</a:t>
            </a:r>
            <a:endParaRPr/>
          </a:p>
        </p:txBody>
      </p:sp>
    </p:spTree>
    <p:extLst>
      <p:ext uri="{BB962C8B-B14F-4D97-AF65-F5344CB8AC3E}">
        <p14:creationId xmlns:p14="http://schemas.microsoft.com/office/powerpoint/2010/main" val="2419135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Methods - Overview</a:t>
            </a:r>
            <a:endParaRPr/>
          </a:p>
        </p:txBody>
      </p:sp>
      <p:sp>
        <p:nvSpPr>
          <p:cNvPr id="118" name="Shape 118"/>
          <p:cNvSpPr txBox="1">
            <a:spLocks noGrp="1"/>
          </p:cNvSpPr>
          <p:nvPr>
            <p:ph type="body" idx="1"/>
          </p:nvPr>
        </p:nvSpPr>
        <p:spPr>
          <a:xfrm>
            <a:off x="311700" y="1633633"/>
            <a:ext cx="8520600" cy="44720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Mixed Methods study used both </a:t>
            </a:r>
            <a:r>
              <a:rPr lang="en" i="1"/>
              <a:t>quantitative </a:t>
            </a:r>
            <a:r>
              <a:rPr lang="en"/>
              <a:t>(survey) and </a:t>
            </a:r>
            <a:r>
              <a:rPr lang="en" i="1"/>
              <a:t>qualitative </a:t>
            </a:r>
            <a:r>
              <a:rPr lang="en"/>
              <a:t>(interview) methods</a:t>
            </a:r>
            <a:endParaRPr/>
          </a:p>
        </p:txBody>
      </p:sp>
    </p:spTree>
    <p:extLst>
      <p:ext uri="{BB962C8B-B14F-4D97-AF65-F5344CB8AC3E}">
        <p14:creationId xmlns:p14="http://schemas.microsoft.com/office/powerpoint/2010/main" val="618262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rtl="0">
              <a:lnSpc>
                <a:spcPct val="115000"/>
              </a:lnSpc>
              <a:spcBef>
                <a:spcPts val="0"/>
              </a:spcBef>
              <a:spcAft>
                <a:spcPts val="0"/>
              </a:spcAft>
              <a:buClr>
                <a:schemeClr val="dk1"/>
              </a:buClr>
              <a:buSzPts val="1100"/>
              <a:buFont typeface="Arial"/>
              <a:buNone/>
            </a:pPr>
            <a:r>
              <a:rPr lang="en" sz="3200" dirty="0"/>
              <a:t>Part 1: Quantitative survey with CACFP providers in Delaware</a:t>
            </a:r>
            <a:endParaRPr sz="3200" dirty="0"/>
          </a:p>
        </p:txBody>
      </p:sp>
      <p:sp>
        <p:nvSpPr>
          <p:cNvPr id="124" name="Shape 124"/>
          <p:cNvSpPr txBox="1">
            <a:spLocks noGrp="1"/>
          </p:cNvSpPr>
          <p:nvPr>
            <p:ph type="body" idx="1"/>
          </p:nvPr>
        </p:nvSpPr>
        <p:spPr>
          <a:xfrm>
            <a:off x="1866250" y="1633633"/>
            <a:ext cx="6966000" cy="44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Administered to all attendees at a required, in-person training for CACFP providers (up to 2 per facility) in September 2017 (n=154)</a:t>
            </a:r>
            <a:endParaRPr/>
          </a:p>
          <a:p>
            <a:pPr marL="0" lvl="0" indent="0" rtl="0">
              <a:spcBef>
                <a:spcPts val="1600"/>
              </a:spcBef>
              <a:spcAft>
                <a:spcPts val="0"/>
              </a:spcAft>
              <a:buClr>
                <a:srgbClr val="000000"/>
              </a:buClr>
              <a:buSzPts val="1100"/>
              <a:buFont typeface="Arial"/>
              <a:buNone/>
            </a:pPr>
            <a:r>
              <a:rPr lang="en"/>
              <a:t>Survey Items (Strongly Disagree → Strongly Agree):</a:t>
            </a:r>
            <a:endParaRPr/>
          </a:p>
          <a:p>
            <a:pPr marL="457200" lvl="0" indent="-342900" rtl="0">
              <a:spcBef>
                <a:spcPts val="1600"/>
              </a:spcBef>
              <a:spcAft>
                <a:spcPts val="0"/>
              </a:spcAft>
              <a:buSzPts val="1800"/>
              <a:buChar char="-"/>
            </a:pPr>
            <a:r>
              <a:rPr lang="en"/>
              <a:t>Parents of children at my facility/facilities will support these new changes</a:t>
            </a:r>
            <a:endParaRPr/>
          </a:p>
          <a:p>
            <a:pPr marL="457200" lvl="0" indent="-342900" rtl="0">
              <a:spcBef>
                <a:spcPts val="0"/>
              </a:spcBef>
              <a:spcAft>
                <a:spcPts val="0"/>
              </a:spcAft>
              <a:buSzPts val="1800"/>
              <a:buChar char="-"/>
            </a:pPr>
            <a:r>
              <a:rPr lang="en"/>
              <a:t>I am concerned about giving parents information regarding the new guidelines.</a:t>
            </a:r>
            <a:endParaRPr/>
          </a:p>
        </p:txBody>
      </p:sp>
      <p:pic>
        <p:nvPicPr>
          <p:cNvPr id="125" name="Shape 125"/>
          <p:cNvPicPr preferRelativeResize="0"/>
          <p:nvPr/>
        </p:nvPicPr>
        <p:blipFill>
          <a:blip r:embed="rId3">
            <a:alphaModFix/>
          </a:blip>
          <a:stretch>
            <a:fillRect/>
          </a:stretch>
        </p:blipFill>
        <p:spPr>
          <a:xfrm>
            <a:off x="311700" y="1811267"/>
            <a:ext cx="1377450" cy="1836600"/>
          </a:xfrm>
          <a:prstGeom prst="rect">
            <a:avLst/>
          </a:prstGeom>
          <a:noFill/>
          <a:ln>
            <a:noFill/>
          </a:ln>
        </p:spPr>
      </p:pic>
    </p:spTree>
    <p:extLst>
      <p:ext uri="{BB962C8B-B14F-4D97-AF65-F5344CB8AC3E}">
        <p14:creationId xmlns:p14="http://schemas.microsoft.com/office/powerpoint/2010/main" val="1545092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rtl="0">
              <a:lnSpc>
                <a:spcPct val="115000"/>
              </a:lnSpc>
              <a:spcBef>
                <a:spcPts val="0"/>
              </a:spcBef>
              <a:spcAft>
                <a:spcPts val="0"/>
              </a:spcAft>
              <a:buClr>
                <a:schemeClr val="dk1"/>
              </a:buClr>
              <a:buSzPts val="1100"/>
              <a:buFont typeface="Arial"/>
              <a:buNone/>
            </a:pPr>
            <a:r>
              <a:rPr lang="en" sz="3500"/>
              <a:t>Part 2: Qualitative interviews </a:t>
            </a:r>
            <a:endParaRPr sz="3500"/>
          </a:p>
        </p:txBody>
      </p:sp>
      <p:sp>
        <p:nvSpPr>
          <p:cNvPr id="131" name="Shape 131"/>
          <p:cNvSpPr txBox="1">
            <a:spLocks noGrp="1"/>
          </p:cNvSpPr>
          <p:nvPr>
            <p:ph type="body" idx="1"/>
          </p:nvPr>
        </p:nvSpPr>
        <p:spPr>
          <a:xfrm>
            <a:off x="1879625" y="1633633"/>
            <a:ext cx="6952500" cy="44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Seven participants from the survey were selected to participate in four monthly interviews beginning in October 2017</a:t>
            </a:r>
            <a:endParaRPr/>
          </a:p>
          <a:p>
            <a:pPr marL="0" lvl="0" indent="0" rtl="0">
              <a:spcBef>
                <a:spcPts val="1600"/>
              </a:spcBef>
              <a:spcAft>
                <a:spcPts val="0"/>
              </a:spcAft>
              <a:buClr>
                <a:schemeClr val="dk1"/>
              </a:buClr>
              <a:buSzPts val="1100"/>
              <a:buFont typeface="Arial"/>
              <a:buNone/>
            </a:pPr>
            <a:r>
              <a:rPr lang="en"/>
              <a:t>Interview questions focused on communication with parents and parent reactions to the changes</a:t>
            </a:r>
            <a:endParaRPr/>
          </a:p>
          <a:p>
            <a:pPr marL="457200" lvl="0" indent="-342900" rtl="0">
              <a:lnSpc>
                <a:spcPct val="107916"/>
              </a:lnSpc>
              <a:spcBef>
                <a:spcPts val="1600"/>
              </a:spcBef>
              <a:spcAft>
                <a:spcPts val="0"/>
              </a:spcAft>
              <a:buSzPts val="1800"/>
              <a:buChar char="-"/>
            </a:pPr>
            <a:r>
              <a:rPr lang="en"/>
              <a:t>How did you let parents know about the menu changes?</a:t>
            </a:r>
            <a:endParaRPr/>
          </a:p>
          <a:p>
            <a:pPr marL="457200" lvl="0" indent="-342900" rtl="0">
              <a:lnSpc>
                <a:spcPct val="107916"/>
              </a:lnSpc>
              <a:spcBef>
                <a:spcPts val="0"/>
              </a:spcBef>
              <a:spcAft>
                <a:spcPts val="0"/>
              </a:spcAft>
              <a:buSzPts val="1800"/>
              <a:buChar char="-"/>
            </a:pPr>
            <a:r>
              <a:rPr lang="en"/>
              <a:t>What type of feedback have you received from parents about the changes, if any?</a:t>
            </a:r>
            <a:endParaRPr/>
          </a:p>
        </p:txBody>
      </p:sp>
      <p:pic>
        <p:nvPicPr>
          <p:cNvPr id="132" name="Shape 132"/>
          <p:cNvPicPr preferRelativeResize="0"/>
          <p:nvPr/>
        </p:nvPicPr>
        <p:blipFill>
          <a:blip r:embed="rId3">
            <a:alphaModFix/>
          </a:blip>
          <a:stretch>
            <a:fillRect/>
          </a:stretch>
        </p:blipFill>
        <p:spPr>
          <a:xfrm>
            <a:off x="165251" y="1798114"/>
            <a:ext cx="1604150" cy="1609188"/>
          </a:xfrm>
          <a:prstGeom prst="rect">
            <a:avLst/>
          </a:prstGeom>
          <a:noFill/>
          <a:ln>
            <a:noFill/>
          </a:ln>
        </p:spPr>
      </p:pic>
    </p:spTree>
    <p:extLst>
      <p:ext uri="{BB962C8B-B14F-4D97-AF65-F5344CB8AC3E}">
        <p14:creationId xmlns:p14="http://schemas.microsoft.com/office/powerpoint/2010/main" val="3506263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Analysis</a:t>
            </a:r>
            <a:endParaRPr/>
          </a:p>
        </p:txBody>
      </p:sp>
      <p:sp>
        <p:nvSpPr>
          <p:cNvPr id="138" name="Shape 138"/>
          <p:cNvSpPr txBox="1">
            <a:spLocks noGrp="1"/>
          </p:cNvSpPr>
          <p:nvPr>
            <p:ph type="body" idx="1"/>
          </p:nvPr>
        </p:nvSpPr>
        <p:spPr>
          <a:xfrm>
            <a:off x="311700" y="1633633"/>
            <a:ext cx="6683400" cy="44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t>Part 1: Surveys</a:t>
            </a:r>
            <a:endParaRPr u="sng"/>
          </a:p>
          <a:p>
            <a:pPr marL="457200" lvl="0" indent="-342900" rtl="0">
              <a:spcBef>
                <a:spcPts val="1600"/>
              </a:spcBef>
              <a:spcAft>
                <a:spcPts val="0"/>
              </a:spcAft>
              <a:buSzPts val="1800"/>
              <a:buChar char="-"/>
            </a:pPr>
            <a:r>
              <a:rPr lang="en"/>
              <a:t>Data were entered into a spreadsheet, and analyzed using frequencies</a:t>
            </a:r>
            <a:endParaRPr/>
          </a:p>
          <a:p>
            <a:pPr marL="0" lvl="0" indent="0" rtl="0">
              <a:spcBef>
                <a:spcPts val="1600"/>
              </a:spcBef>
              <a:spcAft>
                <a:spcPts val="0"/>
              </a:spcAft>
              <a:buNone/>
            </a:pPr>
            <a:r>
              <a:rPr lang="en" u="sng"/>
              <a:t>Part 2: Interviews</a:t>
            </a:r>
            <a:endParaRPr u="sng"/>
          </a:p>
          <a:p>
            <a:pPr marL="457200" lvl="0" indent="-342900">
              <a:spcBef>
                <a:spcPts val="1600"/>
              </a:spcBef>
              <a:spcAft>
                <a:spcPts val="0"/>
              </a:spcAft>
              <a:buSzPts val="1800"/>
              <a:buChar char="-"/>
            </a:pPr>
            <a:r>
              <a:rPr lang="en"/>
              <a:t>Interviews were recorded (with permission) and recordings were reviewed for themes, which were discussed within the research team. Illustrative quotes were chosen for each theme.</a:t>
            </a:r>
            <a:endParaRPr/>
          </a:p>
        </p:txBody>
      </p:sp>
      <p:pic>
        <p:nvPicPr>
          <p:cNvPr id="139" name="Shape 139"/>
          <p:cNvPicPr preferRelativeResize="0"/>
          <p:nvPr/>
        </p:nvPicPr>
        <p:blipFill>
          <a:blip r:embed="rId3">
            <a:alphaModFix/>
          </a:blip>
          <a:stretch>
            <a:fillRect/>
          </a:stretch>
        </p:blipFill>
        <p:spPr>
          <a:xfrm>
            <a:off x="6995100" y="1633633"/>
            <a:ext cx="1377450" cy="1836600"/>
          </a:xfrm>
          <a:prstGeom prst="rect">
            <a:avLst/>
          </a:prstGeom>
          <a:noFill/>
          <a:ln>
            <a:noFill/>
          </a:ln>
        </p:spPr>
      </p:pic>
      <p:pic>
        <p:nvPicPr>
          <p:cNvPr id="140" name="Shape 140"/>
          <p:cNvPicPr preferRelativeResize="0"/>
          <p:nvPr/>
        </p:nvPicPr>
        <p:blipFill>
          <a:blip r:embed="rId4">
            <a:alphaModFix/>
          </a:blip>
          <a:stretch>
            <a:fillRect/>
          </a:stretch>
        </p:blipFill>
        <p:spPr>
          <a:xfrm>
            <a:off x="6995101" y="4157279"/>
            <a:ext cx="1604150" cy="1609188"/>
          </a:xfrm>
          <a:prstGeom prst="rect">
            <a:avLst/>
          </a:prstGeom>
          <a:noFill/>
          <a:ln>
            <a:noFill/>
          </a:ln>
        </p:spPr>
      </p:pic>
    </p:spTree>
    <p:extLst>
      <p:ext uri="{BB962C8B-B14F-4D97-AF65-F5344CB8AC3E}">
        <p14:creationId xmlns:p14="http://schemas.microsoft.com/office/powerpoint/2010/main" val="1465939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Survey Results</a:t>
            </a:r>
            <a:endParaRPr/>
          </a:p>
        </p:txBody>
      </p:sp>
      <p:graphicFrame>
        <p:nvGraphicFramePr>
          <p:cNvPr id="146" name="Shape 146"/>
          <p:cNvGraphicFramePr/>
          <p:nvPr/>
        </p:nvGraphicFramePr>
        <p:xfrm>
          <a:off x="311703" y="1719867"/>
          <a:ext cx="7879875" cy="4160360"/>
        </p:xfrm>
        <a:graphic>
          <a:graphicData uri="http://schemas.openxmlformats.org/drawingml/2006/table">
            <a:tbl>
              <a:tblPr>
                <a:noFill/>
              </a:tblPr>
              <a:tblGrid>
                <a:gridCol w="3719775">
                  <a:extLst>
                    <a:ext uri="{9D8B030D-6E8A-4147-A177-3AD203B41FA5}">
                      <a16:colId xmlns:a16="http://schemas.microsoft.com/office/drawing/2014/main" xmlns="" val="20000"/>
                    </a:ext>
                  </a:extLst>
                </a:gridCol>
                <a:gridCol w="1040025">
                  <a:extLst>
                    <a:ext uri="{9D8B030D-6E8A-4147-A177-3AD203B41FA5}">
                      <a16:colId xmlns:a16="http://schemas.microsoft.com/office/drawing/2014/main" xmlns="" val="20001"/>
                    </a:ext>
                  </a:extLst>
                </a:gridCol>
                <a:gridCol w="1040025">
                  <a:extLst>
                    <a:ext uri="{9D8B030D-6E8A-4147-A177-3AD203B41FA5}">
                      <a16:colId xmlns:a16="http://schemas.microsoft.com/office/drawing/2014/main" xmlns="" val="20002"/>
                    </a:ext>
                  </a:extLst>
                </a:gridCol>
                <a:gridCol w="1040025">
                  <a:extLst>
                    <a:ext uri="{9D8B030D-6E8A-4147-A177-3AD203B41FA5}">
                      <a16:colId xmlns:a16="http://schemas.microsoft.com/office/drawing/2014/main" xmlns="" val="20003"/>
                    </a:ext>
                  </a:extLst>
                </a:gridCol>
                <a:gridCol w="1040025">
                  <a:extLst>
                    <a:ext uri="{9D8B030D-6E8A-4147-A177-3AD203B41FA5}">
                      <a16:colId xmlns:a16="http://schemas.microsoft.com/office/drawing/2014/main" xmlns="" val="20004"/>
                    </a:ext>
                  </a:extLst>
                </a:gridCol>
              </a:tblGrid>
              <a:tr h="1402040">
                <a:tc rowSpan="2">
                  <a:txBody>
                    <a:bodyPr/>
                    <a:lstStyle/>
                    <a:p>
                      <a:pPr marL="0" lvl="0" indent="0">
                        <a:spcBef>
                          <a:spcPts val="0"/>
                        </a:spcBef>
                        <a:spcAft>
                          <a:spcPts val="0"/>
                        </a:spcAft>
                        <a:buNone/>
                      </a:pPr>
                      <a:endParaRPr sz="1900">
                        <a:latin typeface="Open Sans"/>
                        <a:ea typeface="Open Sans"/>
                        <a:cs typeface="Open Sans"/>
                        <a:sym typeface="Open Sans"/>
                      </a:endParaRPr>
                    </a:p>
                  </a:txBody>
                  <a:tcPr marL="91425" marR="91425" marT="121900" marB="121900"/>
                </a:tc>
                <a:tc>
                  <a:txBody>
                    <a:bodyPr/>
                    <a:lstStyle/>
                    <a:p>
                      <a:pPr marL="0" lvl="0" indent="0" algn="ctr">
                        <a:spcBef>
                          <a:spcPts val="0"/>
                        </a:spcBef>
                        <a:spcAft>
                          <a:spcPts val="0"/>
                        </a:spcAft>
                        <a:buNone/>
                      </a:pPr>
                      <a:r>
                        <a:rPr lang="en" sz="1900">
                          <a:latin typeface="Open Sans"/>
                          <a:ea typeface="Open Sans"/>
                          <a:cs typeface="Open Sans"/>
                          <a:sym typeface="Open Sans"/>
                        </a:rPr>
                        <a:t>Strongly Disagree</a:t>
                      </a:r>
                      <a:endParaRPr sz="1900">
                        <a:latin typeface="Open Sans"/>
                        <a:ea typeface="Open Sans"/>
                        <a:cs typeface="Open Sans"/>
                        <a:sym typeface="Open Sans"/>
                      </a:endParaRPr>
                    </a:p>
                  </a:txBody>
                  <a:tcPr marL="91425" marR="91425" marT="121900" marB="121900"/>
                </a:tc>
                <a:tc>
                  <a:txBody>
                    <a:bodyPr/>
                    <a:lstStyle/>
                    <a:p>
                      <a:pPr marL="0" lvl="0" indent="0" algn="ctr">
                        <a:spcBef>
                          <a:spcPts val="0"/>
                        </a:spcBef>
                        <a:spcAft>
                          <a:spcPts val="0"/>
                        </a:spcAft>
                        <a:buNone/>
                      </a:pPr>
                      <a:r>
                        <a:rPr lang="en" sz="1700">
                          <a:latin typeface="Open Sans"/>
                          <a:ea typeface="Open Sans"/>
                          <a:cs typeface="Open Sans"/>
                          <a:sym typeface="Open Sans"/>
                        </a:rPr>
                        <a:t>Somewhat Disagree</a:t>
                      </a:r>
                      <a:endParaRPr sz="1700">
                        <a:latin typeface="Open Sans"/>
                        <a:ea typeface="Open Sans"/>
                        <a:cs typeface="Open Sans"/>
                        <a:sym typeface="Open Sans"/>
                      </a:endParaRPr>
                    </a:p>
                  </a:txBody>
                  <a:tcPr marL="91425" marR="91425" marT="121900" marB="121900"/>
                </a:tc>
                <a:tc>
                  <a:txBody>
                    <a:bodyPr/>
                    <a:lstStyle/>
                    <a:p>
                      <a:pPr marL="0" lvl="0" indent="0" algn="ctr">
                        <a:spcBef>
                          <a:spcPts val="0"/>
                        </a:spcBef>
                        <a:spcAft>
                          <a:spcPts val="0"/>
                        </a:spcAft>
                        <a:buNone/>
                      </a:pPr>
                      <a:r>
                        <a:rPr lang="en" sz="1700">
                          <a:latin typeface="Open Sans"/>
                          <a:ea typeface="Open Sans"/>
                          <a:cs typeface="Open Sans"/>
                          <a:sym typeface="Open Sans"/>
                        </a:rPr>
                        <a:t>Somewhat Agree</a:t>
                      </a:r>
                      <a:endParaRPr sz="1700">
                        <a:latin typeface="Open Sans"/>
                        <a:ea typeface="Open Sans"/>
                        <a:cs typeface="Open Sans"/>
                        <a:sym typeface="Open Sans"/>
                      </a:endParaRPr>
                    </a:p>
                  </a:txBody>
                  <a:tcPr marL="91425" marR="91425" marT="121900" marB="121900"/>
                </a:tc>
                <a:tc>
                  <a:txBody>
                    <a:bodyPr/>
                    <a:lstStyle/>
                    <a:p>
                      <a:pPr marL="0" lvl="0" indent="0" algn="ctr">
                        <a:spcBef>
                          <a:spcPts val="0"/>
                        </a:spcBef>
                        <a:spcAft>
                          <a:spcPts val="0"/>
                        </a:spcAft>
                        <a:buNone/>
                      </a:pPr>
                      <a:r>
                        <a:rPr lang="en" sz="1900">
                          <a:latin typeface="Open Sans"/>
                          <a:ea typeface="Open Sans"/>
                          <a:cs typeface="Open Sans"/>
                          <a:sym typeface="Open Sans"/>
                        </a:rPr>
                        <a:t>Strongly Agree</a:t>
                      </a:r>
                      <a:endParaRPr sz="1900">
                        <a:latin typeface="Open Sans"/>
                        <a:ea typeface="Open Sans"/>
                        <a:cs typeface="Open Sans"/>
                        <a:sym typeface="Open Sans"/>
                      </a:endParaRPr>
                    </a:p>
                  </a:txBody>
                  <a:tcPr marL="91425" marR="91425" marT="121900" marB="121900"/>
                </a:tc>
                <a:extLst>
                  <a:ext uri="{0D108BD9-81ED-4DB2-BD59-A6C34878D82A}">
                    <a16:rowId xmlns:a16="http://schemas.microsoft.com/office/drawing/2014/main" xmlns="" val="10000"/>
                  </a:ext>
                </a:extLst>
              </a:tr>
              <a:tr h="822920">
                <a:tc vMerge="1">
                  <a:txBody>
                    <a:bodyPr/>
                    <a:lstStyle/>
                    <a:p>
                      <a:endParaRPr lang="en-US"/>
                    </a:p>
                  </a:txBody>
                  <a:tcPr/>
                </a:tc>
                <a:tc gridSpan="4">
                  <a:txBody>
                    <a:bodyPr/>
                    <a:lstStyle/>
                    <a:p>
                      <a:pPr marL="0" lvl="0" indent="0" algn="ctr" rtl="0">
                        <a:spcBef>
                          <a:spcPts val="0"/>
                        </a:spcBef>
                        <a:spcAft>
                          <a:spcPts val="0"/>
                        </a:spcAft>
                        <a:buNone/>
                      </a:pPr>
                      <a:r>
                        <a:rPr lang="en" sz="1900">
                          <a:latin typeface="Open Sans"/>
                          <a:ea typeface="Open Sans"/>
                          <a:cs typeface="Open Sans"/>
                          <a:sym typeface="Open Sans"/>
                        </a:rPr>
                        <a:t>Number of responses (percentage of total)</a:t>
                      </a:r>
                      <a:endParaRPr sz="1900">
                        <a:latin typeface="Open Sans"/>
                        <a:ea typeface="Open Sans"/>
                        <a:cs typeface="Open Sans"/>
                        <a:sym typeface="Open Sans"/>
                      </a:endParaRPr>
                    </a:p>
                  </a:txBody>
                  <a:tcPr marL="91425" marR="91425" marT="121900" marB="1219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822920">
                <a:tc>
                  <a:txBody>
                    <a:bodyPr/>
                    <a:lstStyle/>
                    <a:p>
                      <a:pPr marL="0" lvl="0" indent="0">
                        <a:spcBef>
                          <a:spcPts val="0"/>
                        </a:spcBef>
                        <a:spcAft>
                          <a:spcPts val="0"/>
                        </a:spcAft>
                        <a:buNone/>
                      </a:pPr>
                      <a:r>
                        <a:rPr lang="en" sz="1900">
                          <a:latin typeface="Open Sans"/>
                          <a:ea typeface="Open Sans"/>
                          <a:cs typeface="Open Sans"/>
                          <a:sym typeface="Open Sans"/>
                        </a:rPr>
                        <a:t>Parents of children at my facility will support these new changes</a:t>
                      </a:r>
                      <a:endParaRPr sz="1900">
                        <a:latin typeface="Open Sans"/>
                        <a:ea typeface="Open Sans"/>
                        <a:cs typeface="Open Sans"/>
                        <a:sym typeface="Open Sans"/>
                      </a:endParaRPr>
                    </a:p>
                  </a:txBody>
                  <a:tcPr marL="91425" marR="91425" marT="121900" marB="121900"/>
                </a:tc>
                <a:tc>
                  <a:txBody>
                    <a:bodyPr/>
                    <a:lstStyle/>
                    <a:p>
                      <a:pPr marL="0" lvl="0" indent="0" algn="ctr">
                        <a:spcBef>
                          <a:spcPts val="0"/>
                        </a:spcBef>
                        <a:spcAft>
                          <a:spcPts val="0"/>
                        </a:spcAft>
                        <a:buNone/>
                      </a:pPr>
                      <a:r>
                        <a:rPr lang="en" sz="1900">
                          <a:latin typeface="Open Sans"/>
                          <a:ea typeface="Open Sans"/>
                          <a:cs typeface="Open Sans"/>
                          <a:sym typeface="Open Sans"/>
                        </a:rPr>
                        <a:t>7 (4.7%)</a:t>
                      </a:r>
                      <a:endParaRPr sz="1900">
                        <a:latin typeface="Open Sans"/>
                        <a:ea typeface="Open Sans"/>
                        <a:cs typeface="Open Sans"/>
                        <a:sym typeface="Open Sans"/>
                      </a:endParaRPr>
                    </a:p>
                  </a:txBody>
                  <a:tcPr marL="91425" marR="91425" marT="121900" marB="121900">
                    <a:solidFill>
                      <a:srgbClr val="F4CCCC"/>
                    </a:solidFill>
                  </a:tcPr>
                </a:tc>
                <a:tc>
                  <a:txBody>
                    <a:bodyPr/>
                    <a:lstStyle/>
                    <a:p>
                      <a:pPr marL="0" lvl="0" indent="0" algn="ctr">
                        <a:spcBef>
                          <a:spcPts val="0"/>
                        </a:spcBef>
                        <a:spcAft>
                          <a:spcPts val="0"/>
                        </a:spcAft>
                        <a:buNone/>
                      </a:pPr>
                      <a:r>
                        <a:rPr lang="en" sz="1900">
                          <a:latin typeface="Open Sans"/>
                          <a:ea typeface="Open Sans"/>
                          <a:cs typeface="Open Sans"/>
                          <a:sym typeface="Open Sans"/>
                        </a:rPr>
                        <a:t>12 (8.0%)</a:t>
                      </a:r>
                      <a:endParaRPr sz="1900">
                        <a:latin typeface="Open Sans"/>
                        <a:ea typeface="Open Sans"/>
                        <a:cs typeface="Open Sans"/>
                        <a:sym typeface="Open Sans"/>
                      </a:endParaRPr>
                    </a:p>
                  </a:txBody>
                  <a:tcPr marL="91425" marR="91425" marT="121900" marB="121900">
                    <a:solidFill>
                      <a:srgbClr val="F4CCCC"/>
                    </a:solidFill>
                  </a:tcPr>
                </a:tc>
                <a:tc>
                  <a:txBody>
                    <a:bodyPr/>
                    <a:lstStyle/>
                    <a:p>
                      <a:pPr marL="0" lvl="0" indent="0" algn="ctr">
                        <a:spcBef>
                          <a:spcPts val="0"/>
                        </a:spcBef>
                        <a:spcAft>
                          <a:spcPts val="0"/>
                        </a:spcAft>
                        <a:buNone/>
                      </a:pPr>
                      <a:r>
                        <a:rPr lang="en" sz="1900">
                          <a:latin typeface="Open Sans"/>
                          <a:ea typeface="Open Sans"/>
                          <a:cs typeface="Open Sans"/>
                          <a:sym typeface="Open Sans"/>
                        </a:rPr>
                        <a:t>66 (44.0%)</a:t>
                      </a:r>
                      <a:endParaRPr sz="1900">
                        <a:latin typeface="Open Sans"/>
                        <a:ea typeface="Open Sans"/>
                        <a:cs typeface="Open Sans"/>
                        <a:sym typeface="Open Sans"/>
                      </a:endParaRPr>
                    </a:p>
                  </a:txBody>
                  <a:tcPr marL="91425" marR="91425" marT="121900" marB="121900"/>
                </a:tc>
                <a:tc>
                  <a:txBody>
                    <a:bodyPr/>
                    <a:lstStyle/>
                    <a:p>
                      <a:pPr marL="0" lvl="0" indent="0" algn="ctr">
                        <a:spcBef>
                          <a:spcPts val="0"/>
                        </a:spcBef>
                        <a:spcAft>
                          <a:spcPts val="0"/>
                        </a:spcAft>
                        <a:buNone/>
                      </a:pPr>
                      <a:r>
                        <a:rPr lang="en" sz="1900">
                          <a:latin typeface="Open Sans"/>
                          <a:ea typeface="Open Sans"/>
                          <a:cs typeface="Open Sans"/>
                          <a:sym typeface="Open Sans"/>
                        </a:rPr>
                        <a:t>65 (43.3%)</a:t>
                      </a:r>
                      <a:endParaRPr sz="1900">
                        <a:latin typeface="Open Sans"/>
                        <a:ea typeface="Open Sans"/>
                        <a:cs typeface="Open Sans"/>
                        <a:sym typeface="Open Sans"/>
                      </a:endParaRPr>
                    </a:p>
                  </a:txBody>
                  <a:tcPr marL="91425" marR="91425" marT="121900" marB="121900"/>
                </a:tc>
                <a:extLst>
                  <a:ext uri="{0D108BD9-81ED-4DB2-BD59-A6C34878D82A}">
                    <a16:rowId xmlns:a16="http://schemas.microsoft.com/office/drawing/2014/main" xmlns="" val="10002"/>
                  </a:ext>
                </a:extLst>
              </a:tr>
              <a:tr h="1112480">
                <a:tc>
                  <a:txBody>
                    <a:bodyPr/>
                    <a:lstStyle/>
                    <a:p>
                      <a:pPr marL="0" lvl="0" indent="0">
                        <a:spcBef>
                          <a:spcPts val="0"/>
                        </a:spcBef>
                        <a:spcAft>
                          <a:spcPts val="0"/>
                        </a:spcAft>
                        <a:buNone/>
                      </a:pPr>
                      <a:r>
                        <a:rPr lang="en" sz="1900">
                          <a:latin typeface="Open Sans"/>
                          <a:ea typeface="Open Sans"/>
                          <a:cs typeface="Open Sans"/>
                          <a:sym typeface="Open Sans"/>
                        </a:rPr>
                        <a:t>I am concerned about giving parents information regarding the new guidelines</a:t>
                      </a:r>
                      <a:endParaRPr sz="1900">
                        <a:latin typeface="Open Sans"/>
                        <a:ea typeface="Open Sans"/>
                        <a:cs typeface="Open Sans"/>
                        <a:sym typeface="Open Sans"/>
                      </a:endParaRPr>
                    </a:p>
                  </a:txBody>
                  <a:tcPr marL="91425" marR="91425" marT="121900" marB="121900"/>
                </a:tc>
                <a:tc>
                  <a:txBody>
                    <a:bodyPr/>
                    <a:lstStyle/>
                    <a:p>
                      <a:pPr marL="0" lvl="0" indent="0" algn="ctr">
                        <a:spcBef>
                          <a:spcPts val="0"/>
                        </a:spcBef>
                        <a:spcAft>
                          <a:spcPts val="0"/>
                        </a:spcAft>
                        <a:buNone/>
                      </a:pPr>
                      <a:r>
                        <a:rPr lang="en" sz="1900">
                          <a:latin typeface="Open Sans"/>
                          <a:ea typeface="Open Sans"/>
                          <a:cs typeface="Open Sans"/>
                          <a:sym typeface="Open Sans"/>
                        </a:rPr>
                        <a:t>69 (46.6%)</a:t>
                      </a:r>
                      <a:endParaRPr sz="1900">
                        <a:latin typeface="Open Sans"/>
                        <a:ea typeface="Open Sans"/>
                        <a:cs typeface="Open Sans"/>
                        <a:sym typeface="Open Sans"/>
                      </a:endParaRPr>
                    </a:p>
                  </a:txBody>
                  <a:tcPr marL="91425" marR="91425" marT="121900" marB="121900"/>
                </a:tc>
                <a:tc>
                  <a:txBody>
                    <a:bodyPr/>
                    <a:lstStyle/>
                    <a:p>
                      <a:pPr marL="0" lvl="0" indent="0" algn="ctr">
                        <a:spcBef>
                          <a:spcPts val="0"/>
                        </a:spcBef>
                        <a:spcAft>
                          <a:spcPts val="0"/>
                        </a:spcAft>
                        <a:buNone/>
                      </a:pPr>
                      <a:r>
                        <a:rPr lang="en" sz="1900">
                          <a:latin typeface="Open Sans"/>
                          <a:ea typeface="Open Sans"/>
                          <a:cs typeface="Open Sans"/>
                          <a:sym typeface="Open Sans"/>
                        </a:rPr>
                        <a:t>48 (32.4%)</a:t>
                      </a:r>
                      <a:endParaRPr sz="1900">
                        <a:latin typeface="Open Sans"/>
                        <a:ea typeface="Open Sans"/>
                        <a:cs typeface="Open Sans"/>
                        <a:sym typeface="Open Sans"/>
                      </a:endParaRPr>
                    </a:p>
                  </a:txBody>
                  <a:tcPr marL="91425" marR="91425" marT="121900" marB="121900"/>
                </a:tc>
                <a:tc>
                  <a:txBody>
                    <a:bodyPr/>
                    <a:lstStyle/>
                    <a:p>
                      <a:pPr marL="0" lvl="0" indent="0" algn="ctr">
                        <a:spcBef>
                          <a:spcPts val="0"/>
                        </a:spcBef>
                        <a:spcAft>
                          <a:spcPts val="0"/>
                        </a:spcAft>
                        <a:buNone/>
                      </a:pPr>
                      <a:r>
                        <a:rPr lang="en" sz="1900">
                          <a:latin typeface="Open Sans"/>
                          <a:ea typeface="Open Sans"/>
                          <a:cs typeface="Open Sans"/>
                          <a:sym typeface="Open Sans"/>
                        </a:rPr>
                        <a:t>22 (14.9%)</a:t>
                      </a:r>
                      <a:endParaRPr sz="1900">
                        <a:latin typeface="Open Sans"/>
                        <a:ea typeface="Open Sans"/>
                        <a:cs typeface="Open Sans"/>
                        <a:sym typeface="Open Sans"/>
                      </a:endParaRPr>
                    </a:p>
                  </a:txBody>
                  <a:tcPr marL="91425" marR="91425" marT="121900" marB="121900">
                    <a:solidFill>
                      <a:srgbClr val="F4CCCC"/>
                    </a:solidFill>
                  </a:tcPr>
                </a:tc>
                <a:tc>
                  <a:txBody>
                    <a:bodyPr/>
                    <a:lstStyle/>
                    <a:p>
                      <a:pPr marL="0" lvl="0" indent="0" algn="ctr">
                        <a:spcBef>
                          <a:spcPts val="0"/>
                        </a:spcBef>
                        <a:spcAft>
                          <a:spcPts val="0"/>
                        </a:spcAft>
                        <a:buNone/>
                      </a:pPr>
                      <a:r>
                        <a:rPr lang="en" sz="1900">
                          <a:latin typeface="Open Sans"/>
                          <a:ea typeface="Open Sans"/>
                          <a:cs typeface="Open Sans"/>
                          <a:sym typeface="Open Sans"/>
                        </a:rPr>
                        <a:t>9 (6.1%)</a:t>
                      </a:r>
                      <a:endParaRPr sz="1900">
                        <a:latin typeface="Open Sans"/>
                        <a:ea typeface="Open Sans"/>
                        <a:cs typeface="Open Sans"/>
                        <a:sym typeface="Open Sans"/>
                      </a:endParaRPr>
                    </a:p>
                  </a:txBody>
                  <a:tcPr marL="91425" marR="91425" marT="121900" marB="121900">
                    <a:solidFill>
                      <a:srgbClr val="F4CCCC"/>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42758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Survey Results</a:t>
            </a:r>
            <a:endParaRPr/>
          </a:p>
        </p:txBody>
      </p:sp>
      <p:graphicFrame>
        <p:nvGraphicFramePr>
          <p:cNvPr id="152" name="Shape 152"/>
          <p:cNvGraphicFramePr/>
          <p:nvPr/>
        </p:nvGraphicFramePr>
        <p:xfrm>
          <a:off x="311703" y="1719867"/>
          <a:ext cx="7879875" cy="4160360"/>
        </p:xfrm>
        <a:graphic>
          <a:graphicData uri="http://schemas.openxmlformats.org/drawingml/2006/table">
            <a:tbl>
              <a:tblPr>
                <a:noFill/>
              </a:tblPr>
              <a:tblGrid>
                <a:gridCol w="3719775">
                  <a:extLst>
                    <a:ext uri="{9D8B030D-6E8A-4147-A177-3AD203B41FA5}">
                      <a16:colId xmlns:a16="http://schemas.microsoft.com/office/drawing/2014/main" xmlns="" val="20000"/>
                    </a:ext>
                  </a:extLst>
                </a:gridCol>
                <a:gridCol w="1040025">
                  <a:extLst>
                    <a:ext uri="{9D8B030D-6E8A-4147-A177-3AD203B41FA5}">
                      <a16:colId xmlns:a16="http://schemas.microsoft.com/office/drawing/2014/main" xmlns="" val="20001"/>
                    </a:ext>
                  </a:extLst>
                </a:gridCol>
                <a:gridCol w="1040025">
                  <a:extLst>
                    <a:ext uri="{9D8B030D-6E8A-4147-A177-3AD203B41FA5}">
                      <a16:colId xmlns:a16="http://schemas.microsoft.com/office/drawing/2014/main" xmlns="" val="20002"/>
                    </a:ext>
                  </a:extLst>
                </a:gridCol>
                <a:gridCol w="1040025">
                  <a:extLst>
                    <a:ext uri="{9D8B030D-6E8A-4147-A177-3AD203B41FA5}">
                      <a16:colId xmlns:a16="http://schemas.microsoft.com/office/drawing/2014/main" xmlns="" val="20003"/>
                    </a:ext>
                  </a:extLst>
                </a:gridCol>
                <a:gridCol w="1040025">
                  <a:extLst>
                    <a:ext uri="{9D8B030D-6E8A-4147-A177-3AD203B41FA5}">
                      <a16:colId xmlns:a16="http://schemas.microsoft.com/office/drawing/2014/main" xmlns="" val="20004"/>
                    </a:ext>
                  </a:extLst>
                </a:gridCol>
              </a:tblGrid>
              <a:tr h="1402040">
                <a:tc rowSpan="2">
                  <a:txBody>
                    <a:bodyPr/>
                    <a:lstStyle/>
                    <a:p>
                      <a:pPr marL="0" lvl="0" indent="0" rtl="0">
                        <a:spcBef>
                          <a:spcPts val="0"/>
                        </a:spcBef>
                        <a:spcAft>
                          <a:spcPts val="0"/>
                        </a:spcAft>
                        <a:buNone/>
                      </a:pPr>
                      <a:endParaRPr sz="1900">
                        <a:latin typeface="Open Sans"/>
                        <a:ea typeface="Open Sans"/>
                        <a:cs typeface="Open Sans"/>
                        <a:sym typeface="Open Sans"/>
                      </a:endParaRPr>
                    </a:p>
                  </a:txBody>
                  <a:tcPr marL="91425" marR="91425" marT="121900" marB="121900"/>
                </a:tc>
                <a:tc>
                  <a:txBody>
                    <a:bodyPr/>
                    <a:lstStyle/>
                    <a:p>
                      <a:pPr marL="0" lvl="0" indent="0" algn="ctr" rtl="0">
                        <a:spcBef>
                          <a:spcPts val="0"/>
                        </a:spcBef>
                        <a:spcAft>
                          <a:spcPts val="0"/>
                        </a:spcAft>
                        <a:buNone/>
                      </a:pPr>
                      <a:r>
                        <a:rPr lang="en" sz="1900">
                          <a:latin typeface="Open Sans"/>
                          <a:ea typeface="Open Sans"/>
                          <a:cs typeface="Open Sans"/>
                          <a:sym typeface="Open Sans"/>
                        </a:rPr>
                        <a:t>Strongly Disagree</a:t>
                      </a:r>
                      <a:endParaRPr sz="1900">
                        <a:latin typeface="Open Sans"/>
                        <a:ea typeface="Open Sans"/>
                        <a:cs typeface="Open Sans"/>
                        <a:sym typeface="Open Sans"/>
                      </a:endParaRPr>
                    </a:p>
                  </a:txBody>
                  <a:tcPr marL="91425" marR="91425" marT="121900" marB="121900"/>
                </a:tc>
                <a:tc>
                  <a:txBody>
                    <a:bodyPr/>
                    <a:lstStyle/>
                    <a:p>
                      <a:pPr marL="0" lvl="0" indent="0" algn="ctr" rtl="0">
                        <a:spcBef>
                          <a:spcPts val="0"/>
                        </a:spcBef>
                        <a:spcAft>
                          <a:spcPts val="0"/>
                        </a:spcAft>
                        <a:buNone/>
                      </a:pPr>
                      <a:r>
                        <a:rPr lang="en" sz="1700">
                          <a:latin typeface="Open Sans"/>
                          <a:ea typeface="Open Sans"/>
                          <a:cs typeface="Open Sans"/>
                          <a:sym typeface="Open Sans"/>
                        </a:rPr>
                        <a:t>Somewhat Disagree</a:t>
                      </a:r>
                      <a:endParaRPr sz="1700">
                        <a:latin typeface="Open Sans"/>
                        <a:ea typeface="Open Sans"/>
                        <a:cs typeface="Open Sans"/>
                        <a:sym typeface="Open Sans"/>
                      </a:endParaRPr>
                    </a:p>
                  </a:txBody>
                  <a:tcPr marL="91425" marR="91425" marT="121900" marB="121900"/>
                </a:tc>
                <a:tc>
                  <a:txBody>
                    <a:bodyPr/>
                    <a:lstStyle/>
                    <a:p>
                      <a:pPr marL="0" lvl="0" indent="0" algn="ctr" rtl="0">
                        <a:spcBef>
                          <a:spcPts val="0"/>
                        </a:spcBef>
                        <a:spcAft>
                          <a:spcPts val="0"/>
                        </a:spcAft>
                        <a:buNone/>
                      </a:pPr>
                      <a:r>
                        <a:rPr lang="en" sz="1700">
                          <a:latin typeface="Open Sans"/>
                          <a:ea typeface="Open Sans"/>
                          <a:cs typeface="Open Sans"/>
                          <a:sym typeface="Open Sans"/>
                        </a:rPr>
                        <a:t>Somewhat Agree</a:t>
                      </a:r>
                      <a:endParaRPr sz="1700">
                        <a:latin typeface="Open Sans"/>
                        <a:ea typeface="Open Sans"/>
                        <a:cs typeface="Open Sans"/>
                        <a:sym typeface="Open Sans"/>
                      </a:endParaRPr>
                    </a:p>
                  </a:txBody>
                  <a:tcPr marL="91425" marR="91425" marT="121900" marB="121900"/>
                </a:tc>
                <a:tc>
                  <a:txBody>
                    <a:bodyPr/>
                    <a:lstStyle/>
                    <a:p>
                      <a:pPr marL="0" lvl="0" indent="0" algn="ctr" rtl="0">
                        <a:spcBef>
                          <a:spcPts val="0"/>
                        </a:spcBef>
                        <a:spcAft>
                          <a:spcPts val="0"/>
                        </a:spcAft>
                        <a:buNone/>
                      </a:pPr>
                      <a:r>
                        <a:rPr lang="en" sz="1900">
                          <a:latin typeface="Open Sans"/>
                          <a:ea typeface="Open Sans"/>
                          <a:cs typeface="Open Sans"/>
                          <a:sym typeface="Open Sans"/>
                        </a:rPr>
                        <a:t>Strongly Agree</a:t>
                      </a:r>
                      <a:endParaRPr sz="1900">
                        <a:latin typeface="Open Sans"/>
                        <a:ea typeface="Open Sans"/>
                        <a:cs typeface="Open Sans"/>
                        <a:sym typeface="Open Sans"/>
                      </a:endParaRPr>
                    </a:p>
                  </a:txBody>
                  <a:tcPr marL="91425" marR="91425" marT="121900" marB="121900"/>
                </a:tc>
                <a:extLst>
                  <a:ext uri="{0D108BD9-81ED-4DB2-BD59-A6C34878D82A}">
                    <a16:rowId xmlns:a16="http://schemas.microsoft.com/office/drawing/2014/main" xmlns="" val="10000"/>
                  </a:ext>
                </a:extLst>
              </a:tr>
              <a:tr h="822920">
                <a:tc vMerge="1">
                  <a:txBody>
                    <a:bodyPr/>
                    <a:lstStyle/>
                    <a:p>
                      <a:endParaRPr lang="en-US"/>
                    </a:p>
                  </a:txBody>
                  <a:tcPr/>
                </a:tc>
                <a:tc gridSpan="4">
                  <a:txBody>
                    <a:bodyPr/>
                    <a:lstStyle/>
                    <a:p>
                      <a:pPr marL="0" lvl="0" indent="0" algn="ctr" rtl="0">
                        <a:spcBef>
                          <a:spcPts val="0"/>
                        </a:spcBef>
                        <a:spcAft>
                          <a:spcPts val="0"/>
                        </a:spcAft>
                        <a:buNone/>
                      </a:pPr>
                      <a:r>
                        <a:rPr lang="en" sz="1900">
                          <a:latin typeface="Open Sans"/>
                          <a:ea typeface="Open Sans"/>
                          <a:cs typeface="Open Sans"/>
                          <a:sym typeface="Open Sans"/>
                        </a:rPr>
                        <a:t>Number of responses (percentage of total)</a:t>
                      </a:r>
                      <a:endParaRPr sz="1900">
                        <a:latin typeface="Open Sans"/>
                        <a:ea typeface="Open Sans"/>
                        <a:cs typeface="Open Sans"/>
                        <a:sym typeface="Open Sans"/>
                      </a:endParaRPr>
                    </a:p>
                  </a:txBody>
                  <a:tcPr marL="91425" marR="91425" marT="121900" marB="12190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822920">
                <a:tc>
                  <a:txBody>
                    <a:bodyPr/>
                    <a:lstStyle/>
                    <a:p>
                      <a:pPr marL="0" lvl="0" indent="0" rtl="0">
                        <a:spcBef>
                          <a:spcPts val="0"/>
                        </a:spcBef>
                        <a:spcAft>
                          <a:spcPts val="0"/>
                        </a:spcAft>
                        <a:buNone/>
                      </a:pPr>
                      <a:r>
                        <a:rPr lang="en" sz="1900">
                          <a:latin typeface="Open Sans"/>
                          <a:ea typeface="Open Sans"/>
                          <a:cs typeface="Open Sans"/>
                          <a:sym typeface="Open Sans"/>
                        </a:rPr>
                        <a:t>Parents of children at my facility will support these new changes</a:t>
                      </a:r>
                      <a:endParaRPr sz="1900">
                        <a:latin typeface="Open Sans"/>
                        <a:ea typeface="Open Sans"/>
                        <a:cs typeface="Open Sans"/>
                        <a:sym typeface="Open Sans"/>
                      </a:endParaRPr>
                    </a:p>
                  </a:txBody>
                  <a:tcPr marL="91425" marR="91425" marT="121900" marB="121900"/>
                </a:tc>
                <a:tc gridSpan="2">
                  <a:txBody>
                    <a:bodyPr/>
                    <a:lstStyle/>
                    <a:p>
                      <a:pPr marL="0" lvl="0" indent="0" algn="ctr" rtl="0">
                        <a:spcBef>
                          <a:spcPts val="0"/>
                        </a:spcBef>
                        <a:spcAft>
                          <a:spcPts val="0"/>
                        </a:spcAft>
                        <a:buNone/>
                      </a:pPr>
                      <a:r>
                        <a:rPr lang="en" sz="1900">
                          <a:latin typeface="Open Sans"/>
                          <a:ea typeface="Open Sans"/>
                          <a:cs typeface="Open Sans"/>
                          <a:sym typeface="Open Sans"/>
                        </a:rPr>
                        <a:t>12.7%</a:t>
                      </a:r>
                      <a:endParaRPr sz="1900">
                        <a:latin typeface="Open Sans"/>
                        <a:ea typeface="Open Sans"/>
                        <a:cs typeface="Open Sans"/>
                        <a:sym typeface="Open Sans"/>
                      </a:endParaRPr>
                    </a:p>
                  </a:txBody>
                  <a:tcPr marL="91425" marR="91425" marT="121900" marB="121900" anchor="ctr">
                    <a:solidFill>
                      <a:srgbClr val="F4CCCC"/>
                    </a:solidFill>
                  </a:tcPr>
                </a:tc>
                <a:tc hMerge="1">
                  <a:txBody>
                    <a:bodyPr/>
                    <a:lstStyle/>
                    <a:p>
                      <a:endParaRPr lang="en-US"/>
                    </a:p>
                  </a:txBody>
                  <a:tcPr/>
                </a:tc>
                <a:tc>
                  <a:txBody>
                    <a:bodyPr/>
                    <a:lstStyle/>
                    <a:p>
                      <a:pPr marL="0" lvl="0" indent="0" rtl="0">
                        <a:spcBef>
                          <a:spcPts val="0"/>
                        </a:spcBef>
                        <a:spcAft>
                          <a:spcPts val="0"/>
                        </a:spcAft>
                        <a:buNone/>
                      </a:pPr>
                      <a:endParaRPr sz="1900"/>
                    </a:p>
                  </a:txBody>
                  <a:tcPr marL="91425" marR="91425" marT="121900" marB="121900"/>
                </a:tc>
                <a:tc>
                  <a:txBody>
                    <a:bodyPr/>
                    <a:lstStyle/>
                    <a:p>
                      <a:pPr marL="0" lvl="0" indent="0" rtl="0">
                        <a:spcBef>
                          <a:spcPts val="0"/>
                        </a:spcBef>
                        <a:spcAft>
                          <a:spcPts val="0"/>
                        </a:spcAft>
                        <a:buNone/>
                      </a:pPr>
                      <a:endParaRPr sz="1900"/>
                    </a:p>
                  </a:txBody>
                  <a:tcPr marL="91425" marR="91425" marT="121900" marB="121900"/>
                </a:tc>
                <a:extLst>
                  <a:ext uri="{0D108BD9-81ED-4DB2-BD59-A6C34878D82A}">
                    <a16:rowId xmlns:a16="http://schemas.microsoft.com/office/drawing/2014/main" xmlns="" val="10002"/>
                  </a:ext>
                </a:extLst>
              </a:tr>
              <a:tr h="1112480">
                <a:tc>
                  <a:txBody>
                    <a:bodyPr/>
                    <a:lstStyle/>
                    <a:p>
                      <a:pPr marL="0" lvl="0" indent="0" rtl="0">
                        <a:spcBef>
                          <a:spcPts val="0"/>
                        </a:spcBef>
                        <a:spcAft>
                          <a:spcPts val="0"/>
                        </a:spcAft>
                        <a:buNone/>
                      </a:pPr>
                      <a:r>
                        <a:rPr lang="en" sz="1900">
                          <a:latin typeface="Open Sans"/>
                          <a:ea typeface="Open Sans"/>
                          <a:cs typeface="Open Sans"/>
                          <a:sym typeface="Open Sans"/>
                        </a:rPr>
                        <a:t>I am concerned about giving parents information regarding the new guidelines</a:t>
                      </a:r>
                      <a:endParaRPr sz="1900">
                        <a:latin typeface="Open Sans"/>
                        <a:ea typeface="Open Sans"/>
                        <a:cs typeface="Open Sans"/>
                        <a:sym typeface="Open Sans"/>
                      </a:endParaRPr>
                    </a:p>
                  </a:txBody>
                  <a:tcPr marL="91425" marR="91425" marT="121900" marB="121900"/>
                </a:tc>
                <a:tc>
                  <a:txBody>
                    <a:bodyPr/>
                    <a:lstStyle/>
                    <a:p>
                      <a:pPr marL="0" lvl="0" indent="0" rtl="0">
                        <a:spcBef>
                          <a:spcPts val="0"/>
                        </a:spcBef>
                        <a:spcAft>
                          <a:spcPts val="0"/>
                        </a:spcAft>
                        <a:buNone/>
                      </a:pPr>
                      <a:endParaRPr sz="1900"/>
                    </a:p>
                  </a:txBody>
                  <a:tcPr marL="91425" marR="91425" marT="121900" marB="121900"/>
                </a:tc>
                <a:tc>
                  <a:txBody>
                    <a:bodyPr/>
                    <a:lstStyle/>
                    <a:p>
                      <a:pPr marL="0" lvl="0" indent="0" rtl="0">
                        <a:spcBef>
                          <a:spcPts val="0"/>
                        </a:spcBef>
                        <a:spcAft>
                          <a:spcPts val="0"/>
                        </a:spcAft>
                        <a:buNone/>
                      </a:pPr>
                      <a:endParaRPr sz="1900"/>
                    </a:p>
                  </a:txBody>
                  <a:tcPr marL="91425" marR="91425" marT="121900" marB="121900"/>
                </a:tc>
                <a:tc gridSpan="2">
                  <a:txBody>
                    <a:bodyPr/>
                    <a:lstStyle/>
                    <a:p>
                      <a:pPr marL="0" lvl="0" indent="0" algn="ctr" rtl="0">
                        <a:spcBef>
                          <a:spcPts val="0"/>
                        </a:spcBef>
                        <a:spcAft>
                          <a:spcPts val="0"/>
                        </a:spcAft>
                        <a:buNone/>
                      </a:pPr>
                      <a:r>
                        <a:rPr lang="en" sz="1900">
                          <a:latin typeface="Open Sans"/>
                          <a:ea typeface="Open Sans"/>
                          <a:cs typeface="Open Sans"/>
                          <a:sym typeface="Open Sans"/>
                        </a:rPr>
                        <a:t>21%</a:t>
                      </a:r>
                      <a:endParaRPr sz="1900">
                        <a:latin typeface="Open Sans"/>
                        <a:ea typeface="Open Sans"/>
                        <a:cs typeface="Open Sans"/>
                        <a:sym typeface="Open Sans"/>
                      </a:endParaRPr>
                    </a:p>
                  </a:txBody>
                  <a:tcPr marL="91425" marR="91425" marT="121900" marB="121900" anchor="ctr">
                    <a:solidFill>
                      <a:srgbClr val="F4CCCC"/>
                    </a:solidFill>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72415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Preliminary Interview Results</a:t>
            </a:r>
            <a:endParaRPr/>
          </a:p>
        </p:txBody>
      </p:sp>
      <p:sp>
        <p:nvSpPr>
          <p:cNvPr id="158" name="Shape 158"/>
          <p:cNvSpPr txBox="1">
            <a:spLocks noGrp="1"/>
          </p:cNvSpPr>
          <p:nvPr>
            <p:ph type="body" idx="1"/>
          </p:nvPr>
        </p:nvSpPr>
        <p:spPr>
          <a:xfrm>
            <a:off x="1985400" y="1633633"/>
            <a:ext cx="6846900" cy="44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Many providers </a:t>
            </a:r>
            <a:r>
              <a:rPr lang="en">
                <a:solidFill>
                  <a:schemeClr val="accent5"/>
                </a:solidFill>
              </a:rPr>
              <a:t>did not directly share</a:t>
            </a:r>
            <a:r>
              <a:rPr lang="en"/>
              <a:t> the meal pattern changes with parents or were already following the majority of the changes</a:t>
            </a:r>
            <a:endParaRPr/>
          </a:p>
          <a:p>
            <a:pPr marL="457200" lvl="0" indent="-342900" rtl="0">
              <a:spcBef>
                <a:spcPts val="1600"/>
              </a:spcBef>
              <a:spcAft>
                <a:spcPts val="0"/>
              </a:spcAft>
              <a:buSzPts val="1800"/>
              <a:buChar char="-"/>
            </a:pPr>
            <a:r>
              <a:rPr lang="en" sz="1800"/>
              <a:t>Many parents did not notice any change in the menus</a:t>
            </a:r>
            <a:endParaRPr sz="1800"/>
          </a:p>
          <a:p>
            <a:pPr marL="0" lvl="0" indent="0" rtl="0">
              <a:spcBef>
                <a:spcPts val="1600"/>
              </a:spcBef>
              <a:spcAft>
                <a:spcPts val="1600"/>
              </a:spcAft>
              <a:buNone/>
            </a:pPr>
            <a:r>
              <a:rPr lang="en"/>
              <a:t>There was no requirement to share information with parents and many administrative staff left the option to the teachers</a:t>
            </a:r>
            <a:endParaRPr/>
          </a:p>
        </p:txBody>
      </p:sp>
      <p:pic>
        <p:nvPicPr>
          <p:cNvPr id="159" name="Shape 159"/>
          <p:cNvPicPr preferRelativeResize="0"/>
          <p:nvPr/>
        </p:nvPicPr>
        <p:blipFill>
          <a:blip r:embed="rId3">
            <a:alphaModFix/>
          </a:blip>
          <a:stretch>
            <a:fillRect/>
          </a:stretch>
        </p:blipFill>
        <p:spPr>
          <a:xfrm>
            <a:off x="311700" y="1633635"/>
            <a:ext cx="1490150" cy="1696799"/>
          </a:xfrm>
          <a:prstGeom prst="rect">
            <a:avLst/>
          </a:prstGeom>
          <a:noFill/>
          <a:ln>
            <a:noFill/>
          </a:ln>
        </p:spPr>
      </p:pic>
    </p:spTree>
    <p:extLst>
      <p:ext uri="{BB962C8B-B14F-4D97-AF65-F5344CB8AC3E}">
        <p14:creationId xmlns:p14="http://schemas.microsoft.com/office/powerpoint/2010/main" val="4270000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pPr marL="0" indent="0">
              <a:buNone/>
            </a:pPr>
            <a:r>
              <a:rPr lang="en-US" sz="2800" dirty="0" smtClean="0"/>
              <a:t/>
            </a:r>
            <a:br>
              <a:rPr lang="en-US" sz="2800" dirty="0" smtClean="0"/>
            </a:br>
            <a:endParaRPr lang="en-US" sz="2800" dirty="0" smtClean="0"/>
          </a:p>
          <a:p>
            <a:pPr marL="0" indent="0">
              <a:buNone/>
            </a:pPr>
            <a:endParaRPr lang="en-US" sz="2800" dirty="0" smtClean="0"/>
          </a:p>
          <a:p>
            <a:pPr marL="0" indent="0" algn="ctr">
              <a:buNone/>
            </a:pPr>
            <a:r>
              <a:rPr lang="en-US" dirty="0" smtClean="0"/>
              <a:t>The presenters have no personal or financial conflicts of interest.</a:t>
            </a:r>
          </a:p>
        </p:txBody>
      </p:sp>
    </p:spTree>
    <p:extLst>
      <p:ext uri="{BB962C8B-B14F-4D97-AF65-F5344CB8AC3E}">
        <p14:creationId xmlns:p14="http://schemas.microsoft.com/office/powerpoint/2010/main" val="4115045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Preliminary Interview Results</a:t>
            </a:r>
            <a:endParaRPr/>
          </a:p>
        </p:txBody>
      </p:sp>
      <p:sp>
        <p:nvSpPr>
          <p:cNvPr id="165" name="Shape 165"/>
          <p:cNvSpPr txBox="1">
            <a:spLocks noGrp="1"/>
          </p:cNvSpPr>
          <p:nvPr>
            <p:ph type="body" idx="1"/>
          </p:nvPr>
        </p:nvSpPr>
        <p:spPr>
          <a:xfrm>
            <a:off x="311700" y="1633633"/>
            <a:ext cx="6765900" cy="4472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Some providers reported changes in the </a:t>
            </a:r>
            <a:r>
              <a:rPr lang="en">
                <a:solidFill>
                  <a:schemeClr val="accent5"/>
                </a:solidFill>
              </a:rPr>
              <a:t>foods children bring to the center </a:t>
            </a:r>
            <a:r>
              <a:rPr lang="en"/>
              <a:t>and/or an increase in </a:t>
            </a:r>
            <a:r>
              <a:rPr lang="en">
                <a:solidFill>
                  <a:schemeClr val="accent5"/>
                </a:solidFill>
              </a:rPr>
              <a:t>child willingness to try new foods</a:t>
            </a:r>
            <a:endParaRPr>
              <a:solidFill>
                <a:schemeClr val="accent5"/>
              </a:solidFill>
            </a:endParaRPr>
          </a:p>
          <a:p>
            <a:pPr marL="457200" lvl="0" indent="0" rtl="0">
              <a:spcBef>
                <a:spcPts val="1600"/>
              </a:spcBef>
              <a:spcAft>
                <a:spcPts val="0"/>
              </a:spcAft>
              <a:buNone/>
            </a:pPr>
            <a:r>
              <a:rPr lang="en" i="1"/>
              <a:t>“Now we will see a kid walking in with an apple in the morning versus the chips they used to bring in or the sugary drink they used to be drinking.”</a:t>
            </a:r>
            <a:endParaRPr i="1"/>
          </a:p>
          <a:p>
            <a:pPr marL="457200" lvl="0" indent="0" rtl="0">
              <a:spcBef>
                <a:spcPts val="1600"/>
              </a:spcBef>
              <a:spcAft>
                <a:spcPts val="1600"/>
              </a:spcAft>
              <a:buNone/>
            </a:pPr>
            <a:endParaRPr i="1"/>
          </a:p>
        </p:txBody>
      </p:sp>
      <p:pic>
        <p:nvPicPr>
          <p:cNvPr id="166" name="Shape 166"/>
          <p:cNvPicPr preferRelativeResize="0"/>
          <p:nvPr/>
        </p:nvPicPr>
        <p:blipFill>
          <a:blip r:embed="rId3">
            <a:alphaModFix/>
          </a:blip>
          <a:stretch>
            <a:fillRect/>
          </a:stretch>
        </p:blipFill>
        <p:spPr>
          <a:xfrm>
            <a:off x="7077600" y="1977269"/>
            <a:ext cx="1490150" cy="1696799"/>
          </a:xfrm>
          <a:prstGeom prst="rect">
            <a:avLst/>
          </a:prstGeom>
          <a:noFill/>
          <a:ln>
            <a:noFill/>
          </a:ln>
        </p:spPr>
      </p:pic>
      <p:sp>
        <p:nvSpPr>
          <p:cNvPr id="167" name="Shape 167"/>
          <p:cNvSpPr txBox="1"/>
          <p:nvPr/>
        </p:nvSpPr>
        <p:spPr>
          <a:xfrm>
            <a:off x="768900" y="4402833"/>
            <a:ext cx="7879800" cy="2180800"/>
          </a:xfrm>
          <a:prstGeom prst="rect">
            <a:avLst/>
          </a:prstGeom>
          <a:noFill/>
          <a:ln>
            <a:noFill/>
          </a:ln>
        </p:spPr>
        <p:txBody>
          <a:bodyPr spcFirstLastPara="1" wrap="square" lIns="91425" tIns="91425" rIns="91425" bIns="91425" anchor="ctr" anchorCtr="0">
            <a:noAutofit/>
          </a:bodyPr>
          <a:lstStyle/>
          <a:p>
            <a:pPr>
              <a:buClr>
                <a:srgbClr val="000000"/>
              </a:buClr>
              <a:buFont typeface="Arial"/>
              <a:buNone/>
            </a:pPr>
            <a:r>
              <a:rPr lang="en" i="1" kern="0">
                <a:solidFill>
                  <a:srgbClr val="000000"/>
                </a:solidFill>
                <a:latin typeface="Open Sans"/>
                <a:ea typeface="Open Sans"/>
                <a:cs typeface="Open Sans"/>
                <a:sym typeface="Open Sans"/>
              </a:rPr>
              <a:t>“I think when the kids come in here and they are not interested in eating at home but when they get into the family style eating, they see their friends eating and they see their friends eating, they start eating as well and that’s a success for the parents.”</a:t>
            </a:r>
            <a:endParaRPr i="1" kern="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74028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Conclusions</a:t>
            </a:r>
            <a:endParaRPr/>
          </a:p>
        </p:txBody>
      </p:sp>
      <p:sp>
        <p:nvSpPr>
          <p:cNvPr id="173" name="Shape 173"/>
          <p:cNvSpPr txBox="1">
            <a:spLocks noGrp="1"/>
          </p:cNvSpPr>
          <p:nvPr>
            <p:ph type="body" idx="1"/>
          </p:nvPr>
        </p:nvSpPr>
        <p:spPr>
          <a:xfrm>
            <a:off x="311700" y="1633633"/>
            <a:ext cx="8520600" cy="44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Providers were not overly concerned with parent reaction to the meal pattern changes</a:t>
            </a:r>
            <a:endParaRPr/>
          </a:p>
          <a:p>
            <a:pPr marL="457200" lvl="0" indent="0">
              <a:spcBef>
                <a:spcPts val="1600"/>
              </a:spcBef>
              <a:spcAft>
                <a:spcPts val="0"/>
              </a:spcAft>
              <a:buNone/>
            </a:pPr>
            <a:r>
              <a:rPr lang="en" i="1"/>
              <a:t>“Everyone knows we participate in this program so they know they have to go along with it.”</a:t>
            </a:r>
            <a:endParaRPr i="1"/>
          </a:p>
          <a:p>
            <a:pPr marL="0" lvl="0" indent="0" rtl="0">
              <a:spcBef>
                <a:spcPts val="1600"/>
              </a:spcBef>
              <a:spcAft>
                <a:spcPts val="0"/>
              </a:spcAft>
              <a:buNone/>
            </a:pPr>
            <a:r>
              <a:rPr lang="en"/>
              <a:t>Limited communication occured between providers and parents around the changes</a:t>
            </a:r>
            <a:endParaRPr/>
          </a:p>
          <a:p>
            <a:pPr marL="0" lvl="0" indent="0" rtl="0">
              <a:spcBef>
                <a:spcPts val="1600"/>
              </a:spcBef>
              <a:spcAft>
                <a:spcPts val="0"/>
              </a:spcAft>
              <a:buNone/>
            </a:pPr>
            <a:r>
              <a:rPr lang="en"/>
              <a:t>Some positive impacts on children and families were reported</a:t>
            </a:r>
            <a:endParaRPr/>
          </a:p>
          <a:p>
            <a:pPr marL="0" lvl="0" indent="0">
              <a:spcBef>
                <a:spcPts val="1600"/>
              </a:spcBef>
              <a:spcAft>
                <a:spcPts val="0"/>
              </a:spcAft>
              <a:buNone/>
            </a:pPr>
            <a:endParaRPr/>
          </a:p>
          <a:p>
            <a:pPr marL="0" lvl="0" indent="0">
              <a:spcBef>
                <a:spcPts val="1600"/>
              </a:spcBef>
              <a:spcAft>
                <a:spcPts val="1600"/>
              </a:spcAft>
              <a:buNone/>
            </a:pPr>
            <a:endParaRPr/>
          </a:p>
        </p:txBody>
      </p:sp>
    </p:spTree>
    <p:extLst>
      <p:ext uri="{BB962C8B-B14F-4D97-AF65-F5344CB8AC3E}">
        <p14:creationId xmlns:p14="http://schemas.microsoft.com/office/powerpoint/2010/main" val="3840022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Acknowledgements &amp; Questions</a:t>
            </a:r>
            <a:endParaRPr/>
          </a:p>
        </p:txBody>
      </p:sp>
      <p:sp>
        <p:nvSpPr>
          <p:cNvPr id="179" name="Shape 179"/>
          <p:cNvSpPr txBox="1">
            <a:spLocks noGrp="1"/>
          </p:cNvSpPr>
          <p:nvPr>
            <p:ph type="body" idx="1"/>
          </p:nvPr>
        </p:nvSpPr>
        <p:spPr>
          <a:xfrm>
            <a:off x="311700" y="1633633"/>
            <a:ext cx="8520600" cy="4472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THANK YOU to Aimee Beam and Ruth Uhey from the Delaware Department of Education for </a:t>
            </a:r>
            <a:r>
              <a:rPr lang="en" dirty="0" smtClean="0"/>
              <a:t>their collaboration and support</a:t>
            </a:r>
            <a:endParaRPr dirty="0"/>
          </a:p>
          <a:p>
            <a:pPr marL="0" lvl="0" indent="0">
              <a:spcBef>
                <a:spcPts val="1600"/>
              </a:spcBef>
              <a:spcAft>
                <a:spcPts val="0"/>
              </a:spcAft>
              <a:buNone/>
            </a:pPr>
            <a:endParaRPr dirty="0"/>
          </a:p>
          <a:p>
            <a:pPr marL="0" lvl="0" indent="0">
              <a:spcBef>
                <a:spcPts val="1600"/>
              </a:spcBef>
              <a:spcAft>
                <a:spcPts val="0"/>
              </a:spcAft>
              <a:buNone/>
            </a:pPr>
            <a:r>
              <a:rPr lang="en" dirty="0"/>
              <a:t>Nicole Slesinger, MS (c)</a:t>
            </a:r>
            <a:endParaRPr dirty="0"/>
          </a:p>
          <a:p>
            <a:pPr marL="0" lvl="0" indent="0">
              <a:spcBef>
                <a:spcPts val="1600"/>
              </a:spcBef>
              <a:spcAft>
                <a:spcPts val="0"/>
              </a:spcAft>
              <a:buNone/>
            </a:pPr>
            <a:r>
              <a:rPr lang="en" dirty="0"/>
              <a:t>Laura Lessard, PhD, MPH : </a:t>
            </a:r>
            <a:r>
              <a:rPr lang="en" u="sng" dirty="0">
                <a:solidFill>
                  <a:schemeClr val="hlink"/>
                </a:solidFill>
                <a:hlinkClick r:id="rId3"/>
              </a:rPr>
              <a:t>LLessard@udel.edu</a:t>
            </a:r>
            <a:r>
              <a:rPr lang="en" dirty="0"/>
              <a:t> </a:t>
            </a:r>
            <a:endParaRPr dirty="0"/>
          </a:p>
          <a:p>
            <a:pPr marL="0" lvl="0" indent="0">
              <a:spcBef>
                <a:spcPts val="1600"/>
              </a:spcBef>
              <a:spcAft>
                <a:spcPts val="1600"/>
              </a:spcAft>
              <a:buNone/>
            </a:pPr>
            <a:r>
              <a:rPr lang="en" dirty="0"/>
              <a:t>And our wonderful team members: Emily Toal and Alexa Hirschberg </a:t>
            </a:r>
            <a:endParaRPr dirty="0"/>
          </a:p>
        </p:txBody>
      </p:sp>
    </p:spTree>
    <p:extLst>
      <p:ext uri="{BB962C8B-B14F-4D97-AF65-F5344CB8AC3E}">
        <p14:creationId xmlns:p14="http://schemas.microsoft.com/office/powerpoint/2010/main" val="3542186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200400"/>
            <a:ext cx="8305800" cy="1362075"/>
          </a:xfrm>
        </p:spPr>
        <p:txBody>
          <a:bodyPr>
            <a:normAutofit fontScale="90000"/>
          </a:bodyPr>
          <a:lstStyle/>
          <a:p>
            <a:r>
              <a:rPr lang="en-US" sz="2700" b="0" cap="none" dirty="0">
                <a:solidFill>
                  <a:schemeClr val="tx1">
                    <a:lumMod val="65000"/>
                    <a:lumOff val="35000"/>
                  </a:schemeClr>
                </a:solidFill>
              </a:rPr>
              <a:t>Nora </a:t>
            </a:r>
            <a:r>
              <a:rPr lang="en-US" sz="2700" b="0" cap="none" dirty="0" smtClean="0">
                <a:solidFill>
                  <a:schemeClr val="tx1">
                    <a:lumMod val="65000"/>
                    <a:lumOff val="35000"/>
                  </a:schemeClr>
                </a:solidFill>
              </a:rPr>
              <a:t>Katurakes, RN, </a:t>
            </a:r>
            <a:r>
              <a:rPr lang="en-US" sz="2700" b="0" cap="none" dirty="0">
                <a:solidFill>
                  <a:schemeClr val="tx1">
                    <a:lumMod val="65000"/>
                    <a:lumOff val="35000"/>
                  </a:schemeClr>
                </a:solidFill>
              </a:rPr>
              <a:t>Pat </a:t>
            </a:r>
            <a:r>
              <a:rPr lang="en-US" sz="2700" b="0" cap="none" dirty="0" smtClean="0">
                <a:solidFill>
                  <a:schemeClr val="tx1">
                    <a:lumMod val="65000"/>
                    <a:lumOff val="35000"/>
                  </a:schemeClr>
                </a:solidFill>
              </a:rPr>
              <a:t>Swanson, RN,  </a:t>
            </a:r>
            <a:r>
              <a:rPr lang="en-US" sz="2700" b="0" cap="none" dirty="0">
                <a:solidFill>
                  <a:schemeClr val="tx1">
                    <a:lumMod val="65000"/>
                    <a:lumOff val="35000"/>
                  </a:schemeClr>
                </a:solidFill>
              </a:rPr>
              <a:t>Heather </a:t>
            </a:r>
            <a:r>
              <a:rPr lang="en-US" sz="2700" b="0" cap="none" dirty="0" smtClean="0">
                <a:solidFill>
                  <a:schemeClr val="tx1">
                    <a:lumMod val="65000"/>
                    <a:lumOff val="35000"/>
                  </a:schemeClr>
                </a:solidFill>
              </a:rPr>
              <a:t>Bittner-Fagan, MD </a:t>
            </a:r>
            <a:r>
              <a:rPr lang="en-US" sz="2700" b="0" cap="none" dirty="0">
                <a:solidFill>
                  <a:schemeClr val="tx1">
                    <a:lumMod val="65000"/>
                    <a:lumOff val="35000"/>
                  </a:schemeClr>
                </a:solidFill>
              </a:rPr>
              <a:t>, Margot </a:t>
            </a:r>
            <a:r>
              <a:rPr lang="en-US" sz="2700" b="0" cap="none" dirty="0" smtClean="0">
                <a:solidFill>
                  <a:schemeClr val="tx1">
                    <a:lumMod val="65000"/>
                    <a:lumOff val="35000"/>
                  </a:schemeClr>
                </a:solidFill>
              </a:rPr>
              <a:t>Savoy, MD, </a:t>
            </a:r>
            <a:r>
              <a:rPr lang="en-US" sz="2700" b="0" cap="none" dirty="0">
                <a:solidFill>
                  <a:schemeClr val="tx1">
                    <a:lumMod val="65000"/>
                    <a:lumOff val="35000"/>
                  </a:schemeClr>
                </a:solidFill>
              </a:rPr>
              <a:t>Zohra Ali-Khan </a:t>
            </a:r>
            <a:r>
              <a:rPr lang="en-US" sz="2700" b="0" cap="none" dirty="0" err="1" smtClean="0">
                <a:solidFill>
                  <a:schemeClr val="tx1">
                    <a:lumMod val="65000"/>
                    <a:lumOff val="35000"/>
                  </a:schemeClr>
                </a:solidFill>
              </a:rPr>
              <a:t>Katts</a:t>
            </a:r>
            <a:r>
              <a:rPr lang="en-US" sz="2700" b="0" cap="none" dirty="0" smtClean="0">
                <a:solidFill>
                  <a:schemeClr val="tx1">
                    <a:lumMod val="65000"/>
                    <a:lumOff val="35000"/>
                  </a:schemeClr>
                </a:solidFill>
              </a:rPr>
              <a:t>, MS., </a:t>
            </a:r>
            <a:r>
              <a:rPr lang="en-US" sz="2700" b="0" cap="none" dirty="0">
                <a:solidFill>
                  <a:schemeClr val="tx1">
                    <a:lumMod val="65000"/>
                    <a:lumOff val="35000"/>
                  </a:schemeClr>
                </a:solidFill>
              </a:rPr>
              <a:t>Diana </a:t>
            </a:r>
            <a:r>
              <a:rPr lang="en-US" sz="2700" b="0" cap="none" dirty="0" smtClean="0">
                <a:solidFill>
                  <a:schemeClr val="tx1">
                    <a:lumMod val="65000"/>
                    <a:lumOff val="35000"/>
                  </a:schemeClr>
                </a:solidFill>
              </a:rPr>
              <a:t>Dickson-Witmer, MD, </a:t>
            </a:r>
            <a:r>
              <a:rPr lang="en-US" sz="2700" b="0" cap="none" dirty="0">
                <a:solidFill>
                  <a:schemeClr val="tx1">
                    <a:lumMod val="65000"/>
                    <a:lumOff val="35000"/>
                  </a:schemeClr>
                </a:solidFill>
              </a:rPr>
              <a:t>Ramya </a:t>
            </a:r>
            <a:r>
              <a:rPr lang="en-US" sz="2700" b="0" cap="none" dirty="0" smtClean="0">
                <a:solidFill>
                  <a:schemeClr val="tx1">
                    <a:lumMod val="65000"/>
                    <a:lumOff val="35000"/>
                  </a:schemeClr>
                </a:solidFill>
              </a:rPr>
              <a:t>Varadarajan, MD, </a:t>
            </a:r>
            <a:r>
              <a:rPr lang="en-US" sz="2700" b="0" cap="none" dirty="0">
                <a:solidFill>
                  <a:schemeClr val="tx1">
                    <a:lumMod val="65000"/>
                    <a:lumOff val="35000"/>
                  </a:schemeClr>
                </a:solidFill>
              </a:rPr>
              <a:t>and </a:t>
            </a:r>
            <a:r>
              <a:rPr lang="en-US" sz="2700" cap="none" dirty="0">
                <a:solidFill>
                  <a:schemeClr val="tx1">
                    <a:lumMod val="65000"/>
                    <a:lumOff val="35000"/>
                  </a:schemeClr>
                </a:solidFill>
              </a:rPr>
              <a:t>Jennifer </a:t>
            </a:r>
            <a:r>
              <a:rPr lang="en-US" sz="2700" cap="none" dirty="0" smtClean="0">
                <a:solidFill>
                  <a:schemeClr val="tx1">
                    <a:lumMod val="65000"/>
                    <a:lumOff val="35000"/>
                  </a:schemeClr>
                </a:solidFill>
              </a:rPr>
              <a:t>Sims-Mourtada, PhD.</a:t>
            </a:r>
            <a:r>
              <a:rPr lang="en-US" cap="none" dirty="0" smtClean="0"/>
              <a:t/>
            </a:r>
            <a:br>
              <a:rPr lang="en-US" cap="none" dirty="0" smtClean="0"/>
            </a:br>
            <a:endParaRPr lang="en-US" cap="none" dirty="0"/>
          </a:p>
        </p:txBody>
      </p:sp>
      <p:sp>
        <p:nvSpPr>
          <p:cNvPr id="3" name="Text Placeholder 2"/>
          <p:cNvSpPr>
            <a:spLocks noGrp="1"/>
          </p:cNvSpPr>
          <p:nvPr>
            <p:ph type="body" idx="1"/>
          </p:nvPr>
        </p:nvSpPr>
        <p:spPr>
          <a:xfrm>
            <a:off x="381000" y="1600200"/>
            <a:ext cx="8918574" cy="1500187"/>
          </a:xfrm>
        </p:spPr>
        <p:txBody>
          <a:bodyPr>
            <a:normAutofit fontScale="40000" lnSpcReduction="20000"/>
          </a:bodyPr>
          <a:lstStyle/>
          <a:p>
            <a:r>
              <a:rPr lang="en-US" sz="8600" b="1" dirty="0">
                <a:solidFill>
                  <a:schemeClr val="tx1"/>
                </a:solidFill>
              </a:rPr>
              <a:t>Reducing health disparities in breast cancer through community engagement</a:t>
            </a:r>
          </a:p>
          <a:p>
            <a:r>
              <a:rPr lang="en-US" b="1" dirty="0"/>
              <a:t> </a:t>
            </a:r>
            <a:endParaRPr lang="en-US" dirty="0"/>
          </a:p>
          <a:p>
            <a:endParaRPr lang="en-US" dirty="0"/>
          </a:p>
        </p:txBody>
      </p:sp>
      <p:pic>
        <p:nvPicPr>
          <p:cNvPr id="4" name="Picture 2" descr="\\USCHR4\801002665$\Desktop\Full Color CCHS HFGCC  Research Logo CMYK.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5334000"/>
            <a:ext cx="3239947" cy="11781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596175"/>
            <a:ext cx="33559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4100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25" y="-228600"/>
            <a:ext cx="8382000" cy="1600200"/>
          </a:xfrm>
        </p:spPr>
        <p:txBody>
          <a:bodyPr/>
          <a:lstStyle/>
          <a:p>
            <a:r>
              <a:rPr lang="en-US" sz="2800" b="1" dirty="0" smtClean="0"/>
              <a:t>The Breast Cancer Research Program at HFGCCRI</a:t>
            </a:r>
            <a:endParaRPr lang="en-US" sz="2800" b="1" dirty="0"/>
          </a:p>
        </p:txBody>
      </p:sp>
      <p:pic>
        <p:nvPicPr>
          <p:cNvPr id="1026" name="Picture 2" descr="\\USCHR2\801157627$\Desktop\151203CC-0397_ful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7733" y="1232237"/>
            <a:ext cx="3992818" cy="2661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49951" y="4103310"/>
            <a:ext cx="5410200" cy="2862322"/>
          </a:xfrm>
          <a:prstGeom prst="rect">
            <a:avLst/>
          </a:prstGeom>
          <a:noFill/>
        </p:spPr>
        <p:txBody>
          <a:bodyPr wrap="square" rtlCol="0">
            <a:spAutoFit/>
          </a:bodyPr>
          <a:lstStyle/>
          <a:p>
            <a:endParaRPr lang="en-US" dirty="0" smtClean="0">
              <a:solidFill>
                <a:prstClr val="black"/>
              </a:solidFill>
              <a:cs typeface="Arial" panose="020B0604020202020204" pitchFamily="34" charset="0"/>
            </a:endParaRPr>
          </a:p>
          <a:p>
            <a:r>
              <a:rPr lang="en-US" u="sng" dirty="0" smtClean="0">
                <a:solidFill>
                  <a:prstClr val="black">
                    <a:lumMod val="75000"/>
                  </a:prstClr>
                </a:solidFill>
                <a:cs typeface="Arial" panose="020B0604020202020204" pitchFamily="34" charset="0"/>
              </a:rPr>
              <a:t>Medical Expertise</a:t>
            </a:r>
          </a:p>
          <a:p>
            <a:r>
              <a:rPr lang="en-US" dirty="0" smtClean="0">
                <a:solidFill>
                  <a:prstClr val="black"/>
                </a:solidFill>
                <a:cs typeface="Arial" panose="020B0604020202020204" pitchFamily="34" charset="0"/>
              </a:rPr>
              <a:t>Surgical Oncology</a:t>
            </a:r>
          </a:p>
          <a:p>
            <a:r>
              <a:rPr lang="en-US" dirty="0" smtClean="0">
                <a:solidFill>
                  <a:prstClr val="black"/>
                </a:solidFill>
                <a:cs typeface="Arial" panose="020B0604020202020204" pitchFamily="34" charset="0"/>
              </a:rPr>
              <a:t>Medical Oncology</a:t>
            </a:r>
          </a:p>
          <a:p>
            <a:r>
              <a:rPr lang="en-US" dirty="0" smtClean="0">
                <a:solidFill>
                  <a:prstClr val="black"/>
                </a:solidFill>
                <a:cs typeface="Arial" panose="020B0604020202020204" pitchFamily="34" charset="0"/>
              </a:rPr>
              <a:t>Radiation Oncology</a:t>
            </a:r>
          </a:p>
          <a:p>
            <a:r>
              <a:rPr lang="en-US" dirty="0" smtClean="0">
                <a:solidFill>
                  <a:prstClr val="black"/>
                </a:solidFill>
                <a:cs typeface="Arial" panose="020B0604020202020204" pitchFamily="34" charset="0"/>
              </a:rPr>
              <a:t>Genetic Counseling</a:t>
            </a:r>
          </a:p>
          <a:p>
            <a:r>
              <a:rPr lang="en-US" dirty="0" smtClean="0">
                <a:solidFill>
                  <a:prstClr val="black"/>
                </a:solidFill>
                <a:cs typeface="Arial" panose="020B0604020202020204" pitchFamily="34" charset="0"/>
              </a:rPr>
              <a:t>Outreach</a:t>
            </a:r>
          </a:p>
          <a:p>
            <a:endParaRPr lang="en-US" dirty="0">
              <a:solidFill>
                <a:prstClr val="black"/>
              </a:solidFill>
            </a:endParaRPr>
          </a:p>
          <a:p>
            <a:endParaRPr lang="en-US" dirty="0" smtClean="0">
              <a:solidFill>
                <a:prstClr val="black"/>
              </a:solidFill>
            </a:endParaRPr>
          </a:p>
          <a:p>
            <a:endParaRPr lang="en-US" dirty="0" smtClean="0">
              <a:solidFill>
                <a:prstClr val="black"/>
              </a:solidFill>
            </a:endParaRPr>
          </a:p>
        </p:txBody>
      </p:sp>
      <p:sp>
        <p:nvSpPr>
          <p:cNvPr id="6" name="Rectangle 5"/>
          <p:cNvSpPr/>
          <p:nvPr/>
        </p:nvSpPr>
        <p:spPr>
          <a:xfrm>
            <a:off x="4572000" y="4333875"/>
            <a:ext cx="4572000" cy="2031325"/>
          </a:xfrm>
          <a:prstGeom prst="rect">
            <a:avLst/>
          </a:prstGeom>
        </p:spPr>
        <p:txBody>
          <a:bodyPr>
            <a:spAutoFit/>
          </a:bodyPr>
          <a:lstStyle/>
          <a:p>
            <a:r>
              <a:rPr lang="en-US" u="sng" dirty="0" smtClean="0">
                <a:solidFill>
                  <a:prstClr val="black">
                    <a:lumMod val="75000"/>
                  </a:prstClr>
                </a:solidFill>
                <a:cs typeface="Arial" panose="020B0604020202020204" pitchFamily="34" charset="0"/>
              </a:rPr>
              <a:t>Scientific Expertise</a:t>
            </a:r>
          </a:p>
          <a:p>
            <a:r>
              <a:rPr lang="en-US" dirty="0" smtClean="0">
                <a:solidFill>
                  <a:prstClr val="black"/>
                </a:solidFill>
                <a:cs typeface="Arial" panose="020B0604020202020204" pitchFamily="34" charset="0"/>
              </a:rPr>
              <a:t>Immunology</a:t>
            </a:r>
            <a:endParaRPr lang="en-US" dirty="0">
              <a:solidFill>
                <a:prstClr val="black"/>
              </a:solidFill>
              <a:cs typeface="Arial" panose="020B0604020202020204" pitchFamily="34" charset="0"/>
            </a:endParaRPr>
          </a:p>
          <a:p>
            <a:r>
              <a:rPr lang="en-US" dirty="0">
                <a:solidFill>
                  <a:prstClr val="black"/>
                </a:solidFill>
                <a:cs typeface="Arial" panose="020B0604020202020204" pitchFamily="34" charset="0"/>
              </a:rPr>
              <a:t>Molecular </a:t>
            </a:r>
            <a:r>
              <a:rPr lang="en-US" dirty="0" smtClean="0">
                <a:solidFill>
                  <a:prstClr val="black"/>
                </a:solidFill>
                <a:cs typeface="Arial" panose="020B0604020202020204" pitchFamily="34" charset="0"/>
              </a:rPr>
              <a:t>biology</a:t>
            </a:r>
          </a:p>
          <a:p>
            <a:r>
              <a:rPr lang="en-US" dirty="0" smtClean="0">
                <a:solidFill>
                  <a:prstClr val="black"/>
                </a:solidFill>
                <a:cs typeface="Arial" panose="020B0604020202020204" pitchFamily="34" charset="0"/>
              </a:rPr>
              <a:t>Nanotechnology</a:t>
            </a:r>
            <a:endParaRPr lang="en-US" dirty="0">
              <a:solidFill>
                <a:prstClr val="black"/>
              </a:solidFill>
              <a:cs typeface="Arial" panose="020B0604020202020204" pitchFamily="34" charset="0"/>
            </a:endParaRPr>
          </a:p>
          <a:p>
            <a:r>
              <a:rPr lang="en-US" dirty="0">
                <a:solidFill>
                  <a:prstClr val="black"/>
                </a:solidFill>
                <a:cs typeface="Arial" panose="020B0604020202020204" pitchFamily="34" charset="0"/>
              </a:rPr>
              <a:t>Chemical Engineering</a:t>
            </a:r>
          </a:p>
          <a:p>
            <a:r>
              <a:rPr lang="en-US" dirty="0">
                <a:solidFill>
                  <a:prstClr val="black"/>
                </a:solidFill>
                <a:cs typeface="Arial" panose="020B0604020202020204" pitchFamily="34" charset="0"/>
              </a:rPr>
              <a:t>Biomedical </a:t>
            </a:r>
            <a:r>
              <a:rPr lang="en-US" dirty="0" smtClean="0">
                <a:solidFill>
                  <a:prstClr val="black"/>
                </a:solidFill>
                <a:cs typeface="Arial" panose="020B0604020202020204" pitchFamily="34" charset="0"/>
              </a:rPr>
              <a:t>Engineering</a:t>
            </a:r>
          </a:p>
          <a:p>
            <a:endParaRPr lang="en-US" dirty="0">
              <a:solidFill>
                <a:prstClr val="black"/>
              </a:solidFill>
            </a:endParaRPr>
          </a:p>
        </p:txBody>
      </p:sp>
      <p:sp>
        <p:nvSpPr>
          <p:cNvPr id="4" name="Rectangle 3"/>
          <p:cNvSpPr/>
          <p:nvPr/>
        </p:nvSpPr>
        <p:spPr>
          <a:xfrm>
            <a:off x="4572000" y="1232237"/>
            <a:ext cx="3733800" cy="2585323"/>
          </a:xfrm>
          <a:prstGeom prst="rect">
            <a:avLst/>
          </a:prstGeom>
        </p:spPr>
        <p:txBody>
          <a:bodyPr wrap="square">
            <a:spAutoFit/>
          </a:bodyPr>
          <a:lstStyle/>
          <a:p>
            <a:endParaRPr lang="en-US" dirty="0" smtClean="0">
              <a:solidFill>
                <a:prstClr val="black"/>
              </a:solidFill>
            </a:endParaRPr>
          </a:p>
          <a:p>
            <a:pPr algn="just"/>
            <a:r>
              <a:rPr lang="en-US" b="1" dirty="0" smtClean="0">
                <a:solidFill>
                  <a:prstClr val="black"/>
                </a:solidFill>
                <a:cs typeface="Arial" panose="020B0604020202020204" pitchFamily="34" charset="0"/>
              </a:rPr>
              <a:t>Mission</a:t>
            </a:r>
            <a:r>
              <a:rPr lang="en-US" dirty="0" smtClean="0">
                <a:solidFill>
                  <a:prstClr val="black"/>
                </a:solidFill>
                <a:cs typeface="Arial" panose="020B0604020202020204" pitchFamily="34" charset="0"/>
              </a:rPr>
              <a:t>: To </a:t>
            </a:r>
            <a:r>
              <a:rPr lang="en-US" dirty="0">
                <a:solidFill>
                  <a:prstClr val="black"/>
                </a:solidFill>
                <a:cs typeface="Arial" panose="020B0604020202020204" pitchFamily="34" charset="0"/>
              </a:rPr>
              <a:t>establish a breast center of excellence that uses our collective energies to promote evidence-based breast cancer research, improve lives of breast cancer patients, and, eliminate disparities in breast cancer outcomes for all Delawareans</a:t>
            </a:r>
            <a:r>
              <a:rPr lang="en-US" b="1" dirty="0">
                <a:solidFill>
                  <a:prstClr val="black"/>
                </a:solidFill>
                <a:cs typeface="Arial" panose="020B0604020202020204" pitchFamily="34" charset="0"/>
              </a:rPr>
              <a:t>.</a:t>
            </a:r>
            <a:endParaRPr lang="en-US" dirty="0">
              <a:solidFill>
                <a:prstClr val="black"/>
              </a:solidFill>
              <a:cs typeface="Arial" panose="020B0604020202020204" pitchFamily="34" charset="0"/>
            </a:endParaRPr>
          </a:p>
        </p:txBody>
      </p:sp>
      <p:pic>
        <p:nvPicPr>
          <p:cNvPr id="7" name="Picture 25" descr="CC Health System_2color_no.tag.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4475" y="6151563"/>
            <a:ext cx="20447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584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583487" cy="1044575"/>
          </a:xfrm>
        </p:spPr>
        <p:txBody>
          <a:bodyPr>
            <a:normAutofit fontScale="90000"/>
          </a:bodyPr>
          <a:lstStyle/>
          <a:p>
            <a:r>
              <a:rPr lang="en-US" sz="4000" b="1" dirty="0" smtClean="0"/>
              <a:t>Breast Cancer in Delaware</a:t>
            </a:r>
            <a:r>
              <a:rPr lang="en-US" sz="4000" dirty="0" smtClean="0"/>
              <a:t/>
            </a:r>
            <a:br>
              <a:rPr lang="en-US" sz="4000" dirty="0" smtClean="0"/>
            </a:br>
            <a:endParaRPr lang="en-US" sz="4000" dirty="0"/>
          </a:p>
        </p:txBody>
      </p:sp>
      <p:sp>
        <p:nvSpPr>
          <p:cNvPr id="4" name="TextBox 3"/>
          <p:cNvSpPr txBox="1"/>
          <p:nvPr/>
        </p:nvSpPr>
        <p:spPr>
          <a:xfrm>
            <a:off x="191143" y="381000"/>
            <a:ext cx="8870119" cy="5370701"/>
          </a:xfrm>
          <a:prstGeom prst="rect">
            <a:avLst/>
          </a:prstGeom>
          <a:noFill/>
        </p:spPr>
        <p:txBody>
          <a:bodyPr wrap="square" rtlCol="0">
            <a:spAutoFit/>
          </a:bodyPr>
          <a:lstStyle/>
          <a:p>
            <a:pPr marL="285750" indent="-285750" fontAlgn="base">
              <a:spcBef>
                <a:spcPts val="1200"/>
              </a:spcBef>
              <a:spcAft>
                <a:spcPct val="0"/>
              </a:spcAft>
              <a:buFont typeface="Arial" panose="020B0604020202020204" pitchFamily="34" charset="0"/>
              <a:buChar char="•"/>
            </a:pPr>
            <a:endParaRPr lang="en-US" dirty="0" smtClean="0">
              <a:solidFill>
                <a:srgbClr val="31A460"/>
              </a:solidFill>
            </a:endParaRPr>
          </a:p>
          <a:p>
            <a:pPr marL="285750" indent="-285750" fontAlgn="base">
              <a:spcBef>
                <a:spcPts val="1200"/>
              </a:spcBef>
              <a:spcAft>
                <a:spcPct val="0"/>
              </a:spcAft>
              <a:buFont typeface="Arial" panose="020B0604020202020204" pitchFamily="34" charset="0"/>
              <a:buChar char="•"/>
            </a:pPr>
            <a:endParaRPr lang="en-US" dirty="0">
              <a:solidFill>
                <a:srgbClr val="31A460"/>
              </a:solidFill>
            </a:endParaRPr>
          </a:p>
          <a:p>
            <a:pPr marL="287338" indent="-287338" fontAlgn="base">
              <a:spcBef>
                <a:spcPts val="1200"/>
              </a:spcBef>
              <a:spcAft>
                <a:spcPct val="0"/>
              </a:spcAft>
              <a:buFont typeface="Arial" panose="020B0604020202020204" pitchFamily="34" charset="0"/>
              <a:buChar char="•"/>
            </a:pPr>
            <a:r>
              <a:rPr lang="en-US" b="1" dirty="0" smtClean="0">
                <a:solidFill>
                  <a:prstClr val="black"/>
                </a:solidFill>
              </a:rPr>
              <a:t>Triple Negative Breast Cancer</a:t>
            </a:r>
          </a:p>
          <a:p>
            <a:pPr marL="860425" indent="-115888" fontAlgn="base">
              <a:spcBef>
                <a:spcPts val="1200"/>
              </a:spcBef>
              <a:spcAft>
                <a:spcPct val="0"/>
              </a:spcAft>
              <a:buFont typeface="Arial" panose="020B0604020202020204" pitchFamily="34" charset="0"/>
              <a:buChar char="•"/>
            </a:pPr>
            <a:r>
              <a:rPr lang="en-US" dirty="0" smtClean="0">
                <a:solidFill>
                  <a:prstClr val="black"/>
                </a:solidFill>
              </a:rPr>
              <a:t>Delaware is among the states with </a:t>
            </a:r>
            <a:r>
              <a:rPr lang="en-US" b="1" i="1" dirty="0" smtClean="0">
                <a:solidFill>
                  <a:srgbClr val="006600"/>
                </a:solidFill>
              </a:rPr>
              <a:t>high incidence of TNBC </a:t>
            </a:r>
            <a:r>
              <a:rPr lang="en-US" dirty="0" smtClean="0">
                <a:solidFill>
                  <a:prstClr val="black"/>
                </a:solidFill>
              </a:rPr>
              <a:t>, an aggressive form of breast cancer with no targeted treatments. (</a:t>
            </a:r>
            <a:r>
              <a:rPr lang="en-US" i="1" dirty="0" err="1" smtClean="0">
                <a:solidFill>
                  <a:prstClr val="black"/>
                </a:solidFill>
              </a:rPr>
              <a:t>JNatl</a:t>
            </a:r>
            <a:r>
              <a:rPr lang="en-US" i="1" dirty="0" smtClean="0">
                <a:solidFill>
                  <a:prstClr val="black"/>
                </a:solidFill>
              </a:rPr>
              <a:t> </a:t>
            </a:r>
            <a:r>
              <a:rPr lang="en-US" i="1" dirty="0">
                <a:solidFill>
                  <a:prstClr val="black"/>
                </a:solidFill>
              </a:rPr>
              <a:t>Cancer Inst (2015)107(6):</a:t>
            </a:r>
            <a:r>
              <a:rPr lang="en-US" i="1" dirty="0" smtClean="0">
                <a:solidFill>
                  <a:prstClr val="black"/>
                </a:solidFill>
              </a:rPr>
              <a:t>djv048)</a:t>
            </a:r>
            <a:endParaRPr lang="en-US" dirty="0" smtClean="0">
              <a:solidFill>
                <a:prstClr val="black"/>
              </a:solidFill>
            </a:endParaRPr>
          </a:p>
          <a:p>
            <a:pPr marL="285750" indent="-285750" fontAlgn="base">
              <a:spcBef>
                <a:spcPts val="1200"/>
              </a:spcBef>
              <a:spcAft>
                <a:spcPct val="0"/>
              </a:spcAft>
              <a:buFont typeface="Arial" panose="020B0604020202020204" pitchFamily="34" charset="0"/>
              <a:buChar char="•"/>
            </a:pPr>
            <a:r>
              <a:rPr lang="en-US" b="1" dirty="0">
                <a:solidFill>
                  <a:prstClr val="black"/>
                </a:solidFill>
              </a:rPr>
              <a:t>Health disparity</a:t>
            </a:r>
          </a:p>
          <a:p>
            <a:pPr marL="798513" indent="-109538" fontAlgn="base">
              <a:spcBef>
                <a:spcPts val="1200"/>
              </a:spcBef>
              <a:spcAft>
                <a:spcPct val="0"/>
              </a:spcAft>
              <a:buFont typeface="Arial" panose="020B0604020202020204" pitchFamily="34" charset="0"/>
              <a:buChar char="•"/>
            </a:pPr>
            <a:r>
              <a:rPr lang="en-US" b="1" i="1" dirty="0">
                <a:solidFill>
                  <a:srgbClr val="006600"/>
                </a:solidFill>
              </a:rPr>
              <a:t>Mortality is higher in African Americans </a:t>
            </a:r>
            <a:r>
              <a:rPr lang="en-US" dirty="0">
                <a:solidFill>
                  <a:prstClr val="black"/>
                </a:solidFill>
              </a:rPr>
              <a:t>than Caucasians, nationally and statewide.</a:t>
            </a:r>
          </a:p>
          <a:p>
            <a:pPr marL="798513" indent="-109538" fontAlgn="base">
              <a:spcBef>
                <a:spcPts val="1200"/>
              </a:spcBef>
              <a:spcAft>
                <a:spcPct val="0"/>
              </a:spcAft>
              <a:buFont typeface="Arial" panose="020B0604020202020204" pitchFamily="34" charset="0"/>
              <a:buChar char="•"/>
            </a:pPr>
            <a:r>
              <a:rPr lang="en-US" dirty="0">
                <a:solidFill>
                  <a:prstClr val="black"/>
                </a:solidFill>
              </a:rPr>
              <a:t>Recent data show an </a:t>
            </a:r>
            <a:r>
              <a:rPr lang="en-US" b="1" i="1" dirty="0">
                <a:solidFill>
                  <a:srgbClr val="006600"/>
                </a:solidFill>
              </a:rPr>
              <a:t>increase in incidence</a:t>
            </a:r>
            <a:r>
              <a:rPr lang="en-US" i="1" dirty="0">
                <a:solidFill>
                  <a:srgbClr val="006600"/>
                </a:solidFill>
              </a:rPr>
              <a:t> </a:t>
            </a:r>
            <a:r>
              <a:rPr lang="en-US" dirty="0">
                <a:solidFill>
                  <a:prstClr val="black"/>
                </a:solidFill>
              </a:rPr>
              <a:t>nationally and statewide in </a:t>
            </a:r>
            <a:r>
              <a:rPr lang="en-US" i="1" dirty="0">
                <a:solidFill>
                  <a:prstClr val="black"/>
                </a:solidFill>
              </a:rPr>
              <a:t>African Americans</a:t>
            </a:r>
            <a:r>
              <a:rPr lang="en-US" i="1" dirty="0" smtClean="0">
                <a:solidFill>
                  <a:prstClr val="black"/>
                </a:solidFill>
              </a:rPr>
              <a:t>.</a:t>
            </a:r>
          </a:p>
          <a:p>
            <a:pPr marL="798513" indent="-109538" fontAlgn="base">
              <a:spcBef>
                <a:spcPts val="1200"/>
              </a:spcBef>
              <a:spcAft>
                <a:spcPct val="0"/>
              </a:spcAft>
              <a:buFont typeface="Arial" panose="020B0604020202020204" pitchFamily="34" charset="0"/>
              <a:buChar char="•"/>
            </a:pPr>
            <a:r>
              <a:rPr lang="en-US" i="1" dirty="0" smtClean="0">
                <a:solidFill>
                  <a:prstClr val="black"/>
                </a:solidFill>
              </a:rPr>
              <a:t>African Americans </a:t>
            </a:r>
            <a:r>
              <a:rPr lang="en-US" b="1" i="1" dirty="0" smtClean="0">
                <a:solidFill>
                  <a:srgbClr val="006600"/>
                </a:solidFill>
              </a:rPr>
              <a:t>more likely </a:t>
            </a:r>
            <a:r>
              <a:rPr lang="en-US" i="1" dirty="0" smtClean="0">
                <a:solidFill>
                  <a:prstClr val="black"/>
                </a:solidFill>
              </a:rPr>
              <a:t>to have triple negative breast cancer</a:t>
            </a:r>
            <a:endParaRPr lang="en-US" i="1" dirty="0">
              <a:solidFill>
                <a:prstClr val="black"/>
              </a:solidFill>
            </a:endParaRPr>
          </a:p>
          <a:p>
            <a:pPr marL="285750" indent="-285750" fontAlgn="base">
              <a:spcBef>
                <a:spcPts val="600"/>
              </a:spcBef>
              <a:spcAft>
                <a:spcPct val="0"/>
              </a:spcAft>
              <a:buFont typeface="Arial" panose="020B0604020202020204" pitchFamily="34" charset="0"/>
              <a:buChar char="•"/>
            </a:pPr>
            <a:endParaRPr lang="en-US" sz="1600" i="1" dirty="0">
              <a:solidFill>
                <a:srgbClr val="31A460"/>
              </a:solidFill>
            </a:endParaRPr>
          </a:p>
          <a:p>
            <a:pPr fontAlgn="base">
              <a:spcBef>
                <a:spcPct val="0"/>
              </a:spcBef>
              <a:spcAft>
                <a:spcPct val="0"/>
              </a:spcAft>
            </a:pPr>
            <a:endParaRPr lang="en-US" dirty="0">
              <a:solidFill>
                <a:srgbClr val="31A460"/>
              </a:solidFill>
            </a:endParaRPr>
          </a:p>
          <a:p>
            <a:pPr fontAlgn="base">
              <a:spcBef>
                <a:spcPct val="0"/>
              </a:spcBef>
              <a:spcAft>
                <a:spcPct val="0"/>
              </a:spcAft>
            </a:pPr>
            <a:endParaRPr lang="en-US" dirty="0">
              <a:solidFill>
                <a:srgbClr val="31A460"/>
              </a:solidFill>
            </a:endParaRPr>
          </a:p>
        </p:txBody>
      </p:sp>
      <p:pic>
        <p:nvPicPr>
          <p:cNvPr id="5" name="Picture 25" descr="CC Health System_2color_no.tag.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6151563"/>
            <a:ext cx="20447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p:cNvGraphicFramePr/>
          <p:nvPr>
            <p:extLst>
              <p:ext uri="{D42A27DB-BD31-4B8C-83A1-F6EECF244321}">
                <p14:modId xmlns:p14="http://schemas.microsoft.com/office/powerpoint/2010/main" val="995756058"/>
              </p:ext>
            </p:extLst>
          </p:nvPr>
        </p:nvGraphicFramePr>
        <p:xfrm>
          <a:off x="3657600" y="4876800"/>
          <a:ext cx="3048000" cy="17987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3425067372"/>
              </p:ext>
            </p:extLst>
          </p:nvPr>
        </p:nvGraphicFramePr>
        <p:xfrm>
          <a:off x="457200" y="4876800"/>
          <a:ext cx="3276600" cy="18607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27316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1" y="76200"/>
            <a:ext cx="8610600" cy="10445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sz="3600" dirty="0" smtClean="0">
                <a:solidFill>
                  <a:prstClr val="black"/>
                </a:solidFill>
              </a:rPr>
              <a:t>TNBC in African Americans</a:t>
            </a:r>
          </a:p>
          <a:p>
            <a:r>
              <a:rPr lang="en-US" sz="3600" dirty="0" smtClean="0">
                <a:solidFill>
                  <a:prstClr val="black"/>
                </a:solidFill>
              </a:rPr>
              <a:t>Is it Genetic?</a:t>
            </a:r>
            <a:endParaRPr lang="en-US" sz="3600" dirty="0">
              <a:solidFill>
                <a:prstClr val="black"/>
              </a:solidFill>
            </a:endParaRPr>
          </a:p>
        </p:txBody>
      </p:sp>
      <p:sp>
        <p:nvSpPr>
          <p:cNvPr id="4" name="TextBox 3"/>
          <p:cNvSpPr txBox="1"/>
          <p:nvPr/>
        </p:nvSpPr>
        <p:spPr>
          <a:xfrm>
            <a:off x="685800" y="1463298"/>
            <a:ext cx="728441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prstClr val="black"/>
                </a:solidFill>
              </a:rPr>
              <a:t>Hereditary mutations are reported in up to 10-15% of TNBC across the board, but </a:t>
            </a:r>
            <a:r>
              <a:rPr lang="en-US" sz="2400" b="1" dirty="0" smtClean="0">
                <a:solidFill>
                  <a:srgbClr val="006600"/>
                </a:solidFill>
              </a:rPr>
              <a:t>may be up to 25% </a:t>
            </a:r>
            <a:r>
              <a:rPr lang="en-US" sz="2400" dirty="0" smtClean="0">
                <a:solidFill>
                  <a:prstClr val="black"/>
                </a:solidFill>
              </a:rPr>
              <a:t>in African American patients under 60.</a:t>
            </a:r>
          </a:p>
          <a:p>
            <a:endParaRPr lang="en-US" sz="2400" dirty="0" smtClean="0">
              <a:solidFill>
                <a:prstClr val="black"/>
              </a:solidFill>
            </a:endParaRPr>
          </a:p>
          <a:p>
            <a:pPr marL="285750" indent="-285750">
              <a:buFont typeface="Arial" panose="020B0604020202020204" pitchFamily="34" charset="0"/>
              <a:buChar char="•"/>
            </a:pPr>
            <a:r>
              <a:rPr lang="en-US" sz="2400" dirty="0" smtClean="0">
                <a:solidFill>
                  <a:prstClr val="black"/>
                </a:solidFill>
              </a:rPr>
              <a:t>High rates of TNBC in West African populations</a:t>
            </a:r>
          </a:p>
        </p:txBody>
      </p:sp>
      <p:pic>
        <p:nvPicPr>
          <p:cNvPr id="6152"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8400" y="3538415"/>
            <a:ext cx="3225755" cy="247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19200" y="6271332"/>
            <a:ext cx="4724400" cy="22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5" descr="CC Health System_2color_no.tag.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4475" y="6151563"/>
            <a:ext cx="20447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30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3376"/>
          <a:stretch/>
        </p:blipFill>
        <p:spPr bwMode="auto">
          <a:xfrm>
            <a:off x="152400" y="304800"/>
            <a:ext cx="5821364" cy="174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2895600"/>
            <a:ext cx="5105400" cy="2523768"/>
          </a:xfrm>
          <a:prstGeom prst="rect">
            <a:avLst/>
          </a:prstGeom>
          <a:noFill/>
        </p:spPr>
        <p:txBody>
          <a:bodyPr wrap="square" rtlCol="0">
            <a:spAutoFit/>
          </a:bodyPr>
          <a:lstStyle/>
          <a:p>
            <a:r>
              <a:rPr lang="en-US" sz="2800" dirty="0" smtClean="0">
                <a:solidFill>
                  <a:prstClr val="black"/>
                </a:solidFill>
              </a:rPr>
              <a:t>Out of 35 million samples from 2511 genetic studies, African Americans only make up </a:t>
            </a:r>
            <a:r>
              <a:rPr lang="en-US" sz="2800" b="1" u="sng" dirty="0" smtClean="0">
                <a:solidFill>
                  <a:srgbClr val="006600"/>
                </a:solidFill>
              </a:rPr>
              <a:t>2%</a:t>
            </a:r>
            <a:r>
              <a:rPr lang="en-US" sz="2800" dirty="0" smtClean="0">
                <a:solidFill>
                  <a:prstClr val="black"/>
                </a:solidFill>
              </a:rPr>
              <a:t> of samples. </a:t>
            </a:r>
          </a:p>
          <a:p>
            <a:endParaRPr lang="en-US" sz="2800" dirty="0">
              <a:solidFill>
                <a:prstClr val="black"/>
              </a:solidFill>
            </a:endParaRPr>
          </a:p>
          <a:p>
            <a:endParaRPr lang="en-US" dirty="0">
              <a:solidFill>
                <a:prstClr val="black"/>
              </a:solidFill>
            </a:endParaRPr>
          </a:p>
        </p:txBody>
      </p:sp>
      <p:grpSp>
        <p:nvGrpSpPr>
          <p:cNvPr id="5" name="Group 4"/>
          <p:cNvGrpSpPr/>
          <p:nvPr/>
        </p:nvGrpSpPr>
        <p:grpSpPr>
          <a:xfrm>
            <a:off x="5570426" y="533049"/>
            <a:ext cx="3306022" cy="6019800"/>
            <a:chOff x="5628002" y="457200"/>
            <a:chExt cx="3306022" cy="6019800"/>
          </a:xfrm>
        </p:grpSpPr>
        <p:pic>
          <p:nvPicPr>
            <p:cNvPr id="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28002" y="457200"/>
              <a:ext cx="3248446"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Brace 6"/>
            <p:cNvSpPr/>
            <p:nvPr/>
          </p:nvSpPr>
          <p:spPr>
            <a:xfrm>
              <a:off x="8310966" y="5168685"/>
              <a:ext cx="152400" cy="457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Right Brace 7"/>
            <p:cNvSpPr/>
            <p:nvPr/>
          </p:nvSpPr>
          <p:spPr>
            <a:xfrm>
              <a:off x="6402634" y="5371850"/>
              <a:ext cx="304800" cy="3435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 name="TextBox 8"/>
            <p:cNvSpPr txBox="1"/>
            <p:nvPr/>
          </p:nvSpPr>
          <p:spPr>
            <a:xfrm>
              <a:off x="8400624" y="5278620"/>
              <a:ext cx="5334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10" name="TextBox 9"/>
            <p:cNvSpPr txBox="1"/>
            <p:nvPr/>
          </p:nvSpPr>
          <p:spPr>
            <a:xfrm>
              <a:off x="6707434" y="5441219"/>
              <a:ext cx="835616" cy="369332"/>
            </a:xfrm>
            <a:prstGeom prst="rect">
              <a:avLst/>
            </a:prstGeom>
            <a:noFill/>
          </p:spPr>
          <p:txBody>
            <a:bodyPr wrap="square" rtlCol="0">
              <a:spAutoFit/>
            </a:bodyPr>
            <a:lstStyle/>
            <a:p>
              <a:r>
                <a:rPr lang="en-US" b="1" dirty="0" smtClean="0">
                  <a:solidFill>
                    <a:srgbClr val="FF0000"/>
                  </a:solidFill>
                </a:rPr>
                <a:t>0.42%</a:t>
              </a:r>
              <a:endParaRPr lang="en-US" b="1" dirty="0">
                <a:solidFill>
                  <a:srgbClr val="FF0000"/>
                </a:solidFill>
              </a:endParaRPr>
            </a:p>
          </p:txBody>
        </p:sp>
      </p:grpSp>
      <p:pic>
        <p:nvPicPr>
          <p:cNvPr id="11" name="Picture 7"/>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17270"/>
          <a:stretch/>
        </p:blipFill>
        <p:spPr bwMode="auto">
          <a:xfrm>
            <a:off x="647700" y="1891609"/>
            <a:ext cx="4419600" cy="30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5" descr="CC Health System_2color_no.tag.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1748" y="6342506"/>
            <a:ext cx="20447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2520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Increasing Participation of African Americans in Genetic Counseling</a:t>
            </a:r>
            <a:endParaRPr lang="en-US" dirty="0"/>
          </a:p>
        </p:txBody>
      </p:sp>
      <p:sp>
        <p:nvSpPr>
          <p:cNvPr id="3" name="TextBox 2"/>
          <p:cNvSpPr txBox="1"/>
          <p:nvPr/>
        </p:nvSpPr>
        <p:spPr>
          <a:xfrm>
            <a:off x="533400" y="1828799"/>
            <a:ext cx="7620000" cy="443198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prstClr val="black"/>
                </a:solidFill>
              </a:rPr>
              <a:t>African Americans have much </a:t>
            </a:r>
            <a:r>
              <a:rPr lang="en-US" sz="2400" b="1" i="1" dirty="0" smtClean="0">
                <a:solidFill>
                  <a:srgbClr val="006600"/>
                </a:solidFill>
              </a:rPr>
              <a:t>lower rates of genetic testing</a:t>
            </a:r>
            <a:r>
              <a:rPr lang="en-US" sz="2400" i="1" dirty="0" smtClean="0">
                <a:solidFill>
                  <a:srgbClr val="FF0000"/>
                </a:solidFill>
              </a:rPr>
              <a:t> </a:t>
            </a:r>
            <a:r>
              <a:rPr lang="en-US" sz="2400" dirty="0" smtClean="0">
                <a:solidFill>
                  <a:prstClr val="black"/>
                </a:solidFill>
              </a:rPr>
              <a:t>than Caucasians </a:t>
            </a:r>
          </a:p>
          <a:p>
            <a:pPr marL="342900" indent="-342900">
              <a:buFont typeface="Arial" panose="020B0604020202020204" pitchFamily="34" charset="0"/>
              <a:buChar char="•"/>
            </a:pPr>
            <a:r>
              <a:rPr lang="en-US" sz="2400" dirty="0" smtClean="0">
                <a:solidFill>
                  <a:prstClr val="black"/>
                </a:solidFill>
              </a:rPr>
              <a:t>African Americans  are </a:t>
            </a:r>
            <a:r>
              <a:rPr lang="en-US" sz="2400" b="1" i="1" dirty="0" smtClean="0">
                <a:solidFill>
                  <a:srgbClr val="006600"/>
                </a:solidFill>
              </a:rPr>
              <a:t>under represented in variant analysis</a:t>
            </a:r>
          </a:p>
          <a:p>
            <a:pPr marL="342900" indent="-342900">
              <a:buFont typeface="Arial" panose="020B0604020202020204" pitchFamily="34" charset="0"/>
              <a:buChar char="•"/>
            </a:pPr>
            <a:endParaRPr lang="en-US" sz="2400" b="1" i="1" dirty="0">
              <a:solidFill>
                <a:srgbClr val="FF0000"/>
              </a:solidFill>
            </a:endParaRPr>
          </a:p>
          <a:p>
            <a:r>
              <a:rPr lang="en-US" sz="2400" b="1" i="1" dirty="0" smtClean="0">
                <a:solidFill>
                  <a:srgbClr val="006600"/>
                </a:solidFill>
              </a:rPr>
              <a:t>Our data shows that although African Americans make up 63% of TNBC patients that are eligible for genetic testing in Delaware, they account for less that 15% of TNBC patients within the state who undergo genetic counseling. </a:t>
            </a:r>
          </a:p>
          <a:p>
            <a:endParaRPr lang="en-US" sz="2400" dirty="0" smtClean="0">
              <a:solidFill>
                <a:srgbClr val="006600"/>
              </a:solidFill>
            </a:endParaRPr>
          </a:p>
          <a:p>
            <a:endParaRPr lang="en-US" dirty="0">
              <a:solidFill>
                <a:srgbClr val="006600"/>
              </a:solidFill>
            </a:endParaRPr>
          </a:p>
        </p:txBody>
      </p:sp>
      <p:pic>
        <p:nvPicPr>
          <p:cNvPr id="5" name="Picture 25" descr="CC Health System_2color_no.tag.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6151563"/>
            <a:ext cx="20447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72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36" y="156462"/>
            <a:ext cx="8915400" cy="1470025"/>
          </a:xfrm>
        </p:spPr>
        <p:txBody>
          <a:bodyPr>
            <a:normAutofit fontScale="90000"/>
          </a:bodyPr>
          <a:lstStyle/>
          <a:p>
            <a:r>
              <a:rPr lang="en-US" sz="3600" b="1" dirty="0" smtClean="0"/>
              <a:t>Addressing Breast Cancer Disparities in Delaware: Community Research Advisory Board (CRAB)</a:t>
            </a:r>
            <a:endParaRPr lang="en-US" sz="3600" b="1" dirty="0"/>
          </a:p>
        </p:txBody>
      </p:sp>
      <p:pic>
        <p:nvPicPr>
          <p:cNvPr id="1029" name="Picture 5" descr="DBCC_Logo_Gradient_city_cr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33800"/>
            <a:ext cx="2286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Delta sigma theta newark d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01812" y="4800600"/>
            <a:ext cx="1203325" cy="181301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descr="Image result for Velma scantlebury christiana c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AutoShape 15" descr="Image result for Velma scantlebury christiana ca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AutoShape 17" descr="Image result for Velma scantlebury christiana car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AutoShape 2" descr="Image result for american cancer socie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9"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82712" y="5064167"/>
            <a:ext cx="21431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5" descr="CC Health System_2color_no.tag.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733800"/>
            <a:ext cx="2971800" cy="61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460375" y="1753323"/>
            <a:ext cx="8302625" cy="1200329"/>
          </a:xfrm>
          <a:prstGeom prst="rect">
            <a:avLst/>
          </a:prstGeom>
          <a:noFill/>
        </p:spPr>
        <p:txBody>
          <a:bodyPr wrap="square" rtlCol="0">
            <a:spAutoFit/>
          </a:bodyPr>
          <a:lstStyle/>
          <a:p>
            <a:r>
              <a:rPr lang="en-US" b="1" u="sng" dirty="0" smtClean="0">
                <a:solidFill>
                  <a:prstClr val="black"/>
                </a:solidFill>
              </a:rPr>
              <a:t>15 founding members</a:t>
            </a:r>
          </a:p>
          <a:p>
            <a:pPr marL="285750" indent="403225">
              <a:buFont typeface="Arial" panose="020B0604020202020204" pitchFamily="34" charset="0"/>
              <a:buChar char="•"/>
            </a:pPr>
            <a:r>
              <a:rPr lang="en-US" b="1" dirty="0" smtClean="0">
                <a:solidFill>
                  <a:prstClr val="black"/>
                </a:solidFill>
              </a:rPr>
              <a:t>Breast cancer survivors</a:t>
            </a:r>
          </a:p>
          <a:p>
            <a:pPr marL="285750" indent="403225">
              <a:buFont typeface="Arial" panose="020B0604020202020204" pitchFamily="34" charset="0"/>
              <a:buChar char="•"/>
            </a:pPr>
            <a:r>
              <a:rPr lang="en-US" b="1" dirty="0" smtClean="0">
                <a:solidFill>
                  <a:prstClr val="black"/>
                </a:solidFill>
              </a:rPr>
              <a:t>Members of the medical community</a:t>
            </a:r>
          </a:p>
          <a:p>
            <a:pPr marL="285750" indent="403225">
              <a:buFont typeface="Arial" panose="020B0604020202020204" pitchFamily="34" charset="0"/>
              <a:buChar char="•"/>
            </a:pPr>
            <a:r>
              <a:rPr lang="en-US" b="1" dirty="0" smtClean="0">
                <a:solidFill>
                  <a:prstClr val="black"/>
                </a:solidFill>
              </a:rPr>
              <a:t>Members of the African American Community</a:t>
            </a:r>
          </a:p>
        </p:txBody>
      </p:sp>
    </p:spTree>
    <p:extLst>
      <p:ext uri="{BB962C8B-B14F-4D97-AF65-F5344CB8AC3E}">
        <p14:creationId xmlns:p14="http://schemas.microsoft.com/office/powerpoint/2010/main" val="295025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Addiction Consult Service</a:t>
            </a:r>
            <a:endParaRPr lang="en-US" dirty="0"/>
          </a:p>
        </p:txBody>
      </p:sp>
      <p:sp>
        <p:nvSpPr>
          <p:cNvPr id="3" name="Content Placeholder 2"/>
          <p:cNvSpPr>
            <a:spLocks noGrp="1"/>
          </p:cNvSpPr>
          <p:nvPr>
            <p:ph idx="1"/>
          </p:nvPr>
        </p:nvSpPr>
        <p:spPr/>
        <p:txBody>
          <a:bodyPr>
            <a:normAutofit fontScale="25000" lnSpcReduction="20000"/>
          </a:bodyPr>
          <a:lstStyle/>
          <a:p>
            <a:r>
              <a:rPr lang="en-US" sz="14400" dirty="0" smtClean="0"/>
              <a:t>Opioid misuse/abuse is a growing epidemic</a:t>
            </a:r>
          </a:p>
          <a:p>
            <a:r>
              <a:rPr lang="en-US" sz="14400" dirty="0" smtClean="0"/>
              <a:t>Over 15% of hospitalized patients are diagnosed with a substance use disorder</a:t>
            </a:r>
            <a:r>
              <a:rPr lang="en-US" sz="14400" baseline="30000" dirty="0" smtClean="0"/>
              <a:t>1</a:t>
            </a:r>
            <a:endParaRPr lang="en-US" sz="14400" dirty="0" smtClean="0"/>
          </a:p>
          <a:p>
            <a:r>
              <a:rPr lang="en-US" sz="14400" dirty="0" smtClean="0"/>
              <a:t>Hospital as a “reachable moment” to promote community treatment</a:t>
            </a:r>
          </a:p>
          <a:p>
            <a:r>
              <a:rPr lang="en-US" sz="14400" dirty="0" smtClean="0"/>
              <a:t>Physician consultation led by Dr. Terry Horton</a:t>
            </a:r>
          </a:p>
          <a:p>
            <a:pPr marL="0" indent="0">
              <a:buNone/>
            </a:pPr>
            <a:endParaRPr lang="en-US" dirty="0" smtClean="0"/>
          </a:p>
          <a:p>
            <a:pPr marL="0" indent="0">
              <a:buNone/>
            </a:pPr>
            <a:endParaRPr lang="en-US" dirty="0" smtClean="0"/>
          </a:p>
          <a:p>
            <a:pPr marL="0" lvl="0" indent="0">
              <a:buNone/>
            </a:pPr>
            <a:r>
              <a:rPr lang="en-US" sz="3600" baseline="30000" dirty="0" smtClean="0"/>
              <a:t>1</a:t>
            </a:r>
            <a:r>
              <a:rPr lang="en-US" sz="3600" dirty="0"/>
              <a:t>Center for Health Information and Analysis (2016). Behavioral health &amp; readmissions in Massachusetts acute care hospitals. Commonwealth of Massachusetts.</a:t>
            </a:r>
          </a:p>
          <a:p>
            <a:pPr marL="0" indent="0">
              <a:buNone/>
            </a:pPr>
            <a:endParaRPr lang="en-US" baseline="30000" dirty="0"/>
          </a:p>
        </p:txBody>
      </p:sp>
    </p:spTree>
    <p:extLst>
      <p:ext uri="{BB962C8B-B14F-4D97-AF65-F5344CB8AC3E}">
        <p14:creationId xmlns:p14="http://schemas.microsoft.com/office/powerpoint/2010/main" val="131722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normAutofit/>
          </a:bodyPr>
          <a:lstStyle/>
          <a:p>
            <a:r>
              <a:rPr lang="en-US" dirty="0" smtClean="0"/>
              <a:t>CRAB Goals 2017-2018</a:t>
            </a:r>
            <a:endParaRPr lang="en-US" dirty="0"/>
          </a:p>
        </p:txBody>
      </p:sp>
      <p:sp>
        <p:nvSpPr>
          <p:cNvPr id="3" name="Rectangle 2"/>
          <p:cNvSpPr/>
          <p:nvPr/>
        </p:nvSpPr>
        <p:spPr>
          <a:xfrm>
            <a:off x="819150" y="1981200"/>
            <a:ext cx="7543800" cy="2308324"/>
          </a:xfrm>
          <a:prstGeom prst="rect">
            <a:avLst/>
          </a:prstGeom>
        </p:spPr>
        <p:txBody>
          <a:bodyPr wrap="square">
            <a:spAutoFit/>
          </a:bodyPr>
          <a:lstStyle/>
          <a:p>
            <a:pPr marL="342900" indent="-342900">
              <a:buFont typeface="Arial" panose="020B0604020202020204" pitchFamily="34" charset="0"/>
              <a:buChar char="•"/>
            </a:pPr>
            <a:r>
              <a:rPr lang="en-US" sz="2400" b="1" dirty="0" smtClean="0">
                <a:solidFill>
                  <a:srgbClr val="006600"/>
                </a:solidFill>
              </a:rPr>
              <a:t>Dissemination</a:t>
            </a:r>
            <a:r>
              <a:rPr lang="en-US" sz="2400" dirty="0" smtClean="0">
                <a:solidFill>
                  <a:prstClr val="black"/>
                </a:solidFill>
              </a:rPr>
              <a:t> </a:t>
            </a:r>
            <a:r>
              <a:rPr lang="en-US" sz="2400" dirty="0">
                <a:solidFill>
                  <a:prstClr val="black"/>
                </a:solidFill>
              </a:rPr>
              <a:t>of information on </a:t>
            </a:r>
            <a:r>
              <a:rPr lang="en-US" sz="2400" dirty="0" smtClean="0">
                <a:solidFill>
                  <a:prstClr val="black"/>
                </a:solidFill>
              </a:rPr>
              <a:t>TNBC, genetic counseling </a:t>
            </a:r>
            <a:r>
              <a:rPr lang="en-US" sz="2400" dirty="0">
                <a:solidFill>
                  <a:prstClr val="black"/>
                </a:solidFill>
              </a:rPr>
              <a:t>and breast cancer </a:t>
            </a:r>
            <a:r>
              <a:rPr lang="en-US" sz="2400" dirty="0" smtClean="0">
                <a:solidFill>
                  <a:prstClr val="black"/>
                </a:solidFill>
              </a:rPr>
              <a:t>prevention</a:t>
            </a:r>
          </a:p>
          <a:p>
            <a:endParaRPr lang="en-US" sz="2400" dirty="0" smtClean="0">
              <a:solidFill>
                <a:prstClr val="black"/>
              </a:solidFill>
            </a:endParaRPr>
          </a:p>
          <a:p>
            <a:pPr marL="342900" indent="-342900">
              <a:buFont typeface="Arial" panose="020B0604020202020204" pitchFamily="34" charset="0"/>
              <a:buChar char="•"/>
            </a:pPr>
            <a:r>
              <a:rPr lang="en-US" sz="2400" b="1" dirty="0" smtClean="0">
                <a:solidFill>
                  <a:srgbClr val="006600"/>
                </a:solidFill>
              </a:rPr>
              <a:t>Increasing </a:t>
            </a:r>
            <a:r>
              <a:rPr lang="en-US" sz="2400" b="1" dirty="0">
                <a:solidFill>
                  <a:srgbClr val="006600"/>
                </a:solidFill>
              </a:rPr>
              <a:t>the participation </a:t>
            </a:r>
            <a:r>
              <a:rPr lang="en-US" sz="2400" dirty="0">
                <a:solidFill>
                  <a:prstClr val="black"/>
                </a:solidFill>
              </a:rPr>
              <a:t>of AA women in </a:t>
            </a:r>
            <a:r>
              <a:rPr lang="en-US" sz="2400" dirty="0" smtClean="0">
                <a:solidFill>
                  <a:prstClr val="black"/>
                </a:solidFill>
              </a:rPr>
              <a:t>genetic counseling, clinical </a:t>
            </a:r>
            <a:r>
              <a:rPr lang="en-US" sz="2400" dirty="0">
                <a:solidFill>
                  <a:prstClr val="black"/>
                </a:solidFill>
              </a:rPr>
              <a:t>trials and translational research</a:t>
            </a:r>
          </a:p>
        </p:txBody>
      </p:sp>
      <p:pic>
        <p:nvPicPr>
          <p:cNvPr id="4" name="Picture 25" descr="CC Health System_2color_no.tag.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4475" y="6151563"/>
            <a:ext cx="20447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3419475"/>
            <a:ext cx="38100"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19434" t="28015" r="19925" b="36076"/>
          <a:stretch/>
        </p:blipFill>
        <p:spPr bwMode="auto">
          <a:xfrm>
            <a:off x="504986" y="5130960"/>
            <a:ext cx="2771614" cy="123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8260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tool kit for TNBC</a:t>
            </a:r>
            <a:endParaRPr lang="en-US" dirty="0"/>
          </a:p>
        </p:txBody>
      </p:sp>
      <p:sp>
        <p:nvSpPr>
          <p:cNvPr id="3" name="TextBox 2"/>
          <p:cNvSpPr txBox="1"/>
          <p:nvPr/>
        </p:nvSpPr>
        <p:spPr>
          <a:xfrm>
            <a:off x="457200" y="1676399"/>
            <a:ext cx="8686800" cy="4524315"/>
          </a:xfrm>
          <a:prstGeom prst="rect">
            <a:avLst/>
          </a:prstGeom>
          <a:noFill/>
        </p:spPr>
        <p:txBody>
          <a:bodyPr wrap="square" rtlCol="0">
            <a:spAutoFit/>
          </a:bodyPr>
          <a:lstStyle/>
          <a:p>
            <a:pPr marL="342900" indent="-342900">
              <a:buFont typeface="+mj-lt"/>
              <a:buAutoNum type="arabicPeriod"/>
            </a:pPr>
            <a:r>
              <a:rPr lang="en-US" b="1" u="sng" dirty="0" smtClean="0">
                <a:solidFill>
                  <a:srgbClr val="006600"/>
                </a:solidFill>
              </a:rPr>
              <a:t>Presentation </a:t>
            </a:r>
            <a:r>
              <a:rPr lang="en-US" b="1" dirty="0" smtClean="0">
                <a:solidFill>
                  <a:prstClr val="black"/>
                </a:solidFill>
              </a:rPr>
              <a:t>to be given by members of the community at  various local events</a:t>
            </a:r>
          </a:p>
          <a:p>
            <a:pPr marL="742950" lvl="1" indent="-285750">
              <a:buFont typeface="Arial" panose="020B0604020202020204" pitchFamily="34" charset="0"/>
              <a:buChar char="•"/>
            </a:pPr>
            <a:r>
              <a:rPr lang="en-US" b="1" dirty="0" smtClean="0">
                <a:solidFill>
                  <a:prstClr val="black"/>
                </a:solidFill>
              </a:rPr>
              <a:t>Train the trainer orientation</a:t>
            </a:r>
          </a:p>
          <a:p>
            <a:pPr marL="742950" lvl="1" indent="-285750">
              <a:buFont typeface="Arial" panose="020B0604020202020204" pitchFamily="34" charset="0"/>
              <a:buChar char="•"/>
            </a:pPr>
            <a:r>
              <a:rPr lang="en-US" b="1" dirty="0" smtClean="0">
                <a:solidFill>
                  <a:prstClr val="black"/>
                </a:solidFill>
              </a:rPr>
              <a:t>Speaker notes</a:t>
            </a:r>
          </a:p>
          <a:p>
            <a:pPr marL="742950" lvl="1" indent="-285750">
              <a:buFont typeface="Arial" panose="020B0604020202020204" pitchFamily="34" charset="0"/>
              <a:buChar char="•"/>
            </a:pPr>
            <a:r>
              <a:rPr lang="en-US" b="1" dirty="0" smtClean="0">
                <a:solidFill>
                  <a:prstClr val="black"/>
                </a:solidFill>
              </a:rPr>
              <a:t>Frequently asked questions</a:t>
            </a:r>
          </a:p>
          <a:p>
            <a:pPr marL="742950" lvl="1" indent="-285750">
              <a:buFont typeface="Arial" panose="020B0604020202020204" pitchFamily="34" charset="0"/>
              <a:buChar char="•"/>
            </a:pPr>
            <a:r>
              <a:rPr lang="en-US" b="1" dirty="0" smtClean="0">
                <a:solidFill>
                  <a:prstClr val="black"/>
                </a:solidFill>
              </a:rPr>
              <a:t>Video of presentation for certain events</a:t>
            </a:r>
          </a:p>
          <a:p>
            <a:endParaRPr lang="en-US" b="1" dirty="0">
              <a:solidFill>
                <a:prstClr val="black"/>
              </a:solidFill>
            </a:endParaRPr>
          </a:p>
          <a:p>
            <a:pPr marL="342900" indent="-342900">
              <a:buFont typeface="+mj-lt"/>
              <a:buAutoNum type="arabicPeriod"/>
            </a:pPr>
            <a:endParaRPr lang="en-US" b="1" u="sng" dirty="0" smtClean="0">
              <a:solidFill>
                <a:srgbClr val="006600"/>
              </a:solidFill>
            </a:endParaRPr>
          </a:p>
          <a:p>
            <a:pPr marL="342900" indent="-342900">
              <a:buFont typeface="+mj-lt"/>
              <a:buAutoNum type="arabicPeriod" startAt="2"/>
            </a:pPr>
            <a:r>
              <a:rPr lang="en-US" b="1" u="sng" dirty="0" smtClean="0">
                <a:solidFill>
                  <a:srgbClr val="006600"/>
                </a:solidFill>
              </a:rPr>
              <a:t>Supplemental material </a:t>
            </a:r>
            <a:r>
              <a:rPr lang="en-US" b="1" dirty="0" smtClean="0">
                <a:solidFill>
                  <a:prstClr val="black"/>
                </a:solidFill>
              </a:rPr>
              <a:t>with information about:</a:t>
            </a:r>
          </a:p>
          <a:p>
            <a:pPr marL="625475" indent="-285750">
              <a:buFont typeface="Arial" panose="020B0604020202020204" pitchFamily="34" charset="0"/>
              <a:buChar char="•"/>
            </a:pPr>
            <a:r>
              <a:rPr lang="en-US" dirty="0" smtClean="0">
                <a:solidFill>
                  <a:prstClr val="black"/>
                </a:solidFill>
              </a:rPr>
              <a:t>Genetic counseling</a:t>
            </a:r>
          </a:p>
          <a:p>
            <a:pPr marL="625475" indent="-285750">
              <a:buFont typeface="Arial" panose="020B0604020202020204" pitchFamily="34" charset="0"/>
              <a:buChar char="•"/>
            </a:pPr>
            <a:r>
              <a:rPr lang="en-US" dirty="0" smtClean="0">
                <a:solidFill>
                  <a:prstClr val="black"/>
                </a:solidFill>
              </a:rPr>
              <a:t>Breast cancer subtypes </a:t>
            </a:r>
          </a:p>
          <a:p>
            <a:pPr marL="625475" indent="-285750">
              <a:buFont typeface="Arial" panose="020B0604020202020204" pitchFamily="34" charset="0"/>
              <a:buChar char="•"/>
            </a:pPr>
            <a:r>
              <a:rPr lang="en-US" dirty="0" smtClean="0">
                <a:solidFill>
                  <a:prstClr val="black"/>
                </a:solidFill>
              </a:rPr>
              <a:t>ACS sheet on TNBC</a:t>
            </a:r>
          </a:p>
          <a:p>
            <a:pPr marL="625475" indent="-285750">
              <a:buFont typeface="Arial" panose="020B0604020202020204" pitchFamily="34" charset="0"/>
              <a:buChar char="•"/>
            </a:pPr>
            <a:r>
              <a:rPr lang="en-US" dirty="0" smtClean="0">
                <a:solidFill>
                  <a:prstClr val="black"/>
                </a:solidFill>
              </a:rPr>
              <a:t>Breast cancer prevention</a:t>
            </a:r>
          </a:p>
          <a:p>
            <a:pPr marL="625475" indent="-285750">
              <a:buFont typeface="Arial" panose="020B0604020202020204" pitchFamily="34" charset="0"/>
              <a:buChar char="•"/>
            </a:pPr>
            <a:r>
              <a:rPr lang="en-US" dirty="0" smtClean="0">
                <a:solidFill>
                  <a:prstClr val="black"/>
                </a:solidFill>
              </a:rPr>
              <a:t>Determining your breast cancer risk</a:t>
            </a:r>
          </a:p>
          <a:p>
            <a:pPr marL="339725"/>
            <a:endParaRPr lang="en-US" dirty="0">
              <a:solidFill>
                <a:prstClr val="black"/>
              </a:solidFill>
            </a:endParaRPr>
          </a:p>
          <a:p>
            <a:pPr marL="339725"/>
            <a:endParaRPr lang="en-US" dirty="0" smtClean="0">
              <a:solidFill>
                <a:prstClr val="black"/>
              </a:solidFill>
            </a:endParaRPr>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43600" y="3976045"/>
            <a:ext cx="2578781" cy="171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5" descr="CC Health System_2color_no.tag.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6151563"/>
            <a:ext cx="20447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061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2971800"/>
            <a:ext cx="2514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5012" y="222207"/>
            <a:ext cx="8379866" cy="707886"/>
          </a:xfrm>
          <a:prstGeom prst="rect">
            <a:avLst/>
          </a:prstGeom>
          <a:noFill/>
        </p:spPr>
        <p:txBody>
          <a:bodyPr wrap="square" rtlCol="0">
            <a:spAutoFit/>
          </a:bodyPr>
          <a:lstStyle/>
          <a:p>
            <a:r>
              <a:rPr lang="en-US" sz="4000" dirty="0" smtClean="0">
                <a:solidFill>
                  <a:prstClr val="black"/>
                </a:solidFill>
              </a:rPr>
              <a:t>A Tool-Kit for TNBC-</a:t>
            </a:r>
            <a:r>
              <a:rPr lang="en-US" sz="4000" i="1" dirty="0" smtClean="0">
                <a:solidFill>
                  <a:srgbClr val="006600"/>
                </a:solidFill>
              </a:rPr>
              <a:t>BCRP</a:t>
            </a:r>
            <a:r>
              <a:rPr lang="en-US" sz="4000" dirty="0" smtClean="0">
                <a:solidFill>
                  <a:prstClr val="black"/>
                </a:solidFill>
              </a:rPr>
              <a:t> </a:t>
            </a:r>
            <a:r>
              <a:rPr lang="en-US" sz="4000" i="1" dirty="0" smtClean="0">
                <a:solidFill>
                  <a:srgbClr val="006600"/>
                </a:solidFill>
              </a:rPr>
              <a:t>Version</a:t>
            </a:r>
            <a:endParaRPr lang="en-US" sz="4000" i="1" dirty="0">
              <a:solidFill>
                <a:srgbClr val="006600"/>
              </a:solidFill>
            </a:endParaRPr>
          </a:p>
        </p:txBody>
      </p:sp>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99136" y="4985771"/>
            <a:ext cx="2614886" cy="168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1806" y="4985772"/>
            <a:ext cx="2514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99136" y="1048719"/>
            <a:ext cx="2369950" cy="168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48000" y="1048719"/>
            <a:ext cx="2514600" cy="172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3400" y="1066800"/>
            <a:ext cx="2278599" cy="170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75012" y="2971800"/>
            <a:ext cx="22681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083732" y="4953484"/>
            <a:ext cx="2484464" cy="170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089758" y="2905125"/>
            <a:ext cx="24130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2073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The story of BRENDA</a:t>
            </a:r>
            <a:endParaRPr lang="en-US" dirty="0"/>
          </a:p>
        </p:txBody>
      </p:sp>
      <p:pic>
        <p:nvPicPr>
          <p:cNvPr id="4" name="Picture 25" descr="CC Health System_2color_no.tag.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4475" y="6151563"/>
            <a:ext cx="20447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16764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213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2000" y="76200"/>
            <a:ext cx="8382000" cy="707886"/>
          </a:xfrm>
          <a:prstGeom prst="rect">
            <a:avLst/>
          </a:prstGeom>
          <a:noFill/>
        </p:spPr>
        <p:txBody>
          <a:bodyPr wrap="square" rtlCol="0">
            <a:spAutoFit/>
          </a:bodyPr>
          <a:lstStyle/>
          <a:p>
            <a:r>
              <a:rPr lang="en-US" sz="4000" dirty="0" smtClean="0">
                <a:solidFill>
                  <a:prstClr val="black"/>
                </a:solidFill>
              </a:rPr>
              <a:t>A Tool-Kit for TNBC-</a:t>
            </a:r>
            <a:r>
              <a:rPr lang="en-US" sz="4000" dirty="0" smtClean="0">
                <a:solidFill>
                  <a:srgbClr val="006600"/>
                </a:solidFill>
              </a:rPr>
              <a:t>CRAB</a:t>
            </a:r>
            <a:r>
              <a:rPr lang="en-US" sz="4000" dirty="0" smtClean="0">
                <a:solidFill>
                  <a:prstClr val="black"/>
                </a:solidFill>
              </a:rPr>
              <a:t> Version</a:t>
            </a:r>
            <a:endParaRPr lang="en-US" sz="4000" dirty="0">
              <a:solidFill>
                <a:prstClr val="black"/>
              </a:solidFill>
            </a:endParaRPr>
          </a:p>
        </p:txBody>
      </p:sp>
      <p:pic>
        <p:nvPicPr>
          <p:cNvPr id="1032" name="Picture 8"/>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1830" y="1182420"/>
            <a:ext cx="2251258" cy="171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10302" y="784086"/>
            <a:ext cx="2442924" cy="180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07823" y="1187340"/>
            <a:ext cx="2255852" cy="1663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3288" y="3947793"/>
            <a:ext cx="2209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38283" y="2887803"/>
            <a:ext cx="2416071" cy="1732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17027" y="4776468"/>
            <a:ext cx="2437328" cy="182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308009" y="4064256"/>
            <a:ext cx="2255666" cy="169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5" descr="CC Health System_2color_no.tag.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594475" y="6151562"/>
            <a:ext cx="20447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3220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5" descr="CC Health System_2color_no.tag.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7999" y="6205781"/>
            <a:ext cx="1781175" cy="36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0743"/>
            <a:ext cx="7442200"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1186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Pilot sessions</a:t>
            </a:r>
            <a:r>
              <a:rPr lang="en-US" dirty="0" smtClean="0"/>
              <a:t/>
            </a:r>
            <a:br>
              <a:rPr lang="en-US" dirty="0" smtClean="0"/>
            </a:br>
            <a:endParaRPr lang="en-US" dirty="0"/>
          </a:p>
        </p:txBody>
      </p:sp>
      <p:pic>
        <p:nvPicPr>
          <p:cNvPr id="12290" name="Picture 2" descr="60feb333-abe4-43ed-9036-6b1f17f89edd@namprd0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838200"/>
            <a:ext cx="3429000" cy="250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C:\Users\801157627\Downloads\IMG_3524.PN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2436" b="7606"/>
          <a:stretch/>
        </p:blipFill>
        <p:spPr bwMode="auto">
          <a:xfrm>
            <a:off x="5690816" y="1371600"/>
            <a:ext cx="2948358" cy="4191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7268" y="3580109"/>
            <a:ext cx="5391532" cy="293926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smtClean="0">
                <a:solidFill>
                  <a:prstClr val="black"/>
                </a:solidFill>
              </a:rPr>
              <a:t>Presented to approximately 70 community members at 2 events</a:t>
            </a:r>
          </a:p>
          <a:p>
            <a:pPr marL="285750" indent="-285750">
              <a:spcBef>
                <a:spcPts val="600"/>
              </a:spcBef>
              <a:buFont typeface="Arial" panose="020B0604020202020204" pitchFamily="34" charset="0"/>
              <a:buChar char="•"/>
            </a:pPr>
            <a:r>
              <a:rPr lang="en-US" dirty="0" smtClean="0">
                <a:solidFill>
                  <a:prstClr val="black"/>
                </a:solidFill>
              </a:rPr>
              <a:t>Feedback</a:t>
            </a:r>
          </a:p>
          <a:p>
            <a:pPr marL="742950" indent="-285750">
              <a:buFont typeface="Arial" panose="020B0604020202020204" pitchFamily="34" charset="0"/>
              <a:buChar char="−"/>
            </a:pPr>
            <a:r>
              <a:rPr lang="en-US" dirty="0" smtClean="0">
                <a:solidFill>
                  <a:prstClr val="black"/>
                </a:solidFill>
              </a:rPr>
              <a:t>Pre-and post test </a:t>
            </a:r>
          </a:p>
          <a:p>
            <a:pPr marL="742950" indent="-285750">
              <a:buFont typeface="Arial" panose="020B0604020202020204" pitchFamily="34" charset="0"/>
              <a:buChar char="−"/>
            </a:pPr>
            <a:r>
              <a:rPr lang="en-US" dirty="0" smtClean="0">
                <a:solidFill>
                  <a:prstClr val="black"/>
                </a:solidFill>
              </a:rPr>
              <a:t>Positive feedback</a:t>
            </a:r>
          </a:p>
          <a:p>
            <a:pPr marL="742950" indent="-285750">
              <a:buFont typeface="Arial" panose="020B0604020202020204" pitchFamily="34" charset="0"/>
              <a:buChar char="−"/>
            </a:pPr>
            <a:r>
              <a:rPr lang="en-US" dirty="0" smtClean="0">
                <a:solidFill>
                  <a:prstClr val="black"/>
                </a:solidFill>
              </a:rPr>
              <a:t>Need to be more sensitive when giving information about TNBC</a:t>
            </a:r>
          </a:p>
          <a:p>
            <a:pPr marL="7429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Recruited 15 volunteers from the community to serve as trainers or champions</a:t>
            </a:r>
            <a:endParaRPr lang="en-US" dirty="0">
              <a:solidFill>
                <a:prstClr val="black"/>
              </a:solidFill>
            </a:endParaRPr>
          </a:p>
        </p:txBody>
      </p:sp>
      <p:pic>
        <p:nvPicPr>
          <p:cNvPr id="6" name="Picture 25" descr="CC Health System_2color_no.tag.eps"/>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57999" y="6205781"/>
            <a:ext cx="1781175" cy="36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6900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sp>
        <p:nvSpPr>
          <p:cNvPr id="3" name="TextBox 2"/>
          <p:cNvSpPr txBox="1"/>
          <p:nvPr/>
        </p:nvSpPr>
        <p:spPr>
          <a:xfrm>
            <a:off x="914400" y="1524000"/>
            <a:ext cx="7543800" cy="3524042"/>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smtClean="0">
                <a:solidFill>
                  <a:prstClr val="black"/>
                </a:solidFill>
              </a:rPr>
              <a:t>Complete Train the Trainer sessions</a:t>
            </a:r>
          </a:p>
          <a:p>
            <a:pPr marL="285750" indent="-285750">
              <a:spcBef>
                <a:spcPts val="1200"/>
              </a:spcBef>
              <a:buFont typeface="Arial" panose="020B0604020202020204" pitchFamily="34" charset="0"/>
              <a:buChar char="•"/>
            </a:pPr>
            <a:r>
              <a:rPr lang="en-US" sz="2400" dirty="0" smtClean="0">
                <a:solidFill>
                  <a:prstClr val="black"/>
                </a:solidFill>
              </a:rPr>
              <a:t>Integrate the tool-kit into community events</a:t>
            </a:r>
          </a:p>
          <a:p>
            <a:pPr marL="285750" indent="-285750">
              <a:spcBef>
                <a:spcPts val="1200"/>
              </a:spcBef>
              <a:buFont typeface="Arial" panose="020B0604020202020204" pitchFamily="34" charset="0"/>
              <a:buChar char="•"/>
            </a:pPr>
            <a:r>
              <a:rPr lang="en-US" sz="2400" dirty="0" smtClean="0">
                <a:solidFill>
                  <a:prstClr val="black"/>
                </a:solidFill>
              </a:rPr>
              <a:t>Collect feedback and identify potential barriers and strategies to improve to breast cancer prevention and participation of African Americans in our catchment in genetic testing and research</a:t>
            </a:r>
          </a:p>
          <a:p>
            <a:pPr marL="627063">
              <a:spcBef>
                <a:spcPts val="600"/>
              </a:spcBef>
            </a:pPr>
            <a:endParaRPr lang="en-US" dirty="0" smtClean="0">
              <a:solidFill>
                <a:prstClr val="black"/>
              </a:solidFill>
            </a:endParaRPr>
          </a:p>
          <a:p>
            <a:pPr marL="627063"/>
            <a:endParaRPr lang="en-US" dirty="0">
              <a:solidFill>
                <a:prstClr val="black"/>
              </a:solidFill>
            </a:endParaRPr>
          </a:p>
          <a:p>
            <a:endParaRPr lang="en-US" dirty="0">
              <a:solidFill>
                <a:prstClr val="black"/>
              </a:solidFill>
            </a:endParaRPr>
          </a:p>
        </p:txBody>
      </p:sp>
      <p:pic>
        <p:nvPicPr>
          <p:cNvPr id="4" name="Picture 25" descr="CC Health System_2color_no.tag.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7999" y="6205781"/>
            <a:ext cx="1781175" cy="36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4146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Conclusions</a:t>
            </a:r>
            <a:endParaRPr lang="en-US" b="1" dirty="0"/>
          </a:p>
        </p:txBody>
      </p:sp>
      <p:sp>
        <p:nvSpPr>
          <p:cNvPr id="3" name="TextBox 2"/>
          <p:cNvSpPr txBox="1"/>
          <p:nvPr/>
        </p:nvSpPr>
        <p:spPr>
          <a:xfrm>
            <a:off x="609600" y="1219200"/>
            <a:ext cx="8229600" cy="464742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prstClr val="black"/>
                </a:solidFill>
              </a:rPr>
              <a:t>Involvement of stakeholders significantly altered the approach for dissemination of information about triple negative breast cancer</a:t>
            </a:r>
          </a:p>
          <a:p>
            <a:endParaRPr lang="en-US" sz="2800" dirty="0" smtClean="0">
              <a:solidFill>
                <a:prstClr val="black"/>
              </a:solidFill>
            </a:endParaRPr>
          </a:p>
          <a:p>
            <a:pPr marL="457200" indent="-457200">
              <a:buFont typeface="Arial" panose="020B0604020202020204" pitchFamily="34" charset="0"/>
              <a:buChar char="•"/>
            </a:pPr>
            <a:r>
              <a:rPr lang="en-US" sz="2800" dirty="0" smtClean="0">
                <a:solidFill>
                  <a:prstClr val="black"/>
                </a:solidFill>
              </a:rPr>
              <a:t>CRAB and community presentations can serve as a method to establish relationships and obtain feedback regarding areas research and outreach  focus. </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a:solidFill>
                <a:prstClr val="black"/>
              </a:solidFill>
            </a:endParaRPr>
          </a:p>
        </p:txBody>
      </p:sp>
      <p:pic>
        <p:nvPicPr>
          <p:cNvPr id="4" name="Picture 25" descr="CC Health System_2color_no.tag.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7999" y="6205781"/>
            <a:ext cx="1781175" cy="36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607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0555"/>
            <a:ext cx="3810000" cy="1143000"/>
          </a:xfrm>
        </p:spPr>
        <p:txBody>
          <a:bodyPr>
            <a:normAutofit/>
          </a:bodyPr>
          <a:lstStyle/>
          <a:p>
            <a:r>
              <a:rPr lang="en-US" sz="3600" dirty="0" smtClean="0">
                <a:solidFill>
                  <a:srgbClr val="006600"/>
                </a:solidFill>
              </a:rPr>
              <a:t>CRAB Members</a:t>
            </a:r>
            <a:endParaRPr lang="en-US" sz="3600" dirty="0">
              <a:solidFill>
                <a:srgbClr val="006600"/>
              </a:solidFill>
            </a:endParaRPr>
          </a:p>
        </p:txBody>
      </p:sp>
      <p:sp>
        <p:nvSpPr>
          <p:cNvPr id="3" name="TextBox 2"/>
          <p:cNvSpPr txBox="1"/>
          <p:nvPr/>
        </p:nvSpPr>
        <p:spPr>
          <a:xfrm>
            <a:off x="990600" y="1340093"/>
            <a:ext cx="2590800" cy="4247317"/>
          </a:xfrm>
          <a:prstGeom prst="rect">
            <a:avLst/>
          </a:prstGeom>
          <a:noFill/>
        </p:spPr>
        <p:txBody>
          <a:bodyPr wrap="square" rtlCol="0">
            <a:spAutoFit/>
          </a:bodyPr>
          <a:lstStyle/>
          <a:p>
            <a:r>
              <a:rPr lang="en-US" dirty="0" smtClean="0">
                <a:solidFill>
                  <a:prstClr val="black"/>
                </a:solidFill>
              </a:rPr>
              <a:t>Allison Gil</a:t>
            </a:r>
          </a:p>
          <a:p>
            <a:r>
              <a:rPr lang="en-US" dirty="0" smtClean="0">
                <a:solidFill>
                  <a:prstClr val="black"/>
                </a:solidFill>
              </a:rPr>
              <a:t>Cathy Holloway</a:t>
            </a:r>
          </a:p>
          <a:p>
            <a:r>
              <a:rPr lang="en-US" dirty="0" smtClean="0">
                <a:solidFill>
                  <a:prstClr val="black"/>
                </a:solidFill>
              </a:rPr>
              <a:t>Heather B. Fagan, MD</a:t>
            </a:r>
          </a:p>
          <a:p>
            <a:r>
              <a:rPr lang="en-US" dirty="0" smtClean="0">
                <a:solidFill>
                  <a:prstClr val="black"/>
                </a:solidFill>
              </a:rPr>
              <a:t>Jan Jessup</a:t>
            </a:r>
          </a:p>
          <a:p>
            <a:r>
              <a:rPr lang="en-US" dirty="0" smtClean="0">
                <a:solidFill>
                  <a:prstClr val="black"/>
                </a:solidFill>
              </a:rPr>
              <a:t>Janet Leary-Prowse</a:t>
            </a:r>
          </a:p>
          <a:p>
            <a:r>
              <a:rPr lang="en-US" dirty="0" smtClean="0">
                <a:solidFill>
                  <a:prstClr val="black"/>
                </a:solidFill>
              </a:rPr>
              <a:t>Karen H. </a:t>
            </a:r>
            <a:r>
              <a:rPr lang="en-US" dirty="0" err="1" smtClean="0">
                <a:solidFill>
                  <a:prstClr val="black"/>
                </a:solidFill>
              </a:rPr>
              <a:t>Bostick</a:t>
            </a:r>
            <a:endParaRPr lang="en-US" dirty="0" smtClean="0">
              <a:solidFill>
                <a:prstClr val="black"/>
              </a:solidFill>
            </a:endParaRPr>
          </a:p>
          <a:p>
            <a:r>
              <a:rPr lang="en-US" dirty="0" smtClean="0">
                <a:solidFill>
                  <a:prstClr val="black"/>
                </a:solidFill>
              </a:rPr>
              <a:t>Linda R. Thomas</a:t>
            </a:r>
          </a:p>
          <a:p>
            <a:r>
              <a:rPr lang="en-US" dirty="0" smtClean="0">
                <a:solidFill>
                  <a:prstClr val="black"/>
                </a:solidFill>
              </a:rPr>
              <a:t>Lola A. Osawe</a:t>
            </a:r>
          </a:p>
          <a:p>
            <a:r>
              <a:rPr lang="en-US" b="1" dirty="0" smtClean="0">
                <a:solidFill>
                  <a:srgbClr val="006600"/>
                </a:solidFill>
              </a:rPr>
              <a:t>Margot Savoy, MD</a:t>
            </a:r>
          </a:p>
          <a:p>
            <a:r>
              <a:rPr lang="en-US" dirty="0" err="1" smtClean="0">
                <a:solidFill>
                  <a:prstClr val="black"/>
                </a:solidFill>
              </a:rPr>
              <a:t>Nanci</a:t>
            </a:r>
            <a:r>
              <a:rPr lang="en-US" dirty="0" smtClean="0">
                <a:solidFill>
                  <a:prstClr val="black"/>
                </a:solidFill>
              </a:rPr>
              <a:t> Mayer-</a:t>
            </a:r>
            <a:r>
              <a:rPr lang="en-US" dirty="0" err="1" smtClean="0">
                <a:solidFill>
                  <a:prstClr val="black"/>
                </a:solidFill>
              </a:rPr>
              <a:t>Mihalski</a:t>
            </a:r>
            <a:endParaRPr lang="en-US" dirty="0" smtClean="0">
              <a:solidFill>
                <a:prstClr val="black"/>
              </a:solidFill>
            </a:endParaRPr>
          </a:p>
          <a:p>
            <a:r>
              <a:rPr lang="en-US" dirty="0" smtClean="0">
                <a:solidFill>
                  <a:prstClr val="black"/>
                </a:solidFill>
              </a:rPr>
              <a:t>Nia Bailey</a:t>
            </a:r>
          </a:p>
          <a:p>
            <a:r>
              <a:rPr lang="en-US" b="1" dirty="0" smtClean="0">
                <a:solidFill>
                  <a:srgbClr val="006600"/>
                </a:solidFill>
              </a:rPr>
              <a:t>Nicolle </a:t>
            </a:r>
            <a:r>
              <a:rPr lang="en-US" b="1" dirty="0" err="1" smtClean="0">
                <a:solidFill>
                  <a:srgbClr val="006600"/>
                </a:solidFill>
              </a:rPr>
              <a:t>Surrate</a:t>
            </a:r>
            <a:endParaRPr lang="en-US" b="1" dirty="0" smtClean="0">
              <a:solidFill>
                <a:srgbClr val="006600"/>
              </a:solidFill>
            </a:endParaRPr>
          </a:p>
          <a:p>
            <a:r>
              <a:rPr lang="en-US" dirty="0" smtClean="0">
                <a:solidFill>
                  <a:prstClr val="black"/>
                </a:solidFill>
              </a:rPr>
              <a:t>Sarah Harrison</a:t>
            </a:r>
          </a:p>
          <a:p>
            <a:r>
              <a:rPr lang="en-US" dirty="0" smtClean="0">
                <a:solidFill>
                  <a:prstClr val="black"/>
                </a:solidFill>
              </a:rPr>
              <a:t>Stacy Myrie</a:t>
            </a:r>
          </a:p>
          <a:p>
            <a:r>
              <a:rPr lang="en-US" dirty="0" smtClean="0">
                <a:solidFill>
                  <a:prstClr val="black"/>
                </a:solidFill>
              </a:rPr>
              <a:t>Yvonne Bunch</a:t>
            </a:r>
          </a:p>
        </p:txBody>
      </p:sp>
      <p:sp>
        <p:nvSpPr>
          <p:cNvPr id="4" name="Title 1"/>
          <p:cNvSpPr txBox="1">
            <a:spLocks/>
          </p:cNvSpPr>
          <p:nvPr/>
        </p:nvSpPr>
        <p:spPr>
          <a:xfrm>
            <a:off x="4845803" y="258305"/>
            <a:ext cx="3810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Arial"/>
                <a:ea typeface="+mj-ea"/>
                <a:cs typeface="+mj-cs"/>
              </a:defRPr>
            </a:lvl1pPr>
          </a:lstStyle>
          <a:p>
            <a:r>
              <a:rPr lang="en-US" sz="3600" dirty="0" smtClean="0">
                <a:solidFill>
                  <a:srgbClr val="006600"/>
                </a:solidFill>
              </a:rPr>
              <a:t>BCRP Members</a:t>
            </a:r>
            <a:endParaRPr lang="en-US" sz="3600" dirty="0">
              <a:solidFill>
                <a:srgbClr val="006600"/>
              </a:solidFill>
            </a:endParaRPr>
          </a:p>
        </p:txBody>
      </p:sp>
      <p:sp>
        <p:nvSpPr>
          <p:cNvPr id="5" name="TextBox 4"/>
          <p:cNvSpPr txBox="1"/>
          <p:nvPr/>
        </p:nvSpPr>
        <p:spPr>
          <a:xfrm>
            <a:off x="5029200" y="1295400"/>
            <a:ext cx="3810000" cy="2862322"/>
          </a:xfrm>
          <a:prstGeom prst="rect">
            <a:avLst/>
          </a:prstGeom>
          <a:noFill/>
        </p:spPr>
        <p:txBody>
          <a:bodyPr wrap="square" rtlCol="0">
            <a:spAutoFit/>
          </a:bodyPr>
          <a:lstStyle/>
          <a:p>
            <a:endParaRPr lang="en-US" dirty="0" smtClean="0">
              <a:solidFill>
                <a:prstClr val="black"/>
              </a:solidFill>
            </a:endParaRPr>
          </a:p>
          <a:p>
            <a:r>
              <a:rPr lang="en-US" dirty="0" smtClean="0">
                <a:solidFill>
                  <a:prstClr val="black"/>
                </a:solidFill>
              </a:rPr>
              <a:t>Zohra Ali-Khan </a:t>
            </a:r>
            <a:r>
              <a:rPr lang="en-US" dirty="0" err="1" smtClean="0">
                <a:solidFill>
                  <a:prstClr val="black"/>
                </a:solidFill>
              </a:rPr>
              <a:t>Katts</a:t>
            </a:r>
            <a:r>
              <a:rPr lang="en-US" dirty="0" smtClean="0">
                <a:solidFill>
                  <a:prstClr val="black"/>
                </a:solidFill>
              </a:rPr>
              <a:t>, MS</a:t>
            </a:r>
          </a:p>
          <a:p>
            <a:r>
              <a:rPr lang="en-US" dirty="0" smtClean="0">
                <a:solidFill>
                  <a:prstClr val="black"/>
                </a:solidFill>
              </a:rPr>
              <a:t>Diana Dickson-Witmer, MD</a:t>
            </a:r>
          </a:p>
          <a:p>
            <a:r>
              <a:rPr lang="en-US" dirty="0" smtClean="0">
                <a:solidFill>
                  <a:prstClr val="black"/>
                </a:solidFill>
              </a:rPr>
              <a:t>Nora </a:t>
            </a:r>
            <a:r>
              <a:rPr lang="en-US" dirty="0" err="1" smtClean="0">
                <a:solidFill>
                  <a:prstClr val="black"/>
                </a:solidFill>
              </a:rPr>
              <a:t>Katurakes,RN</a:t>
            </a:r>
            <a:endParaRPr lang="en-US" dirty="0" smtClean="0">
              <a:solidFill>
                <a:prstClr val="black"/>
              </a:solidFill>
            </a:endParaRPr>
          </a:p>
          <a:p>
            <a:r>
              <a:rPr lang="en-US" dirty="0" smtClean="0">
                <a:solidFill>
                  <a:prstClr val="black"/>
                </a:solidFill>
              </a:rPr>
              <a:t>Lindsey Romak, MD</a:t>
            </a:r>
          </a:p>
          <a:p>
            <a:r>
              <a:rPr lang="en-US" dirty="0" smtClean="0">
                <a:solidFill>
                  <a:prstClr val="black"/>
                </a:solidFill>
              </a:rPr>
              <a:t>Pat </a:t>
            </a:r>
            <a:r>
              <a:rPr lang="en-US" dirty="0" err="1" smtClean="0">
                <a:solidFill>
                  <a:prstClr val="black"/>
                </a:solidFill>
              </a:rPr>
              <a:t>Swanson,RN</a:t>
            </a:r>
            <a:endParaRPr lang="en-US" dirty="0" smtClean="0">
              <a:solidFill>
                <a:prstClr val="black"/>
              </a:solidFill>
            </a:endParaRPr>
          </a:p>
          <a:p>
            <a:r>
              <a:rPr lang="en-US" dirty="0" smtClean="0">
                <a:solidFill>
                  <a:prstClr val="black"/>
                </a:solidFill>
              </a:rPr>
              <a:t>Jennifer Sims-Mourtada, PhD</a:t>
            </a:r>
          </a:p>
          <a:p>
            <a:r>
              <a:rPr lang="en-US" dirty="0" smtClean="0">
                <a:solidFill>
                  <a:prstClr val="black"/>
                </a:solidFill>
              </a:rPr>
              <a:t>Ramya Varadarajan, MD</a:t>
            </a:r>
          </a:p>
          <a:p>
            <a:endParaRPr lang="en-US" dirty="0" smtClean="0">
              <a:solidFill>
                <a:prstClr val="black"/>
              </a:solidFill>
            </a:endParaRPr>
          </a:p>
          <a:p>
            <a:endParaRPr lang="en-US" dirty="0" smtClean="0">
              <a:solidFill>
                <a:prstClr val="black"/>
              </a:solidFill>
            </a:endParaRPr>
          </a:p>
        </p:txBody>
      </p:sp>
      <p:pic>
        <p:nvPicPr>
          <p:cNvPr id="6" name="Picture 25" descr="CC Health System_2color_no.tag.eps"/>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7999" y="6205781"/>
            <a:ext cx="1781175" cy="36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642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Engage</a:t>
            </a:r>
            <a:endParaRPr lang="en-US" dirty="0"/>
          </a:p>
        </p:txBody>
      </p:sp>
      <p:sp>
        <p:nvSpPr>
          <p:cNvPr id="3" name="Content Placeholder 2"/>
          <p:cNvSpPr>
            <a:spLocks noGrp="1"/>
          </p:cNvSpPr>
          <p:nvPr>
            <p:ph idx="1"/>
          </p:nvPr>
        </p:nvSpPr>
        <p:spPr/>
        <p:txBody>
          <a:bodyPr>
            <a:normAutofit/>
          </a:bodyPr>
          <a:lstStyle/>
          <a:p>
            <a:r>
              <a:rPr lang="en-US" dirty="0"/>
              <a:t>Early intervention and referral </a:t>
            </a:r>
            <a:r>
              <a:rPr lang="en-US" dirty="0" smtClean="0"/>
              <a:t>to SUD treatment</a:t>
            </a:r>
          </a:p>
          <a:p>
            <a:r>
              <a:rPr lang="en-US" dirty="0" smtClean="0"/>
              <a:t>Engagement Specialists</a:t>
            </a:r>
          </a:p>
          <a:p>
            <a:pPr lvl="1"/>
            <a:r>
              <a:rPr lang="en-US" dirty="0" smtClean="0"/>
              <a:t>Peers in recovery</a:t>
            </a:r>
          </a:p>
          <a:p>
            <a:pPr lvl="1"/>
            <a:r>
              <a:rPr lang="en-US" dirty="0" smtClean="0"/>
              <a:t>Motivational interviewing</a:t>
            </a:r>
            <a:endParaRPr lang="en-US" dirty="0"/>
          </a:p>
          <a:p>
            <a:r>
              <a:rPr lang="en-US" dirty="0" smtClean="0"/>
              <a:t>Coordinate discharge plan with community treatment facility</a:t>
            </a:r>
            <a:endParaRPr lang="en-US" sz="2400" dirty="0" smtClean="0"/>
          </a:p>
          <a:p>
            <a:pPr marL="0" indent="0">
              <a:buNone/>
            </a:pPr>
            <a:endParaRPr lang="en-US" sz="2400" dirty="0"/>
          </a:p>
          <a:p>
            <a:pPr marL="0" indent="0">
              <a:buNone/>
            </a:pPr>
            <a:r>
              <a:rPr lang="en-US" sz="2000" dirty="0">
                <a:hlinkClick r:id="rId3"/>
              </a:rPr>
              <a:t>https://christianacare.org/services/behavioralhealth/project-engage</a:t>
            </a:r>
            <a:r>
              <a:rPr lang="en-US" sz="2000" dirty="0" smtClean="0">
                <a:hlinkClick r:id="rId3"/>
              </a:rPr>
              <a:t>/</a:t>
            </a:r>
            <a:r>
              <a:rPr lang="en-US" sz="2000" dirty="0" smtClean="0"/>
              <a:t> </a:t>
            </a:r>
            <a:endParaRPr lang="en-US" sz="2000" dirty="0"/>
          </a:p>
        </p:txBody>
      </p:sp>
    </p:spTree>
    <p:extLst>
      <p:ext uri="{BB962C8B-B14F-4D97-AF65-F5344CB8AC3E}">
        <p14:creationId xmlns:p14="http://schemas.microsoft.com/office/powerpoint/2010/main" val="285278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n>
                  <a:solidFill>
                    <a:schemeClr val="accent1"/>
                  </a:solidFill>
                </a:ln>
              </a:rPr>
              <a:t>Wilmington Under Pressure: </a:t>
            </a:r>
            <a:r>
              <a:rPr lang="en-US" dirty="0" smtClean="0">
                <a:ln>
                  <a:solidFill>
                    <a:schemeClr val="accent1"/>
                  </a:solidFill>
                </a:ln>
              </a:rPr>
              <a:t>An Innovative </a:t>
            </a:r>
            <a:r>
              <a:rPr lang="en-US" dirty="0">
                <a:ln>
                  <a:solidFill>
                    <a:schemeClr val="accent1"/>
                  </a:solidFill>
                </a:ln>
              </a:rPr>
              <a:t>Stop the </a:t>
            </a:r>
            <a:r>
              <a:rPr lang="en-US" dirty="0" smtClean="0">
                <a:ln>
                  <a:solidFill>
                    <a:schemeClr val="accent1"/>
                  </a:solidFill>
                </a:ln>
              </a:rPr>
              <a:t>Bleed </a:t>
            </a:r>
            <a:r>
              <a:rPr lang="en-US" dirty="0">
                <a:ln>
                  <a:solidFill>
                    <a:schemeClr val="accent1"/>
                  </a:solidFill>
                </a:ln>
              </a:rPr>
              <a:t>Program using PAR methodology</a:t>
            </a:r>
          </a:p>
        </p:txBody>
      </p:sp>
      <p:sp>
        <p:nvSpPr>
          <p:cNvPr id="3" name="Subtitle 2"/>
          <p:cNvSpPr>
            <a:spLocks noGrp="1"/>
          </p:cNvSpPr>
          <p:nvPr>
            <p:ph type="subTitle" idx="1"/>
          </p:nvPr>
        </p:nvSpPr>
        <p:spPr>
          <a:xfrm>
            <a:off x="1066801" y="3966882"/>
            <a:ext cx="7296150" cy="1824318"/>
          </a:xfrm>
        </p:spPr>
        <p:txBody>
          <a:bodyPr>
            <a:normAutofit lnSpcReduction="10000"/>
          </a:bodyPr>
          <a:lstStyle/>
          <a:p>
            <a:endParaRPr lang="en-US" sz="3600" dirty="0" smtClean="0"/>
          </a:p>
          <a:p>
            <a:r>
              <a:rPr lang="en-US" sz="3600" dirty="0" smtClean="0"/>
              <a:t>Sandra P. Medinilla, MD MPH</a:t>
            </a:r>
          </a:p>
          <a:p>
            <a:r>
              <a:rPr lang="en-US" sz="3600" dirty="0" smtClean="0"/>
              <a:t>March 12, 2018</a:t>
            </a:r>
          </a:p>
          <a:p>
            <a:endParaRPr lang="en-US" dirty="0" smtClean="0"/>
          </a:p>
        </p:txBody>
      </p:sp>
    </p:spTree>
    <p:extLst>
      <p:ext uri="{BB962C8B-B14F-4D97-AF65-F5344CB8AC3E}">
        <p14:creationId xmlns:p14="http://schemas.microsoft.com/office/powerpoint/2010/main" val="8257145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December 14, 2012</a:t>
            </a:r>
            <a:endParaRPr lang="en-US"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43580" y="1828800"/>
            <a:ext cx="5855252" cy="4208463"/>
          </a:xfrm>
        </p:spPr>
      </p:pic>
    </p:spTree>
    <p:extLst>
      <p:ext uri="{BB962C8B-B14F-4D97-AF65-F5344CB8AC3E}">
        <p14:creationId xmlns:p14="http://schemas.microsoft.com/office/powerpoint/2010/main" val="42091506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CALL TO ACTION: April 2013</a:t>
            </a:r>
            <a:endParaRPr lang="en-US" b="1" dirty="0"/>
          </a:p>
        </p:txBody>
      </p:sp>
      <p:sp>
        <p:nvSpPr>
          <p:cNvPr id="3" name="Content Placeholder 2"/>
          <p:cNvSpPr>
            <a:spLocks noGrp="1"/>
          </p:cNvSpPr>
          <p:nvPr>
            <p:ph idx="1"/>
          </p:nvPr>
        </p:nvSpPr>
        <p:spPr>
          <a:xfrm>
            <a:off x="762000" y="1600200"/>
            <a:ext cx="7583487" cy="4208463"/>
          </a:xfrm>
        </p:spPr>
        <p:txBody>
          <a:bodyPr/>
          <a:lstStyle/>
          <a:p>
            <a:r>
              <a:rPr lang="en-US" sz="2400" b="1" dirty="0" smtClean="0"/>
              <a:t>The Hartford Consensus</a:t>
            </a:r>
          </a:p>
          <a:p>
            <a:r>
              <a:rPr lang="en-US" sz="2400" b="1" dirty="0" smtClean="0"/>
              <a:t>Enhance </a:t>
            </a:r>
            <a:r>
              <a:rPr lang="en-US" sz="2400" b="1" dirty="0"/>
              <a:t>Survivability from Intentional Mass Casualty and Active Shooter Events </a:t>
            </a:r>
            <a:endParaRPr lang="en-US" sz="2400" b="1" dirty="0" smtClean="0"/>
          </a:p>
          <a:p>
            <a:r>
              <a:rPr lang="en-US" sz="2400" b="1" dirty="0" smtClean="0"/>
              <a:t>American </a:t>
            </a:r>
            <a:r>
              <a:rPr lang="en-US" sz="2400" b="1" dirty="0"/>
              <a:t>College of Surgeons (</a:t>
            </a:r>
            <a:r>
              <a:rPr lang="en-US" sz="2400" b="1" dirty="0" smtClean="0"/>
              <a:t>ACS)</a:t>
            </a:r>
          </a:p>
          <a:p>
            <a:r>
              <a:rPr lang="en-US" sz="2400" b="1" dirty="0" smtClean="0"/>
              <a:t>National </a:t>
            </a:r>
            <a:r>
              <a:rPr lang="en-US" sz="2400" b="1" dirty="0"/>
              <a:t>Security </a:t>
            </a:r>
            <a:r>
              <a:rPr lang="en-US" sz="2400" b="1" dirty="0" smtClean="0"/>
              <a:t>Council</a:t>
            </a:r>
          </a:p>
          <a:p>
            <a:r>
              <a:rPr lang="en-US" sz="2400" b="1" dirty="0" smtClean="0"/>
              <a:t>U.S</a:t>
            </a:r>
            <a:r>
              <a:rPr lang="en-US" sz="2400" b="1" dirty="0"/>
              <a:t>. M</a:t>
            </a:r>
            <a:r>
              <a:rPr lang="en-US" sz="2400" b="1" dirty="0" smtClean="0"/>
              <a:t>ilitary</a:t>
            </a:r>
          </a:p>
          <a:p>
            <a:r>
              <a:rPr lang="en-US" sz="2400" b="1" dirty="0" smtClean="0"/>
              <a:t>Federal </a:t>
            </a:r>
            <a:r>
              <a:rPr lang="en-US" sz="2400" b="1" dirty="0"/>
              <a:t>Bureau of </a:t>
            </a:r>
            <a:r>
              <a:rPr lang="en-US" sz="2400" b="1" dirty="0" smtClean="0"/>
              <a:t>Investigation</a:t>
            </a:r>
          </a:p>
          <a:p>
            <a:r>
              <a:rPr lang="en-US" sz="2400" b="1" dirty="0"/>
              <a:t>G</a:t>
            </a:r>
            <a:r>
              <a:rPr lang="en-US" sz="2400" b="1" dirty="0" smtClean="0"/>
              <a:t>overnmental </a:t>
            </a:r>
            <a:r>
              <a:rPr lang="en-US" sz="2400" b="1" dirty="0"/>
              <a:t>and nongovernmental emergency medical response organizations</a:t>
            </a:r>
          </a:p>
        </p:txBody>
      </p:sp>
    </p:spTree>
    <p:extLst>
      <p:ext uri="{BB962C8B-B14F-4D97-AF65-F5344CB8AC3E}">
        <p14:creationId xmlns:p14="http://schemas.microsoft.com/office/powerpoint/2010/main" val="16389283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5400" dirty="0" smtClean="0"/>
              <a:t>T.H.R.E.A.T</a:t>
            </a:r>
            <a:endParaRPr lang="en-US" sz="5400" dirty="0"/>
          </a:p>
        </p:txBody>
      </p:sp>
      <p:sp>
        <p:nvSpPr>
          <p:cNvPr id="6" name="Rectangle 5"/>
          <p:cNvSpPr/>
          <p:nvPr/>
        </p:nvSpPr>
        <p:spPr>
          <a:xfrm>
            <a:off x="396240" y="1447800"/>
            <a:ext cx="8229600" cy="4154984"/>
          </a:xfrm>
          <a:prstGeom prst="rect">
            <a:avLst/>
          </a:prstGeom>
        </p:spPr>
        <p:txBody>
          <a:bodyPr wrap="square">
            <a:spAutoFit/>
          </a:bodyPr>
          <a:lstStyle/>
          <a:p>
            <a:r>
              <a:rPr lang="en-US" sz="4400" b="1" dirty="0" smtClean="0">
                <a:solidFill>
                  <a:srgbClr val="FF0000"/>
                </a:solidFill>
              </a:rPr>
              <a:t>•</a:t>
            </a:r>
            <a:r>
              <a:rPr lang="en-US" sz="4400" b="1" dirty="0">
                <a:ln>
                  <a:solidFill>
                    <a:schemeClr val="accent1"/>
                  </a:solidFill>
                </a:ln>
                <a:solidFill>
                  <a:srgbClr val="FF0000"/>
                </a:solidFill>
              </a:rPr>
              <a:t>Threat suppression</a:t>
            </a:r>
          </a:p>
          <a:p>
            <a:r>
              <a:rPr lang="en-US" sz="4400" b="1" dirty="0">
                <a:ln>
                  <a:solidFill>
                    <a:schemeClr val="accent1"/>
                  </a:solidFill>
                </a:ln>
                <a:solidFill>
                  <a:srgbClr val="FFFF00"/>
                </a:solidFill>
              </a:rPr>
              <a:t>•Hemorrhage control</a:t>
            </a:r>
          </a:p>
          <a:p>
            <a:r>
              <a:rPr lang="en-US" sz="4400" b="1" dirty="0">
                <a:ln>
                  <a:solidFill>
                    <a:schemeClr val="accent1"/>
                  </a:solidFill>
                </a:ln>
                <a:solidFill>
                  <a:srgbClr val="FFFF00"/>
                </a:solidFill>
              </a:rPr>
              <a:t>•Rapid Extrication to safety</a:t>
            </a:r>
          </a:p>
          <a:p>
            <a:r>
              <a:rPr lang="en-US" sz="4400" dirty="0">
                <a:ln>
                  <a:solidFill>
                    <a:schemeClr val="accent1">
                      <a:alpha val="95000"/>
                    </a:schemeClr>
                  </a:solidFill>
                </a:ln>
              </a:rPr>
              <a:t>•</a:t>
            </a:r>
            <a:r>
              <a:rPr lang="en-US" sz="4400" b="1" dirty="0">
                <a:ln>
                  <a:solidFill>
                    <a:schemeClr val="accent1">
                      <a:alpha val="99000"/>
                    </a:schemeClr>
                  </a:solidFill>
                </a:ln>
              </a:rPr>
              <a:t>Assessment by medical providers</a:t>
            </a:r>
          </a:p>
          <a:p>
            <a:r>
              <a:rPr lang="en-US" sz="4400" b="1" dirty="0">
                <a:ln>
                  <a:solidFill>
                    <a:schemeClr val="accent1">
                      <a:alpha val="99000"/>
                    </a:schemeClr>
                  </a:solidFill>
                </a:ln>
              </a:rPr>
              <a:t>•Transport to definitive care</a:t>
            </a:r>
          </a:p>
        </p:txBody>
      </p:sp>
    </p:spTree>
    <p:extLst>
      <p:ext uri="{BB962C8B-B14F-4D97-AF65-F5344CB8AC3E}">
        <p14:creationId xmlns:p14="http://schemas.microsoft.com/office/powerpoint/2010/main" val="30969181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Immediate Responder- Boston April 15, 2013</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0" y="2057400"/>
            <a:ext cx="4038600" cy="3287529"/>
          </a:xfrm>
        </p:spPr>
      </p:pic>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410200" y="1524000"/>
            <a:ext cx="3419248" cy="4800600"/>
          </a:xfrm>
        </p:spPr>
      </p:pic>
    </p:spTree>
    <p:extLst>
      <p:ext uri="{BB962C8B-B14F-4D97-AF65-F5344CB8AC3E}">
        <p14:creationId xmlns:p14="http://schemas.microsoft.com/office/powerpoint/2010/main" val="21060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Bleeding Control Accessible</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2362200"/>
            <a:ext cx="5468370" cy="3062287"/>
          </a:xfrm>
        </p:spPr>
      </p:pic>
    </p:spTree>
    <p:extLst>
      <p:ext uri="{BB962C8B-B14F-4D97-AF65-F5344CB8AC3E}">
        <p14:creationId xmlns:p14="http://schemas.microsoft.com/office/powerpoint/2010/main" val="4774782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8065"/>
            <a:ext cx="7583487" cy="1044575"/>
          </a:xfrm>
        </p:spPr>
        <p:txBody>
          <a:bodyPr>
            <a:normAutofit fontScale="90000"/>
          </a:bodyPr>
          <a:lstStyle/>
          <a:p>
            <a:r>
              <a:rPr lang="en-US" sz="5300" dirty="0" smtClean="0"/>
              <a:t/>
            </a:r>
            <a:br>
              <a:rPr lang="en-US" sz="5300" dirty="0" smtClean="0"/>
            </a:br>
            <a:r>
              <a:rPr lang="en-US" sz="5300" dirty="0"/>
              <a:t/>
            </a:r>
            <a:br>
              <a:rPr lang="en-US" sz="5300" dirty="0"/>
            </a:br>
            <a:r>
              <a:rPr lang="en-US" sz="5300" dirty="0" smtClean="0"/>
              <a:t/>
            </a:r>
            <a:br>
              <a:rPr lang="en-US" sz="5300" dirty="0" smtClean="0"/>
            </a:br>
            <a:r>
              <a:rPr lang="en-US" sz="5300" dirty="0"/>
              <a:t/>
            </a:r>
            <a:br>
              <a:rPr lang="en-US" sz="5300" dirty="0"/>
            </a:br>
            <a:r>
              <a:rPr lang="en-US" sz="5300" dirty="0" smtClean="0"/>
              <a:t/>
            </a:r>
            <a:br>
              <a:rPr lang="en-US" sz="5300" dirty="0" smtClean="0"/>
            </a:br>
            <a:r>
              <a:rPr lang="en-US" sz="5300" dirty="0" smtClean="0"/>
              <a:t>“The </a:t>
            </a:r>
            <a:r>
              <a:rPr lang="en-US" sz="5300" dirty="0"/>
              <a:t>purpose of this document is to promote local, state, and national policies to improve survival in these </a:t>
            </a:r>
            <a:r>
              <a:rPr lang="en-US" sz="5300" dirty="0">
                <a:ln>
                  <a:solidFill>
                    <a:schemeClr val="accent1"/>
                  </a:solidFill>
                </a:ln>
              </a:rPr>
              <a:t>uncommon</a:t>
            </a:r>
            <a:r>
              <a:rPr lang="en-US" sz="5300" dirty="0"/>
              <a:t> but horrific events</a:t>
            </a:r>
            <a:r>
              <a:rPr lang="en-US" sz="2800" dirty="0" smtClean="0"/>
              <a:t>.”</a:t>
            </a:r>
            <a:endParaRPr lang="en-US" sz="2800" dirty="0"/>
          </a:p>
        </p:txBody>
      </p:sp>
    </p:spTree>
    <p:extLst>
      <p:ext uri="{BB962C8B-B14F-4D97-AF65-F5344CB8AC3E}">
        <p14:creationId xmlns:p14="http://schemas.microsoft.com/office/powerpoint/2010/main" val="8014446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don’t need to wait for a mass casualty</a:t>
            </a:r>
            <a:endParaRPr lang="en-US" dirty="0"/>
          </a:p>
        </p:txBody>
      </p:sp>
      <p:sp>
        <p:nvSpPr>
          <p:cNvPr id="3" name="Content Placeholder 2"/>
          <p:cNvSpPr>
            <a:spLocks noGrp="1"/>
          </p:cNvSpPr>
          <p:nvPr>
            <p:ph sz="half" idx="1"/>
          </p:nvPr>
        </p:nvSpPr>
        <p:spPr/>
        <p:txBody>
          <a:bodyPr>
            <a:normAutofit/>
          </a:bodyPr>
          <a:lstStyle/>
          <a:p>
            <a:pPr marL="0" indent="0">
              <a:buNone/>
            </a:pPr>
            <a:r>
              <a:rPr lang="en-US" sz="2800" dirty="0" smtClean="0"/>
              <a:t>Nationally…</a:t>
            </a:r>
          </a:p>
          <a:p>
            <a:pPr lvl="0"/>
            <a:r>
              <a:rPr lang="en-US" sz="2800" dirty="0">
                <a:solidFill>
                  <a:srgbClr val="1B5A34"/>
                </a:solidFill>
              </a:rPr>
              <a:t>Every day 314 people are shot. Of these shootings, 41 are children 18 and under.</a:t>
            </a:r>
          </a:p>
          <a:p>
            <a:endParaRPr lang="en-US" sz="28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2590800"/>
            <a:ext cx="3902252" cy="2233612"/>
          </a:xfrm>
        </p:spPr>
      </p:pic>
    </p:spTree>
    <p:extLst>
      <p:ext uri="{BB962C8B-B14F-4D97-AF65-F5344CB8AC3E}">
        <p14:creationId xmlns:p14="http://schemas.microsoft.com/office/powerpoint/2010/main" val="40568341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NEWSWEEK</a:t>
            </a:r>
            <a:br>
              <a:rPr lang="en-US" dirty="0" smtClean="0"/>
            </a:br>
            <a:r>
              <a:rPr lang="en-US" dirty="0" smtClean="0"/>
              <a:t>SEPTEMBER 9, 2014</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25471" y="1378959"/>
            <a:ext cx="7221537" cy="5046844"/>
          </a:xfrm>
        </p:spPr>
      </p:pic>
    </p:spTree>
    <p:extLst>
      <p:ext uri="{BB962C8B-B14F-4D97-AF65-F5344CB8AC3E}">
        <p14:creationId xmlns:p14="http://schemas.microsoft.com/office/powerpoint/2010/main" val="16757781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583487" cy="1044575"/>
          </a:xfrm>
        </p:spPr>
        <p:txBody>
          <a:bodyPr>
            <a:normAutofit fontScale="90000"/>
          </a:bodyPr>
          <a:lstStyle/>
          <a:p>
            <a:r>
              <a:rPr lang="en-US" dirty="0" smtClean="0"/>
              <a:t>USA TODAY </a:t>
            </a:r>
            <a:br>
              <a:rPr lang="en-US" dirty="0" smtClean="0"/>
            </a:br>
            <a:r>
              <a:rPr lang="en-US" dirty="0" smtClean="0"/>
              <a:t>September 8, 2017</a:t>
            </a:r>
            <a:endParaRPr lang="en-US" dirty="0"/>
          </a:p>
        </p:txBody>
      </p:sp>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5486400" y="533400"/>
            <a:ext cx="3138930" cy="5923280"/>
          </a:xfr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5800" y="381000"/>
            <a:ext cx="8115300" cy="60960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2048" y="220205"/>
            <a:ext cx="8869551" cy="6477000"/>
          </a:xfrm>
          <a:prstGeom prst="rect">
            <a:avLst/>
          </a:prstGeom>
        </p:spPr>
      </p:pic>
    </p:spTree>
    <p:extLst>
      <p:ext uri="{BB962C8B-B14F-4D97-AF65-F5344CB8AC3E}">
        <p14:creationId xmlns:p14="http://schemas.microsoft.com/office/powerpoint/2010/main" val="68668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609600" y="1371600"/>
            <a:ext cx="8229600" cy="5181600"/>
          </a:xfrm>
        </p:spPr>
        <p:txBody>
          <a:bodyPr>
            <a:normAutofit lnSpcReduction="10000"/>
          </a:bodyPr>
          <a:lstStyle/>
          <a:p>
            <a:r>
              <a:rPr lang="en-US" dirty="0" smtClean="0"/>
              <a:t>Retrospective analysis</a:t>
            </a:r>
          </a:p>
          <a:p>
            <a:pPr lvl="1"/>
            <a:r>
              <a:rPr lang="en-US" dirty="0"/>
              <a:t>P</a:t>
            </a:r>
            <a:r>
              <a:rPr lang="en-US" dirty="0" smtClean="0"/>
              <a:t>atients admitted to Christiana Care and seen in SUD consultation</a:t>
            </a:r>
          </a:p>
          <a:p>
            <a:r>
              <a:rPr lang="en-US" dirty="0" smtClean="0"/>
              <a:t>November 2015 </a:t>
            </a:r>
            <a:r>
              <a:rPr lang="en-US" dirty="0" smtClean="0">
                <a:sym typeface="Wingdings" panose="05000000000000000000" pitchFamily="2" charset="2"/>
              </a:rPr>
              <a:t>to January 2018</a:t>
            </a:r>
          </a:p>
          <a:p>
            <a:pPr marL="0" indent="0">
              <a:buNone/>
            </a:pPr>
            <a:endParaRPr lang="en-US" sz="1700" dirty="0">
              <a:sym typeface="Wingdings" panose="05000000000000000000" pitchFamily="2" charset="2"/>
            </a:endParaRPr>
          </a:p>
          <a:p>
            <a:r>
              <a:rPr lang="en-US" b="1" dirty="0" smtClean="0">
                <a:sym typeface="Wingdings" panose="05000000000000000000" pitchFamily="2" charset="2"/>
              </a:rPr>
              <a:t>Objective:</a:t>
            </a:r>
            <a:endParaRPr lang="en-US" dirty="0">
              <a:sym typeface="Wingdings" panose="05000000000000000000" pitchFamily="2" charset="2"/>
            </a:endParaRPr>
          </a:p>
          <a:p>
            <a:pPr lvl="1"/>
            <a:r>
              <a:rPr lang="en-US" dirty="0">
                <a:sym typeface="Wingdings" panose="05000000000000000000" pitchFamily="2" charset="2"/>
              </a:rPr>
              <a:t>Describe patients assessed by Christiana Care’s physician-led consultation service</a:t>
            </a:r>
          </a:p>
          <a:p>
            <a:pPr lvl="1"/>
            <a:r>
              <a:rPr lang="en-US" dirty="0">
                <a:sym typeface="Wingdings" panose="05000000000000000000" pitchFamily="2" charset="2"/>
              </a:rPr>
              <a:t>Determine whether outcomes differ based on gender</a:t>
            </a:r>
          </a:p>
          <a:p>
            <a:pPr lvl="2"/>
            <a:r>
              <a:rPr lang="en-US" dirty="0" smtClean="0">
                <a:sym typeface="Wingdings" panose="05000000000000000000" pitchFamily="2" charset="2"/>
              </a:rPr>
              <a:t>Outcomes: leaving against medical advice (AMA) &amp; community treatment attendance</a:t>
            </a:r>
          </a:p>
        </p:txBody>
      </p:sp>
    </p:spTree>
    <p:extLst>
      <p:ext uri="{BB962C8B-B14F-4D97-AF65-F5344CB8AC3E}">
        <p14:creationId xmlns:p14="http://schemas.microsoft.com/office/powerpoint/2010/main" val="27039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“They made the ultimate sacrifice. It will not be in vain.”-D. Chambers</a:t>
            </a:r>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2209800" y="2133600"/>
            <a:ext cx="465117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052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resources are there, is the will?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28800"/>
            <a:ext cx="7395991" cy="4038600"/>
          </a:xfrm>
        </p:spPr>
      </p:pic>
    </p:spTree>
    <p:extLst>
      <p:ext uri="{BB962C8B-B14F-4D97-AF65-F5344CB8AC3E}">
        <p14:creationId xmlns:p14="http://schemas.microsoft.com/office/powerpoint/2010/main" val="7515417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11734800" cy="807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803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Transformational Education</a:t>
            </a:r>
            <a:endParaRPr lang="en-US" dirty="0"/>
          </a:p>
        </p:txBody>
      </p:sp>
      <p:sp>
        <p:nvSpPr>
          <p:cNvPr id="9" name="Isosceles Triangle 8"/>
          <p:cNvSpPr/>
          <p:nvPr/>
        </p:nvSpPr>
        <p:spPr>
          <a:xfrm>
            <a:off x="1905000" y="2109979"/>
            <a:ext cx="5181600" cy="35052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933700" y="1571261"/>
            <a:ext cx="3124200" cy="523220"/>
          </a:xfrm>
          <a:prstGeom prst="rect">
            <a:avLst/>
          </a:prstGeom>
          <a:noFill/>
        </p:spPr>
        <p:txBody>
          <a:bodyPr wrap="square" rtlCol="0">
            <a:spAutoFit/>
          </a:bodyPr>
          <a:lstStyle/>
          <a:p>
            <a:pPr algn="ctr"/>
            <a:r>
              <a:rPr lang="en-US" sz="2800" dirty="0" smtClean="0">
                <a:solidFill>
                  <a:srgbClr val="C00000"/>
                </a:solidFill>
              </a:rPr>
              <a:t>DIALOGUE </a:t>
            </a:r>
            <a:endParaRPr lang="en-US" sz="2800" dirty="0">
              <a:solidFill>
                <a:srgbClr val="C00000"/>
              </a:solidFill>
            </a:endParaRPr>
          </a:p>
        </p:txBody>
      </p:sp>
      <p:sp>
        <p:nvSpPr>
          <p:cNvPr id="13" name="TextBox 12"/>
          <p:cNvSpPr txBox="1"/>
          <p:nvPr/>
        </p:nvSpPr>
        <p:spPr>
          <a:xfrm>
            <a:off x="6296297" y="5732578"/>
            <a:ext cx="2488659" cy="523220"/>
          </a:xfrm>
          <a:prstGeom prst="rect">
            <a:avLst/>
          </a:prstGeom>
          <a:noFill/>
        </p:spPr>
        <p:txBody>
          <a:bodyPr wrap="square" rtlCol="0">
            <a:spAutoFit/>
          </a:bodyPr>
          <a:lstStyle/>
          <a:p>
            <a:r>
              <a:rPr lang="en-US" sz="2800" dirty="0" smtClean="0">
                <a:solidFill>
                  <a:srgbClr val="C00000"/>
                </a:solidFill>
              </a:rPr>
              <a:t>REFLECTION</a:t>
            </a:r>
            <a:endParaRPr lang="en-US" sz="2800" dirty="0">
              <a:solidFill>
                <a:srgbClr val="C00000"/>
              </a:solidFill>
            </a:endParaRPr>
          </a:p>
        </p:txBody>
      </p:sp>
      <p:sp>
        <p:nvSpPr>
          <p:cNvPr id="14" name="TextBox 13"/>
          <p:cNvSpPr txBox="1"/>
          <p:nvPr/>
        </p:nvSpPr>
        <p:spPr>
          <a:xfrm>
            <a:off x="685800" y="5732578"/>
            <a:ext cx="2438400" cy="523220"/>
          </a:xfrm>
          <a:prstGeom prst="rect">
            <a:avLst/>
          </a:prstGeom>
          <a:noFill/>
        </p:spPr>
        <p:txBody>
          <a:bodyPr wrap="square" rtlCol="0">
            <a:spAutoFit/>
          </a:bodyPr>
          <a:lstStyle/>
          <a:p>
            <a:r>
              <a:rPr lang="en-US" sz="2800" dirty="0" smtClean="0">
                <a:solidFill>
                  <a:srgbClr val="C00000"/>
                </a:solidFill>
              </a:rPr>
              <a:t>ACTION</a:t>
            </a:r>
            <a:endParaRPr lang="en-US" sz="2800" dirty="0">
              <a:solidFill>
                <a:srgbClr val="C00000"/>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43300" y="2039914"/>
            <a:ext cx="1905000" cy="952500"/>
          </a:xfrm>
          <a:prstGeom prst="rect">
            <a:avLst/>
          </a:prstGeom>
        </p:spPr>
      </p:pic>
    </p:spTree>
    <p:extLst>
      <p:ext uri="{BB962C8B-B14F-4D97-AF65-F5344CB8AC3E}">
        <p14:creationId xmlns:p14="http://schemas.microsoft.com/office/powerpoint/2010/main" val="85186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83487" cy="1044575"/>
          </a:xfrm>
        </p:spPr>
        <p:txBody>
          <a:bodyPr>
            <a:normAutofit fontScale="90000"/>
          </a:bodyPr>
          <a:lstStyle/>
          <a:p>
            <a:r>
              <a:rPr lang="en-US" b="1" dirty="0" smtClean="0"/>
              <a:t>Traditional Academic Researcher Outcomes</a:t>
            </a:r>
            <a:endParaRPr lang="en-US" b="1" dirty="0"/>
          </a:p>
        </p:txBody>
      </p:sp>
      <p:sp>
        <p:nvSpPr>
          <p:cNvPr id="3" name="Content Placeholder 2"/>
          <p:cNvSpPr>
            <a:spLocks noGrp="1"/>
          </p:cNvSpPr>
          <p:nvPr>
            <p:ph sz="half" idx="1"/>
          </p:nvPr>
        </p:nvSpPr>
        <p:spPr>
          <a:xfrm>
            <a:off x="779462" y="1828800"/>
            <a:ext cx="4173538" cy="4219575"/>
          </a:xfrm>
        </p:spPr>
        <p:txBody>
          <a:bodyPr>
            <a:normAutofit fontScale="92500" lnSpcReduction="20000"/>
          </a:bodyPr>
          <a:lstStyle/>
          <a:p>
            <a:pPr marL="0" indent="0">
              <a:buNone/>
            </a:pPr>
            <a:r>
              <a:rPr lang="en-US" b="1" u="sng" dirty="0" smtClean="0"/>
              <a:t>Program Evaluation</a:t>
            </a:r>
          </a:p>
          <a:p>
            <a:r>
              <a:rPr lang="en-US" b="1" dirty="0" smtClean="0"/>
              <a:t>Can the student call 9-1-1?</a:t>
            </a:r>
          </a:p>
          <a:p>
            <a:r>
              <a:rPr lang="en-US" b="1" dirty="0" smtClean="0"/>
              <a:t>Can students find the pulse?</a:t>
            </a:r>
          </a:p>
          <a:p>
            <a:r>
              <a:rPr lang="en-US" b="1" dirty="0" smtClean="0"/>
              <a:t>Do they know how to put on a tourniquet?</a:t>
            </a:r>
          </a:p>
          <a:p>
            <a:r>
              <a:rPr lang="en-US" b="1" dirty="0" smtClean="0"/>
              <a:t>Can they apply pressure?</a:t>
            </a:r>
          </a:p>
          <a:p>
            <a:r>
              <a:rPr lang="en-US" b="1" dirty="0" smtClean="0"/>
              <a:t>Can they pack a wound?</a:t>
            </a:r>
          </a:p>
          <a:p>
            <a:endParaRPr lang="en-US" dirty="0"/>
          </a:p>
        </p:txBody>
      </p:sp>
      <p:sp>
        <p:nvSpPr>
          <p:cNvPr id="4" name="Content Placeholder 3"/>
          <p:cNvSpPr>
            <a:spLocks noGrp="1"/>
          </p:cNvSpPr>
          <p:nvPr>
            <p:ph sz="half" idx="2"/>
          </p:nvPr>
        </p:nvSpPr>
        <p:spPr>
          <a:xfrm>
            <a:off x="5181600" y="1828800"/>
            <a:ext cx="3657600" cy="4219575"/>
          </a:xfrm>
        </p:spPr>
        <p:txBody>
          <a:bodyPr>
            <a:normAutofit fontScale="92500" lnSpcReduction="20000"/>
          </a:bodyPr>
          <a:lstStyle/>
          <a:p>
            <a:pPr marL="0" indent="0">
              <a:buNone/>
            </a:pPr>
            <a:r>
              <a:rPr lang="en-US" b="1" u="sng" dirty="0" smtClean="0"/>
              <a:t>Outcomes</a:t>
            </a:r>
          </a:p>
          <a:p>
            <a:r>
              <a:rPr lang="en-US" b="1" dirty="0" smtClean="0"/>
              <a:t>Does it save a life?</a:t>
            </a:r>
          </a:p>
          <a:p>
            <a:r>
              <a:rPr lang="en-US" b="1" dirty="0" smtClean="0"/>
              <a:t>Have we reduced blood transfusion?</a:t>
            </a:r>
          </a:p>
          <a:p>
            <a:r>
              <a:rPr lang="en-US" b="1" dirty="0" smtClean="0"/>
              <a:t>How many students can we train?</a:t>
            </a:r>
          </a:p>
          <a:p>
            <a:r>
              <a:rPr lang="en-US" b="1" dirty="0" smtClean="0"/>
              <a:t>Does it aid first responders?</a:t>
            </a:r>
            <a:endParaRPr lang="en-US" b="1" dirty="0"/>
          </a:p>
        </p:txBody>
      </p:sp>
    </p:spTree>
    <p:extLst>
      <p:ext uri="{BB962C8B-B14F-4D97-AF65-F5344CB8AC3E}">
        <p14:creationId xmlns:p14="http://schemas.microsoft.com/office/powerpoint/2010/main" val="302722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133600"/>
            <a:ext cx="6836105" cy="3219450"/>
          </a:xfrm>
          <a:prstGeom prst="rect">
            <a:avLst/>
          </a:prstGeom>
        </p:spPr>
      </p:pic>
      <p:sp>
        <p:nvSpPr>
          <p:cNvPr id="3" name="Title 1"/>
          <p:cNvSpPr txBox="1">
            <a:spLocks/>
          </p:cNvSpPr>
          <p:nvPr/>
        </p:nvSpPr>
        <p:spPr>
          <a:xfrm>
            <a:off x="779463" y="381000"/>
            <a:ext cx="7583487" cy="1044575"/>
          </a:xfrm>
          <a:prstGeom prst="rect">
            <a:avLst/>
          </a:prstGeom>
        </p:spPr>
        <p:txBody>
          <a:bodyPr/>
          <a:lstStyle>
            <a:lvl1pPr algn="l" rtl="0" eaLnBrk="1" fontAlgn="base" hangingPunct="1">
              <a:spcBef>
                <a:spcPct val="0"/>
              </a:spcBef>
              <a:spcAft>
                <a:spcPct val="0"/>
              </a:spcAft>
              <a:defRPr sz="3800" kern="1200">
                <a:solidFill>
                  <a:schemeClr val="bg1"/>
                </a:solidFill>
                <a:latin typeface="Palatino"/>
                <a:ea typeface="+mj-ea"/>
                <a:cs typeface="+mj-cs"/>
              </a:defRPr>
            </a:lvl1pPr>
            <a:lvl2pPr algn="l" rtl="0" eaLnBrk="1" fontAlgn="base" hangingPunct="1">
              <a:spcBef>
                <a:spcPct val="0"/>
              </a:spcBef>
              <a:spcAft>
                <a:spcPct val="0"/>
              </a:spcAft>
              <a:defRPr sz="3800">
                <a:solidFill>
                  <a:schemeClr val="bg1"/>
                </a:solidFill>
                <a:latin typeface="Palatino" pitchFamily="18" charset="0"/>
              </a:defRPr>
            </a:lvl2pPr>
            <a:lvl3pPr algn="l" rtl="0" eaLnBrk="1" fontAlgn="base" hangingPunct="1">
              <a:spcBef>
                <a:spcPct val="0"/>
              </a:spcBef>
              <a:spcAft>
                <a:spcPct val="0"/>
              </a:spcAft>
              <a:defRPr sz="3800">
                <a:solidFill>
                  <a:schemeClr val="bg1"/>
                </a:solidFill>
                <a:latin typeface="Palatino" pitchFamily="18" charset="0"/>
              </a:defRPr>
            </a:lvl3pPr>
            <a:lvl4pPr algn="l" rtl="0" eaLnBrk="1" fontAlgn="base" hangingPunct="1">
              <a:spcBef>
                <a:spcPct val="0"/>
              </a:spcBef>
              <a:spcAft>
                <a:spcPct val="0"/>
              </a:spcAft>
              <a:defRPr sz="3800">
                <a:solidFill>
                  <a:schemeClr val="bg1"/>
                </a:solidFill>
                <a:latin typeface="Palatino" pitchFamily="18" charset="0"/>
              </a:defRPr>
            </a:lvl4pPr>
            <a:lvl5pPr algn="l" rtl="0" eaLnBrk="1" fontAlgn="base" hangingPunct="1">
              <a:spcBef>
                <a:spcPct val="0"/>
              </a:spcBef>
              <a:spcAft>
                <a:spcPct val="0"/>
              </a:spcAft>
              <a:defRPr sz="3800">
                <a:solidFill>
                  <a:schemeClr val="bg1"/>
                </a:solidFill>
                <a:latin typeface="Palatino" pitchFamily="18" charset="0"/>
              </a:defRPr>
            </a:lvl5pPr>
            <a:lvl6pPr marL="457200" algn="l" rtl="0" eaLnBrk="1" fontAlgn="base" hangingPunct="1">
              <a:spcBef>
                <a:spcPct val="0"/>
              </a:spcBef>
              <a:spcAft>
                <a:spcPct val="0"/>
              </a:spcAft>
              <a:defRPr sz="3800">
                <a:solidFill>
                  <a:schemeClr val="bg1"/>
                </a:solidFill>
                <a:latin typeface="Palatino" pitchFamily="18" charset="0"/>
              </a:defRPr>
            </a:lvl6pPr>
            <a:lvl7pPr marL="914400" algn="l" rtl="0" eaLnBrk="1" fontAlgn="base" hangingPunct="1">
              <a:spcBef>
                <a:spcPct val="0"/>
              </a:spcBef>
              <a:spcAft>
                <a:spcPct val="0"/>
              </a:spcAft>
              <a:defRPr sz="3800">
                <a:solidFill>
                  <a:schemeClr val="bg1"/>
                </a:solidFill>
                <a:latin typeface="Palatino" pitchFamily="18" charset="0"/>
              </a:defRPr>
            </a:lvl7pPr>
            <a:lvl8pPr marL="1371600" algn="l" rtl="0" eaLnBrk="1" fontAlgn="base" hangingPunct="1">
              <a:spcBef>
                <a:spcPct val="0"/>
              </a:spcBef>
              <a:spcAft>
                <a:spcPct val="0"/>
              </a:spcAft>
              <a:defRPr sz="3800">
                <a:solidFill>
                  <a:schemeClr val="bg1"/>
                </a:solidFill>
                <a:latin typeface="Palatino" pitchFamily="18" charset="0"/>
              </a:defRPr>
            </a:lvl8pPr>
            <a:lvl9pPr marL="1828800" algn="l" rtl="0" eaLnBrk="1" fontAlgn="base" hangingPunct="1">
              <a:spcBef>
                <a:spcPct val="0"/>
              </a:spcBef>
              <a:spcAft>
                <a:spcPct val="0"/>
              </a:spcAft>
              <a:defRPr sz="3800">
                <a:solidFill>
                  <a:schemeClr val="bg1"/>
                </a:solidFill>
                <a:latin typeface="Palatino" pitchFamily="18" charset="0"/>
              </a:defRPr>
            </a:lvl9pPr>
          </a:lstStyle>
          <a:p>
            <a:r>
              <a:rPr lang="en-US" smtClean="0"/>
              <a:t>Pedagogy of the Oppressed</a:t>
            </a:r>
            <a:endParaRPr lang="en-US" dirty="0"/>
          </a:p>
        </p:txBody>
      </p:sp>
    </p:spTree>
    <p:extLst>
      <p:ext uri="{BB962C8B-B14F-4D97-AF65-F5344CB8AC3E}">
        <p14:creationId xmlns:p14="http://schemas.microsoft.com/office/powerpoint/2010/main" val="5547717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Engaged Research</a:t>
            </a:r>
            <a:endParaRPr lang="en-US" dirty="0"/>
          </a:p>
        </p:txBody>
      </p:sp>
      <p:sp>
        <p:nvSpPr>
          <p:cNvPr id="9" name="Isosceles Triangle 8"/>
          <p:cNvSpPr/>
          <p:nvPr/>
        </p:nvSpPr>
        <p:spPr>
          <a:xfrm>
            <a:off x="1905000" y="2109979"/>
            <a:ext cx="5181600" cy="35052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933700" y="1571261"/>
            <a:ext cx="3124200" cy="523220"/>
          </a:xfrm>
          <a:prstGeom prst="rect">
            <a:avLst/>
          </a:prstGeom>
          <a:noFill/>
        </p:spPr>
        <p:txBody>
          <a:bodyPr wrap="square" rtlCol="0">
            <a:spAutoFit/>
          </a:bodyPr>
          <a:lstStyle/>
          <a:p>
            <a:pPr algn="ctr"/>
            <a:r>
              <a:rPr lang="en-US" sz="2800" dirty="0" smtClean="0">
                <a:solidFill>
                  <a:srgbClr val="C00000"/>
                </a:solidFill>
              </a:rPr>
              <a:t>DIALOGUE </a:t>
            </a:r>
            <a:endParaRPr lang="en-US" sz="2800" dirty="0">
              <a:solidFill>
                <a:srgbClr val="C00000"/>
              </a:solidFill>
            </a:endParaRPr>
          </a:p>
        </p:txBody>
      </p:sp>
      <p:sp>
        <p:nvSpPr>
          <p:cNvPr id="13" name="TextBox 12"/>
          <p:cNvSpPr txBox="1"/>
          <p:nvPr/>
        </p:nvSpPr>
        <p:spPr>
          <a:xfrm>
            <a:off x="6244047" y="5732578"/>
            <a:ext cx="2540910" cy="523220"/>
          </a:xfrm>
          <a:prstGeom prst="rect">
            <a:avLst/>
          </a:prstGeom>
          <a:noFill/>
        </p:spPr>
        <p:txBody>
          <a:bodyPr wrap="square" rtlCol="0">
            <a:spAutoFit/>
          </a:bodyPr>
          <a:lstStyle/>
          <a:p>
            <a:r>
              <a:rPr lang="en-US" sz="2800" dirty="0" smtClean="0">
                <a:solidFill>
                  <a:srgbClr val="C00000"/>
                </a:solidFill>
              </a:rPr>
              <a:t>REFLECTION</a:t>
            </a:r>
            <a:endParaRPr lang="en-US" sz="2800" dirty="0">
              <a:solidFill>
                <a:srgbClr val="C00000"/>
              </a:solidFill>
            </a:endParaRPr>
          </a:p>
        </p:txBody>
      </p:sp>
      <p:sp>
        <p:nvSpPr>
          <p:cNvPr id="14" name="TextBox 13"/>
          <p:cNvSpPr txBox="1"/>
          <p:nvPr/>
        </p:nvSpPr>
        <p:spPr>
          <a:xfrm>
            <a:off x="685800" y="5732578"/>
            <a:ext cx="2438400" cy="523220"/>
          </a:xfrm>
          <a:prstGeom prst="rect">
            <a:avLst/>
          </a:prstGeom>
          <a:noFill/>
        </p:spPr>
        <p:txBody>
          <a:bodyPr wrap="square" rtlCol="0">
            <a:spAutoFit/>
          </a:bodyPr>
          <a:lstStyle/>
          <a:p>
            <a:r>
              <a:rPr lang="en-US" sz="2800" dirty="0" smtClean="0">
                <a:solidFill>
                  <a:srgbClr val="C00000"/>
                </a:solidFill>
              </a:rPr>
              <a:t>ACTION</a:t>
            </a:r>
            <a:endParaRPr lang="en-US" sz="2800" dirty="0">
              <a:solidFill>
                <a:srgbClr val="C00000"/>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43300" y="2039914"/>
            <a:ext cx="1905000" cy="952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357" y="4487177"/>
            <a:ext cx="1959244" cy="1142083"/>
          </a:xfrm>
          <a:prstGeom prst="rect">
            <a:avLst/>
          </a:prstGeom>
        </p:spPr>
      </p:pic>
      <p:sp>
        <p:nvSpPr>
          <p:cNvPr id="6" name="Right Arrow 5"/>
          <p:cNvSpPr/>
          <p:nvPr/>
        </p:nvSpPr>
        <p:spPr>
          <a:xfrm rot="3106999">
            <a:off x="5448300" y="3276600"/>
            <a:ext cx="1028700" cy="137152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7569510">
            <a:off x="4096202" y="5084953"/>
            <a:ext cx="11461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5279321">
            <a:off x="2590800" y="3296754"/>
            <a:ext cx="11461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8585" y="4223867"/>
            <a:ext cx="2268415" cy="1513016"/>
          </a:xfrm>
          <a:prstGeom prst="rect">
            <a:avLst/>
          </a:prstGeom>
        </p:spPr>
      </p:pic>
    </p:spTree>
    <p:extLst>
      <p:ext uri="{BB962C8B-B14F-4D97-AF65-F5344CB8AC3E}">
        <p14:creationId xmlns:p14="http://schemas.microsoft.com/office/powerpoint/2010/main" val="213190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 calcmode="lin" valueType="num">
                                      <p:cBhvr>
                                        <p:cTn id="26" dur="500" fill="hold"/>
                                        <p:tgtEl>
                                          <p:spTgt spid="4098"/>
                                        </p:tgtEl>
                                        <p:attrNameLst>
                                          <p:attrName>ppt_w</p:attrName>
                                        </p:attrNameLst>
                                      </p:cBhvr>
                                      <p:tavLst>
                                        <p:tav tm="0">
                                          <p:val>
                                            <p:fltVal val="0"/>
                                          </p:val>
                                        </p:tav>
                                        <p:tav tm="100000">
                                          <p:val>
                                            <p:strVal val="#ppt_w"/>
                                          </p:val>
                                        </p:tav>
                                      </p:tavLst>
                                    </p:anim>
                                    <p:anim calcmode="lin" valueType="num">
                                      <p:cBhvr>
                                        <p:cTn id="27" dur="500" fill="hold"/>
                                        <p:tgtEl>
                                          <p:spTgt spid="4098"/>
                                        </p:tgtEl>
                                        <p:attrNameLst>
                                          <p:attrName>ppt_h</p:attrName>
                                        </p:attrNameLst>
                                      </p:cBhvr>
                                      <p:tavLst>
                                        <p:tav tm="0">
                                          <p:val>
                                            <p:fltVal val="0"/>
                                          </p:val>
                                        </p:tav>
                                        <p:tav tm="100000">
                                          <p:val>
                                            <p:strVal val="#ppt_h"/>
                                          </p:val>
                                        </p:tav>
                                      </p:tavLst>
                                    </p:anim>
                                    <p:animEffect transition="in" filter="fade">
                                      <p:cBhvr>
                                        <p:cTn id="28" dur="500"/>
                                        <p:tgtEl>
                                          <p:spTgt spid="409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099"/>
                                        </p:tgtEl>
                                        <p:attrNameLst>
                                          <p:attrName>style.visibility</p:attrName>
                                        </p:attrNameLst>
                                      </p:cBhvr>
                                      <p:to>
                                        <p:strVal val="visible"/>
                                      </p:to>
                                    </p:set>
                                    <p:anim calcmode="lin" valueType="num">
                                      <p:cBhvr>
                                        <p:cTn id="40" dur="500" fill="hold"/>
                                        <p:tgtEl>
                                          <p:spTgt spid="4099"/>
                                        </p:tgtEl>
                                        <p:attrNameLst>
                                          <p:attrName>ppt_w</p:attrName>
                                        </p:attrNameLst>
                                      </p:cBhvr>
                                      <p:tavLst>
                                        <p:tav tm="0">
                                          <p:val>
                                            <p:fltVal val="0"/>
                                          </p:val>
                                        </p:tav>
                                        <p:tav tm="100000">
                                          <p:val>
                                            <p:strVal val="#ppt_w"/>
                                          </p:val>
                                        </p:tav>
                                      </p:tavLst>
                                    </p:anim>
                                    <p:anim calcmode="lin" valueType="num">
                                      <p:cBhvr>
                                        <p:cTn id="41" dur="500" fill="hold"/>
                                        <p:tgtEl>
                                          <p:spTgt spid="4099"/>
                                        </p:tgtEl>
                                        <p:attrNameLst>
                                          <p:attrName>ppt_h</p:attrName>
                                        </p:attrNameLst>
                                      </p:cBhvr>
                                      <p:tavLst>
                                        <p:tav tm="0">
                                          <p:val>
                                            <p:fltVal val="0"/>
                                          </p:val>
                                        </p:tav>
                                        <p:tav tm="100000">
                                          <p:val>
                                            <p:strVal val="#ppt_h"/>
                                          </p:val>
                                        </p:tav>
                                      </p:tavLst>
                                    </p:anim>
                                    <p:animEffect transition="in" filter="fade">
                                      <p:cBhvr>
                                        <p:cTn id="4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Pedagogy of the Oppressed</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905000"/>
            <a:ext cx="8153400" cy="3994522"/>
          </a:xfrm>
        </p:spPr>
      </p:pic>
    </p:spTree>
    <p:extLst>
      <p:ext uri="{BB962C8B-B14F-4D97-AF65-F5344CB8AC3E}">
        <p14:creationId xmlns:p14="http://schemas.microsoft.com/office/powerpoint/2010/main" val="4814723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Pedagogy of Freedom</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1600" y="1905000"/>
            <a:ext cx="6773862" cy="3652573"/>
          </a:xfrm>
          <a:scene3d>
            <a:camera prst="orthographicFront"/>
            <a:lightRig rig="threePt" dir="t"/>
          </a:scene3d>
          <a:sp3d>
            <a:bevelT prst="relaxedInset"/>
          </a:sp3d>
        </p:spPr>
      </p:pic>
    </p:spTree>
    <p:extLst>
      <p:ext uri="{BB962C8B-B14F-4D97-AF65-F5344CB8AC3E}">
        <p14:creationId xmlns:p14="http://schemas.microsoft.com/office/powerpoint/2010/main" val="9046190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 Researcher to Lead</a:t>
            </a:r>
            <a:endParaRPr lang="en-US" b="1" dirty="0"/>
          </a:p>
        </p:txBody>
      </p:sp>
      <p:sp>
        <p:nvSpPr>
          <p:cNvPr id="3" name="Content Placeholder 2"/>
          <p:cNvSpPr>
            <a:spLocks noGrp="1"/>
          </p:cNvSpPr>
          <p:nvPr>
            <p:ph sz="half" idx="1"/>
          </p:nvPr>
        </p:nvSpPr>
        <p:spPr/>
        <p:txBody>
          <a:bodyPr>
            <a:normAutofit/>
          </a:bodyPr>
          <a:lstStyle/>
          <a:p>
            <a:r>
              <a:rPr lang="en-US" sz="2800" b="1" dirty="0" smtClean="0"/>
              <a:t>11 Street identified</a:t>
            </a:r>
          </a:p>
          <a:p>
            <a:r>
              <a:rPr lang="en-US" sz="2800" b="1" dirty="0" smtClean="0"/>
              <a:t>Credible messengers</a:t>
            </a:r>
          </a:p>
          <a:p>
            <a:r>
              <a:rPr lang="en-US" sz="2800" b="1" dirty="0" smtClean="0"/>
              <a:t>Trained in research methodology</a:t>
            </a:r>
            <a:endParaRPr lang="en-US" sz="2800" b="1" dirty="0"/>
          </a:p>
        </p:txBody>
      </p:sp>
      <p:sp>
        <p:nvSpPr>
          <p:cNvPr id="4" name="Content Placeholder 3"/>
          <p:cNvSpPr>
            <a:spLocks noGrp="1"/>
          </p:cNvSpPr>
          <p:nvPr>
            <p:ph sz="half" idx="2"/>
          </p:nvPr>
        </p:nvSpPr>
        <p:spPr/>
        <p:txBody>
          <a:bodyPr>
            <a:normAutofit/>
          </a:bodyPr>
          <a:lstStyle/>
          <a:p>
            <a:r>
              <a:rPr lang="en-US" sz="2800" b="1" dirty="0" smtClean="0"/>
              <a:t>Affiliated with University of Delaware</a:t>
            </a:r>
          </a:p>
          <a:p>
            <a:r>
              <a:rPr lang="en-US" sz="2800" b="1" dirty="0" smtClean="0"/>
              <a:t>Affiliated with City organizations and government</a:t>
            </a:r>
            <a:endParaRPr lang="en-US" sz="2800" b="1" dirty="0"/>
          </a:p>
        </p:txBody>
      </p:sp>
    </p:spTree>
    <p:extLst>
      <p:ext uri="{BB962C8B-B14F-4D97-AF65-F5344CB8AC3E}">
        <p14:creationId xmlns:p14="http://schemas.microsoft.com/office/powerpoint/2010/main" val="1281347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Demographics</a:t>
            </a:r>
            <a:endParaRPr lang="en-US" dirty="0"/>
          </a:p>
        </p:txBody>
      </p:sp>
      <p:sp>
        <p:nvSpPr>
          <p:cNvPr id="3" name="Content Placeholder 2"/>
          <p:cNvSpPr>
            <a:spLocks noGrp="1"/>
          </p:cNvSpPr>
          <p:nvPr>
            <p:ph idx="1"/>
          </p:nvPr>
        </p:nvSpPr>
        <p:spPr>
          <a:xfrm>
            <a:off x="914400" y="1143002"/>
            <a:ext cx="7772400" cy="4678363"/>
          </a:xfrm>
        </p:spPr>
        <p:txBody>
          <a:bodyPr/>
          <a:lstStyle/>
          <a:p>
            <a:pPr marL="0" indent="0">
              <a:buNone/>
            </a:pPr>
            <a:r>
              <a:rPr lang="en-US" dirty="0" smtClean="0">
                <a:sym typeface="Wingdings" panose="05000000000000000000" pitchFamily="2" charset="2"/>
              </a:rPr>
              <a:t>350 </a:t>
            </a:r>
            <a:r>
              <a:rPr lang="en-US" dirty="0">
                <a:sym typeface="Wingdings" panose="05000000000000000000" pitchFamily="2" charset="2"/>
              </a:rPr>
              <a:t>records of </a:t>
            </a:r>
            <a:r>
              <a:rPr lang="en-US" dirty="0" smtClean="0">
                <a:sym typeface="Wingdings" panose="05000000000000000000" pitchFamily="2" charset="2"/>
              </a:rPr>
              <a:t>299 unique </a:t>
            </a:r>
            <a:r>
              <a:rPr lang="en-US" dirty="0">
                <a:sym typeface="Wingdings" panose="05000000000000000000" pitchFamily="2" charset="2"/>
              </a:rPr>
              <a:t>patients</a:t>
            </a:r>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98073110"/>
              </p:ext>
            </p:extLst>
          </p:nvPr>
        </p:nvGraphicFramePr>
        <p:xfrm>
          <a:off x="466726" y="1676400"/>
          <a:ext cx="7991475" cy="457200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xmlns="" val="20000"/>
                    </a:ext>
                  </a:extLst>
                </a:gridCol>
                <a:gridCol w="1047886">
                  <a:extLst>
                    <a:ext uri="{9D8B030D-6E8A-4147-A177-3AD203B41FA5}">
                      <a16:colId xmlns:a16="http://schemas.microsoft.com/office/drawing/2014/main" xmlns="" val="20001"/>
                    </a:ext>
                  </a:extLst>
                </a:gridCol>
                <a:gridCol w="171314">
                  <a:extLst>
                    <a:ext uri="{9D8B030D-6E8A-4147-A177-3AD203B41FA5}">
                      <a16:colId xmlns:a16="http://schemas.microsoft.com/office/drawing/2014/main" xmlns="" val="20002"/>
                    </a:ext>
                  </a:extLst>
                </a:gridCol>
                <a:gridCol w="1389267">
                  <a:extLst>
                    <a:ext uri="{9D8B030D-6E8A-4147-A177-3AD203B41FA5}">
                      <a16:colId xmlns:a16="http://schemas.microsoft.com/office/drawing/2014/main" xmlns="" val="20003"/>
                    </a:ext>
                  </a:extLst>
                </a:gridCol>
                <a:gridCol w="1420608">
                  <a:extLst>
                    <a:ext uri="{9D8B030D-6E8A-4147-A177-3AD203B41FA5}">
                      <a16:colId xmlns:a16="http://schemas.microsoft.com/office/drawing/2014/main" xmlns="" val="20004"/>
                    </a:ext>
                  </a:extLst>
                </a:gridCol>
              </a:tblGrid>
              <a:tr h="533400">
                <a:tc>
                  <a:txBody>
                    <a:bodyPr/>
                    <a:lstStyle/>
                    <a:p>
                      <a:endParaRPr lang="en-US" sz="2800" dirty="0"/>
                    </a:p>
                  </a:txBody>
                  <a:tcPr/>
                </a:tc>
                <a:tc gridSpan="2">
                  <a:txBody>
                    <a:bodyPr/>
                    <a:lstStyle/>
                    <a:p>
                      <a:pPr algn="ctr"/>
                      <a:r>
                        <a:rPr lang="en-US" sz="2800" dirty="0" smtClean="0"/>
                        <a:t>All</a:t>
                      </a:r>
                    </a:p>
                    <a:p>
                      <a:pPr algn="ctr"/>
                      <a:r>
                        <a:rPr lang="en-US" sz="2800" dirty="0" smtClean="0"/>
                        <a:t>n=299</a:t>
                      </a:r>
                      <a:endParaRPr lang="en-US" sz="2800" dirty="0"/>
                    </a:p>
                  </a:txBody>
                  <a:tcPr/>
                </a:tc>
                <a:tc hMerge="1">
                  <a:txBody>
                    <a:bodyPr/>
                    <a:lstStyle/>
                    <a:p>
                      <a:pPr algn="ctr"/>
                      <a:endParaRPr lang="en-US" sz="2800" dirty="0"/>
                    </a:p>
                  </a:txBody>
                  <a:tcPr/>
                </a:tc>
                <a:tc>
                  <a:txBody>
                    <a:bodyPr/>
                    <a:lstStyle/>
                    <a:p>
                      <a:pPr algn="ctr"/>
                      <a:r>
                        <a:rPr lang="en-US" sz="2800" dirty="0" smtClean="0"/>
                        <a:t>Male</a:t>
                      </a:r>
                    </a:p>
                    <a:p>
                      <a:pPr algn="ctr"/>
                      <a:r>
                        <a:rPr lang="en-US" sz="2800" dirty="0" smtClean="0"/>
                        <a:t>n=166</a:t>
                      </a:r>
                      <a:endParaRPr lang="en-US" sz="2800" dirty="0"/>
                    </a:p>
                  </a:txBody>
                  <a:tcPr/>
                </a:tc>
                <a:tc>
                  <a:txBody>
                    <a:bodyPr/>
                    <a:lstStyle/>
                    <a:p>
                      <a:pPr algn="ctr"/>
                      <a:r>
                        <a:rPr lang="en-US" sz="2800" dirty="0" smtClean="0"/>
                        <a:t>Female</a:t>
                      </a:r>
                    </a:p>
                    <a:p>
                      <a:pPr algn="ctr"/>
                      <a:r>
                        <a:rPr lang="en-US" sz="2800" dirty="0" smtClean="0"/>
                        <a:t>n=133</a:t>
                      </a:r>
                      <a:endParaRPr lang="en-US" sz="2800" dirty="0"/>
                    </a:p>
                  </a:txBody>
                  <a:tcPr/>
                </a:tc>
                <a:extLst>
                  <a:ext uri="{0D108BD9-81ED-4DB2-BD59-A6C34878D82A}">
                    <a16:rowId xmlns:a16="http://schemas.microsoft.com/office/drawing/2014/main" xmlns="" val="10000"/>
                  </a:ext>
                </a:extLst>
              </a:tr>
              <a:tr h="370840">
                <a:tc>
                  <a:txBody>
                    <a:bodyPr/>
                    <a:lstStyle/>
                    <a:p>
                      <a:r>
                        <a:rPr lang="en-US" sz="2800" b="1" dirty="0" smtClean="0"/>
                        <a:t>Age, mean</a:t>
                      </a:r>
                      <a:endParaRPr lang="en-US" sz="2800" b="1" dirty="0"/>
                    </a:p>
                  </a:txBody>
                  <a:tcPr/>
                </a:tc>
                <a:tc gridSpan="2">
                  <a:txBody>
                    <a:bodyPr/>
                    <a:lstStyle/>
                    <a:p>
                      <a:pPr algn="ctr"/>
                      <a:r>
                        <a:rPr lang="en-US" sz="2800" dirty="0" smtClean="0"/>
                        <a:t>42.3</a:t>
                      </a:r>
                      <a:endParaRPr lang="en-US" sz="2800" dirty="0"/>
                    </a:p>
                  </a:txBody>
                  <a:tcPr/>
                </a:tc>
                <a:tc hMerge="1">
                  <a:txBody>
                    <a:bodyPr/>
                    <a:lstStyle/>
                    <a:p>
                      <a:pPr algn="ctr"/>
                      <a:endParaRPr lang="en-US" sz="2800" dirty="0"/>
                    </a:p>
                  </a:txBody>
                  <a:tcPr/>
                </a:tc>
                <a:tc>
                  <a:txBody>
                    <a:bodyPr/>
                    <a:lstStyle/>
                    <a:p>
                      <a:pPr algn="ctr"/>
                      <a:r>
                        <a:rPr lang="en-US" sz="2800" dirty="0" smtClean="0"/>
                        <a:t>44.8*</a:t>
                      </a:r>
                      <a:endParaRPr lang="en-US" sz="2800" dirty="0"/>
                    </a:p>
                  </a:txBody>
                  <a:tcPr/>
                </a:tc>
                <a:tc>
                  <a:txBody>
                    <a:bodyPr/>
                    <a:lstStyle/>
                    <a:p>
                      <a:pPr algn="ctr"/>
                      <a:r>
                        <a:rPr lang="en-US" sz="2800" dirty="0" smtClean="0"/>
                        <a:t>39.1*</a:t>
                      </a:r>
                      <a:endParaRPr lang="en-US" sz="2800" dirty="0"/>
                    </a:p>
                  </a:txBody>
                  <a:tcPr/>
                </a:tc>
                <a:extLst>
                  <a:ext uri="{0D108BD9-81ED-4DB2-BD59-A6C34878D82A}">
                    <a16:rowId xmlns:a16="http://schemas.microsoft.com/office/drawing/2014/main" xmlns="" val="10001"/>
                  </a:ext>
                </a:extLst>
              </a:tr>
              <a:tr h="370840">
                <a:tc>
                  <a:txBody>
                    <a:bodyPr/>
                    <a:lstStyle/>
                    <a:p>
                      <a:r>
                        <a:rPr lang="en-US" sz="2800" b="1" dirty="0" smtClean="0"/>
                        <a:t>Race</a:t>
                      </a:r>
                      <a:endParaRPr lang="en-US" sz="2800" b="1" dirty="0"/>
                    </a:p>
                  </a:txBody>
                  <a:tcPr/>
                </a:tc>
                <a:tc gridSpan="4">
                  <a:txBody>
                    <a:bodyPr/>
                    <a:lstStyle/>
                    <a:p>
                      <a:pPr algn="ctr"/>
                      <a:endParaRPr lang="en-US" sz="28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70840">
                <a:tc>
                  <a:txBody>
                    <a:bodyPr/>
                    <a:lstStyle/>
                    <a:p>
                      <a:r>
                        <a:rPr lang="en-US" sz="2800" i="1" dirty="0" smtClean="0"/>
                        <a:t>White, %</a:t>
                      </a:r>
                      <a:endParaRPr lang="en-US" sz="2800" i="1" dirty="0"/>
                    </a:p>
                  </a:txBody>
                  <a:tcPr/>
                </a:tc>
                <a:tc>
                  <a:txBody>
                    <a:bodyPr/>
                    <a:lstStyle/>
                    <a:p>
                      <a:pPr algn="ctr"/>
                      <a:r>
                        <a:rPr lang="en-US" sz="2800" dirty="0" smtClean="0"/>
                        <a:t>73</a:t>
                      </a:r>
                      <a:endParaRPr lang="en-US" sz="2800" dirty="0"/>
                    </a:p>
                  </a:txBody>
                  <a:tcPr/>
                </a:tc>
                <a:tc gridSpan="2">
                  <a:txBody>
                    <a:bodyPr/>
                    <a:lstStyle/>
                    <a:p>
                      <a:pPr algn="ctr"/>
                      <a:r>
                        <a:rPr lang="en-US" sz="2800" dirty="0" smtClean="0"/>
                        <a:t>68</a:t>
                      </a:r>
                      <a:endParaRPr lang="en-US" sz="2800" dirty="0"/>
                    </a:p>
                  </a:txBody>
                  <a:tcPr/>
                </a:tc>
                <a:tc hMerge="1">
                  <a:txBody>
                    <a:bodyPr/>
                    <a:lstStyle/>
                    <a:p>
                      <a:endParaRPr lang="en-US"/>
                    </a:p>
                  </a:txBody>
                  <a:tcPr/>
                </a:tc>
                <a:tc>
                  <a:txBody>
                    <a:bodyPr/>
                    <a:lstStyle/>
                    <a:p>
                      <a:pPr algn="ctr"/>
                      <a:r>
                        <a:rPr lang="en-US" sz="2800" dirty="0" smtClean="0"/>
                        <a:t>79</a:t>
                      </a:r>
                      <a:endParaRPr lang="en-US" sz="2800" dirty="0"/>
                    </a:p>
                  </a:txBody>
                  <a:tcPr/>
                </a:tc>
                <a:extLst>
                  <a:ext uri="{0D108BD9-81ED-4DB2-BD59-A6C34878D82A}">
                    <a16:rowId xmlns:a16="http://schemas.microsoft.com/office/drawing/2014/main" xmlns="" val="10003"/>
                  </a:ext>
                </a:extLst>
              </a:tr>
              <a:tr h="370840">
                <a:tc>
                  <a:txBody>
                    <a:bodyPr/>
                    <a:lstStyle/>
                    <a:p>
                      <a:r>
                        <a:rPr lang="en-US" sz="2800" i="1" dirty="0" smtClean="0"/>
                        <a:t>Black,</a:t>
                      </a:r>
                      <a:r>
                        <a:rPr lang="en-US" sz="2800" i="1" baseline="0" dirty="0" smtClean="0"/>
                        <a:t> %</a:t>
                      </a:r>
                      <a:endParaRPr lang="en-US" sz="2800" i="1" dirty="0"/>
                    </a:p>
                  </a:txBody>
                  <a:tcPr/>
                </a:tc>
                <a:tc>
                  <a:txBody>
                    <a:bodyPr/>
                    <a:lstStyle/>
                    <a:p>
                      <a:pPr algn="ctr"/>
                      <a:r>
                        <a:rPr lang="en-US" sz="2800" dirty="0" smtClean="0"/>
                        <a:t>22</a:t>
                      </a:r>
                      <a:endParaRPr lang="en-US" sz="2800" dirty="0"/>
                    </a:p>
                  </a:txBody>
                  <a:tcPr/>
                </a:tc>
                <a:tc gridSpan="2">
                  <a:txBody>
                    <a:bodyPr/>
                    <a:lstStyle/>
                    <a:p>
                      <a:pPr algn="ctr"/>
                      <a:r>
                        <a:rPr lang="en-US" sz="2800" dirty="0" smtClean="0"/>
                        <a:t>26</a:t>
                      </a:r>
                      <a:endParaRPr lang="en-US" sz="2800" dirty="0"/>
                    </a:p>
                  </a:txBody>
                  <a:tcPr/>
                </a:tc>
                <a:tc hMerge="1">
                  <a:txBody>
                    <a:bodyPr/>
                    <a:lstStyle/>
                    <a:p>
                      <a:endParaRPr lang="en-US"/>
                    </a:p>
                  </a:txBody>
                  <a:tcPr/>
                </a:tc>
                <a:tc>
                  <a:txBody>
                    <a:bodyPr/>
                    <a:lstStyle/>
                    <a:p>
                      <a:pPr algn="ctr"/>
                      <a:r>
                        <a:rPr lang="en-US" sz="2800" dirty="0" smtClean="0"/>
                        <a:t>18</a:t>
                      </a:r>
                      <a:endParaRPr lang="en-US" sz="2800" dirty="0"/>
                    </a:p>
                  </a:txBody>
                  <a:tcPr/>
                </a:tc>
                <a:extLst>
                  <a:ext uri="{0D108BD9-81ED-4DB2-BD59-A6C34878D82A}">
                    <a16:rowId xmlns:a16="http://schemas.microsoft.com/office/drawing/2014/main" xmlns="" val="10004"/>
                  </a:ext>
                </a:extLst>
              </a:tr>
              <a:tr h="370840">
                <a:tc>
                  <a:txBody>
                    <a:bodyPr/>
                    <a:lstStyle/>
                    <a:p>
                      <a:r>
                        <a:rPr lang="en-US" sz="2800" b="1" dirty="0" smtClean="0"/>
                        <a:t>Ethnicity</a:t>
                      </a:r>
                      <a:endParaRPr lang="en-US" sz="2800" b="1" dirty="0"/>
                    </a:p>
                  </a:txBody>
                  <a:tcPr/>
                </a:tc>
                <a:tc gridSpan="4">
                  <a:txBody>
                    <a:bodyPr/>
                    <a:lstStyle/>
                    <a:p>
                      <a:pPr algn="ctr"/>
                      <a:endParaRPr lang="en-US" sz="28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370840">
                <a:tc>
                  <a:txBody>
                    <a:bodyPr/>
                    <a:lstStyle/>
                    <a:p>
                      <a:r>
                        <a:rPr lang="en-US" sz="2800" i="1" dirty="0" smtClean="0"/>
                        <a:t>Hispanic or Latino, %</a:t>
                      </a:r>
                      <a:endParaRPr lang="en-US" sz="2800" i="1" dirty="0"/>
                    </a:p>
                  </a:txBody>
                  <a:tcPr/>
                </a:tc>
                <a:tc>
                  <a:txBody>
                    <a:bodyPr/>
                    <a:lstStyle/>
                    <a:p>
                      <a:pPr algn="ctr"/>
                      <a:r>
                        <a:rPr lang="en-US" sz="2800" dirty="0" smtClean="0"/>
                        <a:t>6</a:t>
                      </a:r>
                      <a:endParaRPr lang="en-US" sz="2800" dirty="0"/>
                    </a:p>
                  </a:txBody>
                  <a:tcPr/>
                </a:tc>
                <a:tc gridSpan="2">
                  <a:txBody>
                    <a:bodyPr/>
                    <a:lstStyle/>
                    <a:p>
                      <a:pPr algn="ctr"/>
                      <a:r>
                        <a:rPr lang="en-US" sz="2800" dirty="0" smtClean="0"/>
                        <a:t>6</a:t>
                      </a:r>
                      <a:endParaRPr lang="en-US" sz="2800" dirty="0"/>
                    </a:p>
                  </a:txBody>
                  <a:tcPr/>
                </a:tc>
                <a:tc hMerge="1">
                  <a:txBody>
                    <a:bodyPr/>
                    <a:lstStyle/>
                    <a:p>
                      <a:endParaRPr lang="en-US"/>
                    </a:p>
                  </a:txBody>
                  <a:tcPr/>
                </a:tc>
                <a:tc>
                  <a:txBody>
                    <a:bodyPr/>
                    <a:lstStyle/>
                    <a:p>
                      <a:pPr algn="ctr"/>
                      <a:r>
                        <a:rPr lang="en-US" sz="2800" dirty="0" smtClean="0"/>
                        <a:t>7</a:t>
                      </a:r>
                      <a:endParaRPr lang="en-US" sz="2800" dirty="0"/>
                    </a:p>
                  </a:txBody>
                  <a:tcPr/>
                </a:tc>
                <a:extLst>
                  <a:ext uri="{0D108BD9-81ED-4DB2-BD59-A6C34878D82A}">
                    <a16:rowId xmlns:a16="http://schemas.microsoft.com/office/drawing/2014/main" xmlns="" val="10006"/>
                  </a:ext>
                </a:extLst>
              </a:tr>
              <a:tr h="370840">
                <a:tc>
                  <a:txBody>
                    <a:bodyPr/>
                    <a:lstStyle/>
                    <a:p>
                      <a:r>
                        <a:rPr lang="en-US" sz="2800" i="1" dirty="0" smtClean="0"/>
                        <a:t>NOT Hispanic</a:t>
                      </a:r>
                      <a:r>
                        <a:rPr lang="en-US" sz="2800" i="1" baseline="0" dirty="0" smtClean="0"/>
                        <a:t> or Latino, %</a:t>
                      </a:r>
                      <a:endParaRPr lang="en-US" sz="2800" i="1" dirty="0"/>
                    </a:p>
                  </a:txBody>
                  <a:tcPr/>
                </a:tc>
                <a:tc>
                  <a:txBody>
                    <a:bodyPr/>
                    <a:lstStyle/>
                    <a:p>
                      <a:pPr algn="ctr"/>
                      <a:r>
                        <a:rPr lang="en-US" sz="2800" dirty="0" smtClean="0"/>
                        <a:t>91</a:t>
                      </a:r>
                      <a:endParaRPr lang="en-US" sz="2800" dirty="0"/>
                    </a:p>
                  </a:txBody>
                  <a:tcPr/>
                </a:tc>
                <a:tc gridSpan="2">
                  <a:txBody>
                    <a:bodyPr/>
                    <a:lstStyle/>
                    <a:p>
                      <a:pPr algn="ctr"/>
                      <a:r>
                        <a:rPr lang="en-US" sz="2800" dirty="0" smtClean="0"/>
                        <a:t>93</a:t>
                      </a:r>
                      <a:endParaRPr lang="en-US" sz="2800" dirty="0"/>
                    </a:p>
                  </a:txBody>
                  <a:tcPr/>
                </a:tc>
                <a:tc hMerge="1">
                  <a:txBody>
                    <a:bodyPr/>
                    <a:lstStyle/>
                    <a:p>
                      <a:endParaRPr lang="en-US"/>
                    </a:p>
                  </a:txBody>
                  <a:tcPr/>
                </a:tc>
                <a:tc>
                  <a:txBody>
                    <a:bodyPr/>
                    <a:lstStyle/>
                    <a:p>
                      <a:pPr algn="ctr"/>
                      <a:r>
                        <a:rPr lang="en-US" sz="2800" dirty="0" smtClean="0"/>
                        <a:t>89</a:t>
                      </a:r>
                      <a:endParaRPr lang="en-US" sz="2800" dirty="0"/>
                    </a:p>
                  </a:txBody>
                  <a:tcPr/>
                </a:tc>
                <a:extLst>
                  <a:ext uri="{0D108BD9-81ED-4DB2-BD59-A6C34878D82A}">
                    <a16:rowId xmlns:a16="http://schemas.microsoft.com/office/drawing/2014/main" xmlns="" val="10007"/>
                  </a:ext>
                </a:extLst>
              </a:tr>
            </a:tbl>
          </a:graphicData>
        </a:graphic>
      </p:graphicFrame>
      <p:sp>
        <p:nvSpPr>
          <p:cNvPr id="6" name="TextBox 5"/>
          <p:cNvSpPr txBox="1"/>
          <p:nvPr/>
        </p:nvSpPr>
        <p:spPr>
          <a:xfrm>
            <a:off x="5486400" y="6248402"/>
            <a:ext cx="990600" cy="307777"/>
          </a:xfrm>
          <a:prstGeom prst="rect">
            <a:avLst/>
          </a:prstGeom>
          <a:noFill/>
        </p:spPr>
        <p:txBody>
          <a:bodyPr wrap="square" rtlCol="0">
            <a:spAutoFit/>
          </a:bodyPr>
          <a:lstStyle/>
          <a:p>
            <a:r>
              <a:rPr lang="en-US" sz="1400" b="1" dirty="0" smtClean="0">
                <a:solidFill>
                  <a:prstClr val="black"/>
                </a:solidFill>
              </a:rPr>
              <a:t>*p&lt;0.001</a:t>
            </a:r>
            <a:endParaRPr lang="en-US" sz="1400" b="1" dirty="0">
              <a:solidFill>
                <a:prstClr val="black"/>
              </a:solidFill>
            </a:endParaRPr>
          </a:p>
        </p:txBody>
      </p:sp>
      <p:sp>
        <p:nvSpPr>
          <p:cNvPr id="4" name="Rectangle 3"/>
          <p:cNvSpPr/>
          <p:nvPr/>
        </p:nvSpPr>
        <p:spPr>
          <a:xfrm>
            <a:off x="5638800" y="2590800"/>
            <a:ext cx="2819400" cy="533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080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 TEAM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81200" y="2438400"/>
            <a:ext cx="5907087" cy="3307969"/>
          </a:xfrm>
        </p:spPr>
      </p:pic>
    </p:spTree>
    <p:extLst>
      <p:ext uri="{BB962C8B-B14F-4D97-AF65-F5344CB8AC3E}">
        <p14:creationId xmlns:p14="http://schemas.microsoft.com/office/powerpoint/2010/main" val="23801507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1295400"/>
          </a:xfrm>
        </p:spPr>
        <p:txBody>
          <a:bodyPr>
            <a:normAutofit fontScale="90000"/>
          </a:bodyPr>
          <a:lstStyle/>
          <a:p>
            <a:r>
              <a:rPr lang="en-US" b="1" dirty="0" smtClean="0"/>
              <a:t>Build it and they will come…as long as PAR APPROVED</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14400" y="2057400"/>
            <a:ext cx="2381250" cy="3114675"/>
          </a:xfrm>
        </p:spPr>
      </p:pic>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3886200" y="2057400"/>
            <a:ext cx="4724400" cy="2362200"/>
          </a:xfrm>
        </p:spPr>
      </p:pic>
    </p:spTree>
    <p:extLst>
      <p:ext uri="{BB962C8B-B14F-4D97-AF65-F5344CB8AC3E}">
        <p14:creationId xmlns:p14="http://schemas.microsoft.com/office/powerpoint/2010/main" val="36766154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Become an Instructor</a:t>
            </a:r>
            <a:endParaRPr lang="en-US"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86200" y="-533400"/>
            <a:ext cx="14107331" cy="784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8995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Wilmington Under Pressure</a:t>
            </a: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50271" y="2362201"/>
            <a:ext cx="3166230" cy="3124200"/>
          </a:xfr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362200"/>
            <a:ext cx="3810000" cy="3124200"/>
          </a:xfrm>
          <a:prstGeom prst="rect">
            <a:avLst/>
          </a:prstGeom>
        </p:spPr>
      </p:pic>
    </p:spTree>
    <p:extLst>
      <p:ext uri="{BB962C8B-B14F-4D97-AF65-F5344CB8AC3E}">
        <p14:creationId xmlns:p14="http://schemas.microsoft.com/office/powerpoint/2010/main" val="23039272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Providing the Space for Dialogue</a:t>
            </a:r>
            <a:endParaRPr lang="en-US" dirty="0"/>
          </a:p>
        </p:txBody>
      </p:sp>
      <p:pic>
        <p:nvPicPr>
          <p:cNvPr id="5" name="Content Placeholder 4"/>
          <p:cNvPicPr>
            <a:picLocks noGrp="1" noChangeAspect="1"/>
          </p:cNvPicPr>
          <p:nvPr>
            <p:ph sz="half" idx="1"/>
          </p:nvPr>
        </p:nvPicPr>
        <p:blipFill>
          <a:blip r:embed="rId2" cstate="email">
            <a:extLst>
              <a:ext uri="{28A0092B-C50C-407E-A947-70E740481C1C}">
                <a14:useLocalDpi xmlns:a14="http://schemas.microsoft.com/office/drawing/2010/main" val="0"/>
              </a:ext>
            </a:extLst>
          </a:blip>
          <a:stretch>
            <a:fillRect/>
          </a:stretch>
        </p:blipFill>
        <p:spPr>
          <a:xfrm>
            <a:off x="533401" y="1828799"/>
            <a:ext cx="3886200" cy="3446585"/>
          </a:xfrm>
        </p:spPr>
      </p:pic>
      <p:sp>
        <p:nvSpPr>
          <p:cNvPr id="4" name="Content Placeholder 3"/>
          <p:cNvSpPr>
            <a:spLocks noGrp="1"/>
          </p:cNvSpPr>
          <p:nvPr>
            <p:ph sz="half" idx="2"/>
          </p:nvPr>
        </p:nvSpPr>
        <p:spPr/>
        <p:txBody>
          <a:bodyPr>
            <a:normAutofit lnSpcReduction="10000"/>
          </a:bodyPr>
          <a:lstStyle/>
          <a:p>
            <a:r>
              <a:rPr lang="en-US" dirty="0" smtClean="0"/>
              <a:t>BARBERSHOPS</a:t>
            </a:r>
          </a:p>
          <a:p>
            <a:r>
              <a:rPr lang="en-US" dirty="0" smtClean="0"/>
              <a:t>CHRISTINA CULTURAL ARTS CENTER</a:t>
            </a:r>
          </a:p>
          <a:p>
            <a:r>
              <a:rPr lang="en-US" dirty="0" smtClean="0"/>
              <a:t>WILMINGTON HOSPITAL CAMP FRESH</a:t>
            </a:r>
          </a:p>
          <a:p>
            <a:r>
              <a:rPr lang="en-US" dirty="0" smtClean="0"/>
              <a:t>Youth Empowerment Project</a:t>
            </a:r>
          </a:p>
          <a:p>
            <a:r>
              <a:rPr lang="en-US" dirty="0" smtClean="0"/>
              <a:t>HOPE Commission</a:t>
            </a:r>
          </a:p>
          <a:p>
            <a:endParaRPr lang="en-US" dirty="0"/>
          </a:p>
        </p:txBody>
      </p:sp>
    </p:spTree>
    <p:extLst>
      <p:ext uri="{BB962C8B-B14F-4D97-AF65-F5344CB8AC3E}">
        <p14:creationId xmlns:p14="http://schemas.microsoft.com/office/powerpoint/2010/main" val="10019579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Engaged Research</a:t>
            </a:r>
            <a:endParaRPr lang="en-US" dirty="0"/>
          </a:p>
        </p:txBody>
      </p:sp>
      <p:sp>
        <p:nvSpPr>
          <p:cNvPr id="9" name="Isosceles Triangle 8"/>
          <p:cNvSpPr/>
          <p:nvPr/>
        </p:nvSpPr>
        <p:spPr>
          <a:xfrm>
            <a:off x="1905000" y="2109979"/>
            <a:ext cx="5181600" cy="35052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933700" y="1571261"/>
            <a:ext cx="3124200" cy="523220"/>
          </a:xfrm>
          <a:prstGeom prst="rect">
            <a:avLst/>
          </a:prstGeom>
          <a:noFill/>
        </p:spPr>
        <p:txBody>
          <a:bodyPr wrap="square" rtlCol="0">
            <a:spAutoFit/>
          </a:bodyPr>
          <a:lstStyle/>
          <a:p>
            <a:pPr algn="ctr"/>
            <a:r>
              <a:rPr lang="en-US" sz="2800" dirty="0" smtClean="0">
                <a:solidFill>
                  <a:srgbClr val="C00000"/>
                </a:solidFill>
              </a:rPr>
              <a:t>DIALOGUE </a:t>
            </a:r>
            <a:endParaRPr lang="en-US" sz="2800" dirty="0">
              <a:solidFill>
                <a:srgbClr val="C00000"/>
              </a:solidFill>
            </a:endParaRPr>
          </a:p>
        </p:txBody>
      </p:sp>
      <p:sp>
        <p:nvSpPr>
          <p:cNvPr id="13" name="TextBox 12"/>
          <p:cNvSpPr txBox="1"/>
          <p:nvPr/>
        </p:nvSpPr>
        <p:spPr>
          <a:xfrm>
            <a:off x="6235337" y="5732578"/>
            <a:ext cx="2549619" cy="523220"/>
          </a:xfrm>
          <a:prstGeom prst="rect">
            <a:avLst/>
          </a:prstGeom>
          <a:noFill/>
        </p:spPr>
        <p:txBody>
          <a:bodyPr wrap="square" rtlCol="0">
            <a:spAutoFit/>
          </a:bodyPr>
          <a:lstStyle/>
          <a:p>
            <a:r>
              <a:rPr lang="en-US" sz="2800" dirty="0" smtClean="0">
                <a:solidFill>
                  <a:srgbClr val="C00000"/>
                </a:solidFill>
              </a:rPr>
              <a:t>REFLECTION</a:t>
            </a:r>
            <a:endParaRPr lang="en-US" sz="2800" dirty="0">
              <a:solidFill>
                <a:srgbClr val="C00000"/>
              </a:solidFill>
            </a:endParaRPr>
          </a:p>
        </p:txBody>
      </p:sp>
      <p:sp>
        <p:nvSpPr>
          <p:cNvPr id="14" name="TextBox 13"/>
          <p:cNvSpPr txBox="1"/>
          <p:nvPr/>
        </p:nvSpPr>
        <p:spPr>
          <a:xfrm>
            <a:off x="685800" y="5732578"/>
            <a:ext cx="2438400" cy="523220"/>
          </a:xfrm>
          <a:prstGeom prst="rect">
            <a:avLst/>
          </a:prstGeom>
          <a:noFill/>
        </p:spPr>
        <p:txBody>
          <a:bodyPr wrap="square" rtlCol="0">
            <a:spAutoFit/>
          </a:bodyPr>
          <a:lstStyle/>
          <a:p>
            <a:r>
              <a:rPr lang="en-US" sz="2800" dirty="0" smtClean="0">
                <a:solidFill>
                  <a:srgbClr val="C00000"/>
                </a:solidFill>
              </a:rPr>
              <a:t>ACTION</a:t>
            </a:r>
            <a:endParaRPr lang="en-US" sz="2800" dirty="0">
              <a:solidFill>
                <a:srgbClr val="C00000"/>
              </a:solidFill>
            </a:endParaRPr>
          </a:p>
        </p:txBody>
      </p:sp>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43300" y="2039914"/>
            <a:ext cx="1905000" cy="9525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357" y="4487177"/>
            <a:ext cx="1959244" cy="1142083"/>
          </a:xfrm>
          <a:prstGeom prst="rect">
            <a:avLst/>
          </a:prstGeom>
        </p:spPr>
      </p:pic>
      <p:sp>
        <p:nvSpPr>
          <p:cNvPr id="6" name="Right Arrow 5"/>
          <p:cNvSpPr/>
          <p:nvPr/>
        </p:nvSpPr>
        <p:spPr>
          <a:xfrm rot="3106999">
            <a:off x="5448300" y="3276600"/>
            <a:ext cx="1028700" cy="137152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7569510">
            <a:off x="4096202" y="5084953"/>
            <a:ext cx="11461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5279321">
            <a:off x="2590800" y="3296754"/>
            <a:ext cx="11461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8585" y="4223867"/>
            <a:ext cx="2268415" cy="1513016"/>
          </a:xfrm>
          <a:prstGeom prst="rect">
            <a:avLst/>
          </a:prstGeom>
        </p:spPr>
      </p:pic>
    </p:spTree>
    <p:extLst>
      <p:ext uri="{BB962C8B-B14F-4D97-AF65-F5344CB8AC3E}">
        <p14:creationId xmlns:p14="http://schemas.microsoft.com/office/powerpoint/2010/main" val="15257408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4L. M,KKGHUJM</a:t>
            </a:r>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54024"/>
            <a:ext cx="6605587" cy="4136471"/>
          </a:xfrm>
          <a:prstGeom prst="rect">
            <a:avLst/>
          </a:prstGeom>
        </p:spPr>
      </p:pic>
      <p:sp>
        <p:nvSpPr>
          <p:cNvPr id="5" name="TextBox 4"/>
          <p:cNvSpPr txBox="1"/>
          <p:nvPr/>
        </p:nvSpPr>
        <p:spPr>
          <a:xfrm>
            <a:off x="1981200" y="412332"/>
            <a:ext cx="4572000" cy="830997"/>
          </a:xfrm>
          <a:prstGeom prst="rect">
            <a:avLst/>
          </a:prstGeom>
          <a:noFill/>
        </p:spPr>
        <p:txBody>
          <a:bodyPr wrap="square" rtlCol="0">
            <a:spAutoFit/>
          </a:bodyPr>
          <a:lstStyle/>
          <a:p>
            <a:r>
              <a:rPr lang="en-US" sz="4800" dirty="0" smtClean="0">
                <a:solidFill>
                  <a:schemeClr val="bg1">
                    <a:lumMod val="75000"/>
                  </a:schemeClr>
                </a:solidFill>
              </a:rPr>
              <a:t>THANK YOU!!</a:t>
            </a:r>
            <a:endParaRPr lang="en-US" sz="4800" dirty="0">
              <a:solidFill>
                <a:schemeClr val="bg1">
                  <a:lumMod val="75000"/>
                </a:schemeClr>
              </a:solidFill>
            </a:endParaRPr>
          </a:p>
        </p:txBody>
      </p:sp>
    </p:spTree>
    <p:extLst>
      <p:ext uri="{BB962C8B-B14F-4D97-AF65-F5344CB8AC3E}">
        <p14:creationId xmlns:p14="http://schemas.microsoft.com/office/powerpoint/2010/main" val="215270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6188" y="0"/>
            <a:ext cx="6858000" cy="2387600"/>
          </a:xfrm>
        </p:spPr>
        <p:txBody>
          <a:bodyPr>
            <a:normAutofit fontScale="90000"/>
          </a:bodyPr>
          <a:lstStyle/>
          <a:p>
            <a:r>
              <a:rPr lang="en-US" sz="7200" dirty="0" smtClean="0">
                <a:solidFill>
                  <a:schemeClr val="accent1">
                    <a:lumMod val="75000"/>
                  </a:schemeClr>
                </a:solidFill>
              </a:rPr>
              <a:t>Participatory Action Research (PAR)</a:t>
            </a:r>
            <a:endParaRPr lang="en-US" sz="7200" dirty="0">
              <a:solidFill>
                <a:schemeClr val="accent1">
                  <a:lumMod val="75000"/>
                </a:schemeClr>
              </a:solidFill>
            </a:endParaRPr>
          </a:p>
        </p:txBody>
      </p:sp>
      <p:sp>
        <p:nvSpPr>
          <p:cNvPr id="5" name="AutoShape 4" descr="Image result for pictures of building relationships"/>
          <p:cNvSpPr>
            <a:spLocks noGrp="1" noChangeAspect="1" noChangeArrowheads="1"/>
          </p:cNvSpPr>
          <p:nvPr>
            <p:ph type="subTitle" idx="1"/>
          </p:nvPr>
        </p:nvSpPr>
        <p:spPr bwMode="auto">
          <a:xfrm>
            <a:off x="1156188" y="7206883"/>
            <a:ext cx="6858000" cy="16557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Image result for pictures of building relationsh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9439" y="2925762"/>
            <a:ext cx="6246564"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6833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50000"/>
                  </a:schemeClr>
                </a:solidFill>
              </a:rPr>
              <a:t>THE COLLECTIVE WE</a:t>
            </a:r>
            <a:endParaRPr lang="en-US" dirty="0">
              <a:solidFill>
                <a:schemeClr val="accent4">
                  <a:lumMod val="50000"/>
                </a:schemeClr>
              </a:solidFill>
            </a:endParaRPr>
          </a:p>
        </p:txBody>
      </p:sp>
      <p:pic>
        <p:nvPicPr>
          <p:cNvPr id="2050" name="Picture 2" descr="Image result for pictures of black panther party memb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916725"/>
            <a:ext cx="9144000" cy="4941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529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spc="2500" dirty="0" smtClean="0"/>
              <a:t>ACCESS GRANTED</a:t>
            </a:r>
            <a:endParaRPr lang="en-US" i="1" spc="25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 y="2089394"/>
            <a:ext cx="9143999" cy="4768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8063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Characteristics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64139247"/>
              </p:ext>
            </p:extLst>
          </p:nvPr>
        </p:nvGraphicFramePr>
        <p:xfrm>
          <a:off x="685801" y="1219200"/>
          <a:ext cx="8199121" cy="527304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xmlns="" val="20000"/>
                    </a:ext>
                  </a:extLst>
                </a:gridCol>
                <a:gridCol w="1259840">
                  <a:extLst>
                    <a:ext uri="{9D8B030D-6E8A-4147-A177-3AD203B41FA5}">
                      <a16:colId xmlns:a16="http://schemas.microsoft.com/office/drawing/2014/main" xmlns="" val="20001"/>
                    </a:ext>
                  </a:extLst>
                </a:gridCol>
                <a:gridCol w="1336040">
                  <a:extLst>
                    <a:ext uri="{9D8B030D-6E8A-4147-A177-3AD203B41FA5}">
                      <a16:colId xmlns:a16="http://schemas.microsoft.com/office/drawing/2014/main" xmlns="" val="20002"/>
                    </a:ext>
                  </a:extLst>
                </a:gridCol>
                <a:gridCol w="1259841">
                  <a:extLst>
                    <a:ext uri="{9D8B030D-6E8A-4147-A177-3AD203B41FA5}">
                      <a16:colId xmlns:a16="http://schemas.microsoft.com/office/drawing/2014/main" xmlns="" val="20003"/>
                    </a:ext>
                  </a:extLst>
                </a:gridCol>
              </a:tblGrid>
              <a:tr h="762000">
                <a:tc>
                  <a:txBody>
                    <a:bodyPr/>
                    <a:lstStyle/>
                    <a:p>
                      <a:endParaRPr lang="en-US" sz="2600" dirty="0"/>
                    </a:p>
                  </a:txBody>
                  <a:tcPr/>
                </a:tc>
                <a:tc>
                  <a:txBody>
                    <a:bodyPr/>
                    <a:lstStyle/>
                    <a:p>
                      <a:pPr algn="ctr"/>
                      <a:r>
                        <a:rPr lang="en-US" sz="2600" dirty="0" smtClean="0"/>
                        <a:t>All</a:t>
                      </a:r>
                    </a:p>
                    <a:p>
                      <a:pPr algn="ctr"/>
                      <a:r>
                        <a:rPr lang="en-US" sz="2600" dirty="0" smtClean="0"/>
                        <a:t>n=299</a:t>
                      </a:r>
                      <a:endParaRPr lang="en-US" sz="2600" dirty="0"/>
                    </a:p>
                  </a:txBody>
                  <a:tcPr/>
                </a:tc>
                <a:tc>
                  <a:txBody>
                    <a:bodyPr/>
                    <a:lstStyle/>
                    <a:p>
                      <a:pPr algn="ctr"/>
                      <a:r>
                        <a:rPr lang="en-US" sz="2600" dirty="0" smtClean="0"/>
                        <a:t>Male</a:t>
                      </a:r>
                    </a:p>
                    <a:p>
                      <a:pPr algn="ctr"/>
                      <a:r>
                        <a:rPr lang="en-US" sz="2600" dirty="0" smtClean="0"/>
                        <a:t>n=166</a:t>
                      </a:r>
                      <a:endParaRPr lang="en-US" sz="2600" dirty="0"/>
                    </a:p>
                  </a:txBody>
                  <a:tcPr/>
                </a:tc>
                <a:tc>
                  <a:txBody>
                    <a:bodyPr/>
                    <a:lstStyle/>
                    <a:p>
                      <a:pPr algn="ctr"/>
                      <a:r>
                        <a:rPr lang="en-US" sz="2600" dirty="0" smtClean="0"/>
                        <a:t>Female</a:t>
                      </a:r>
                    </a:p>
                    <a:p>
                      <a:pPr algn="ctr"/>
                      <a:r>
                        <a:rPr lang="en-US" sz="2600" dirty="0" smtClean="0"/>
                        <a:t>n=133</a:t>
                      </a:r>
                      <a:endParaRPr lang="en-US" sz="2600" dirty="0"/>
                    </a:p>
                  </a:txBody>
                  <a:tcPr/>
                </a:tc>
                <a:extLst>
                  <a:ext uri="{0D108BD9-81ED-4DB2-BD59-A6C34878D82A}">
                    <a16:rowId xmlns:a16="http://schemas.microsoft.com/office/drawing/2014/main" xmlns="" val="10000"/>
                  </a:ext>
                </a:extLst>
              </a:tr>
              <a:tr h="259080">
                <a:tc>
                  <a:txBody>
                    <a:bodyPr/>
                    <a:lstStyle/>
                    <a:p>
                      <a:r>
                        <a:rPr lang="en-US" sz="2600" b="1" dirty="0" smtClean="0"/>
                        <a:t>Mental Health Diagnosis**, %</a:t>
                      </a:r>
                      <a:endParaRPr lang="en-US" sz="2600" b="1" dirty="0"/>
                    </a:p>
                  </a:txBody>
                  <a:tcPr/>
                </a:tc>
                <a:tc>
                  <a:txBody>
                    <a:bodyPr/>
                    <a:lstStyle/>
                    <a:p>
                      <a:pPr algn="ctr"/>
                      <a:r>
                        <a:rPr lang="en-US" sz="2600" dirty="0" smtClean="0"/>
                        <a:t>50</a:t>
                      </a:r>
                      <a:endParaRPr lang="en-US" sz="2600" dirty="0"/>
                    </a:p>
                  </a:txBody>
                  <a:tcPr/>
                </a:tc>
                <a:tc>
                  <a:txBody>
                    <a:bodyPr/>
                    <a:lstStyle/>
                    <a:p>
                      <a:pPr algn="ctr"/>
                      <a:r>
                        <a:rPr lang="en-US" sz="2600" dirty="0" smtClean="0"/>
                        <a:t>43*</a:t>
                      </a:r>
                      <a:endParaRPr lang="en-US" sz="2600" dirty="0"/>
                    </a:p>
                  </a:txBody>
                  <a:tcPr/>
                </a:tc>
                <a:tc>
                  <a:txBody>
                    <a:bodyPr/>
                    <a:lstStyle/>
                    <a:p>
                      <a:pPr algn="ctr"/>
                      <a:r>
                        <a:rPr lang="en-US" sz="2600" dirty="0" smtClean="0"/>
                        <a:t>59*</a:t>
                      </a:r>
                      <a:endParaRPr lang="en-US" sz="2600" dirty="0"/>
                    </a:p>
                  </a:txBody>
                  <a:tcPr/>
                </a:tc>
                <a:extLst>
                  <a:ext uri="{0D108BD9-81ED-4DB2-BD59-A6C34878D82A}">
                    <a16:rowId xmlns:a16="http://schemas.microsoft.com/office/drawing/2014/main" xmlns="" val="10001"/>
                  </a:ext>
                </a:extLst>
              </a:tr>
              <a:tr h="370840">
                <a:tc>
                  <a:txBody>
                    <a:bodyPr/>
                    <a:lstStyle/>
                    <a:p>
                      <a:r>
                        <a:rPr lang="en-US" sz="2600" b="0" i="1" dirty="0" smtClean="0"/>
                        <a:t>Depression, %</a:t>
                      </a:r>
                      <a:endParaRPr lang="en-US" sz="2600" b="0" i="1" dirty="0"/>
                    </a:p>
                  </a:txBody>
                  <a:tcPr/>
                </a:tc>
                <a:tc>
                  <a:txBody>
                    <a:bodyPr/>
                    <a:lstStyle/>
                    <a:p>
                      <a:pPr algn="ctr"/>
                      <a:r>
                        <a:rPr lang="en-US" sz="2600" dirty="0" smtClean="0"/>
                        <a:t>27</a:t>
                      </a:r>
                      <a:endParaRPr lang="en-US" sz="2600" dirty="0"/>
                    </a:p>
                  </a:txBody>
                  <a:tcPr/>
                </a:tc>
                <a:tc>
                  <a:txBody>
                    <a:bodyPr/>
                    <a:lstStyle/>
                    <a:p>
                      <a:pPr algn="ctr"/>
                      <a:r>
                        <a:rPr lang="en-US" sz="2600" dirty="0" smtClean="0"/>
                        <a:t>22*</a:t>
                      </a:r>
                      <a:endParaRPr lang="en-US" sz="2600" dirty="0"/>
                    </a:p>
                  </a:txBody>
                  <a:tcPr/>
                </a:tc>
                <a:tc>
                  <a:txBody>
                    <a:bodyPr/>
                    <a:lstStyle/>
                    <a:p>
                      <a:pPr algn="ctr"/>
                      <a:r>
                        <a:rPr lang="en-US" sz="2600" dirty="0" smtClean="0"/>
                        <a:t>34*</a:t>
                      </a:r>
                      <a:endParaRPr lang="en-US" sz="2600" dirty="0"/>
                    </a:p>
                  </a:txBody>
                  <a:tcPr/>
                </a:tc>
                <a:extLst>
                  <a:ext uri="{0D108BD9-81ED-4DB2-BD59-A6C34878D82A}">
                    <a16:rowId xmlns:a16="http://schemas.microsoft.com/office/drawing/2014/main" xmlns="" val="10002"/>
                  </a:ext>
                </a:extLst>
              </a:tr>
              <a:tr h="370840">
                <a:tc>
                  <a:txBody>
                    <a:bodyPr/>
                    <a:lstStyle/>
                    <a:p>
                      <a:r>
                        <a:rPr lang="en-US" sz="2600" b="0" i="1" dirty="0" smtClean="0"/>
                        <a:t>Anxiety, %</a:t>
                      </a:r>
                      <a:endParaRPr lang="en-US" sz="2600" b="0" i="1" dirty="0"/>
                    </a:p>
                  </a:txBody>
                  <a:tcPr/>
                </a:tc>
                <a:tc>
                  <a:txBody>
                    <a:bodyPr/>
                    <a:lstStyle/>
                    <a:p>
                      <a:pPr algn="ctr"/>
                      <a:r>
                        <a:rPr lang="en-US" sz="2600" dirty="0" smtClean="0"/>
                        <a:t>24</a:t>
                      </a:r>
                      <a:endParaRPr lang="en-US" sz="2600" dirty="0"/>
                    </a:p>
                  </a:txBody>
                  <a:tcPr/>
                </a:tc>
                <a:tc>
                  <a:txBody>
                    <a:bodyPr/>
                    <a:lstStyle/>
                    <a:p>
                      <a:pPr algn="ctr"/>
                      <a:r>
                        <a:rPr lang="en-US" sz="2600" dirty="0" smtClean="0"/>
                        <a:t>17*</a:t>
                      </a:r>
                      <a:endParaRPr lang="en-US" sz="2600" dirty="0"/>
                    </a:p>
                  </a:txBody>
                  <a:tcPr/>
                </a:tc>
                <a:tc>
                  <a:txBody>
                    <a:bodyPr/>
                    <a:lstStyle/>
                    <a:p>
                      <a:pPr algn="ctr"/>
                      <a:r>
                        <a:rPr lang="en-US" sz="2600" dirty="0" smtClean="0"/>
                        <a:t>32*</a:t>
                      </a:r>
                      <a:endParaRPr lang="en-US" sz="2600" dirty="0"/>
                    </a:p>
                  </a:txBody>
                  <a:tcPr/>
                </a:tc>
                <a:extLst>
                  <a:ext uri="{0D108BD9-81ED-4DB2-BD59-A6C34878D82A}">
                    <a16:rowId xmlns:a16="http://schemas.microsoft.com/office/drawing/2014/main" xmlns="" val="10003"/>
                  </a:ext>
                </a:extLst>
              </a:tr>
              <a:tr h="370840">
                <a:tc>
                  <a:txBody>
                    <a:bodyPr/>
                    <a:lstStyle/>
                    <a:p>
                      <a:r>
                        <a:rPr lang="en-US" sz="2600" b="0" i="1" dirty="0" smtClean="0"/>
                        <a:t>Bipolar Disorder, %</a:t>
                      </a:r>
                      <a:endParaRPr lang="en-US" sz="2600" b="0" i="1" dirty="0"/>
                    </a:p>
                  </a:txBody>
                  <a:tcPr/>
                </a:tc>
                <a:tc>
                  <a:txBody>
                    <a:bodyPr/>
                    <a:lstStyle/>
                    <a:p>
                      <a:pPr algn="ctr"/>
                      <a:r>
                        <a:rPr lang="en-US" sz="2600" dirty="0" smtClean="0"/>
                        <a:t>16</a:t>
                      </a:r>
                      <a:endParaRPr lang="en-US" sz="2600" dirty="0"/>
                    </a:p>
                  </a:txBody>
                  <a:tcPr/>
                </a:tc>
                <a:tc>
                  <a:txBody>
                    <a:bodyPr/>
                    <a:lstStyle/>
                    <a:p>
                      <a:pPr algn="ctr"/>
                      <a:r>
                        <a:rPr lang="en-US" sz="2600" dirty="0" smtClean="0"/>
                        <a:t>10*</a:t>
                      </a:r>
                      <a:endParaRPr lang="en-US" sz="2600" dirty="0"/>
                    </a:p>
                  </a:txBody>
                  <a:tcPr/>
                </a:tc>
                <a:tc>
                  <a:txBody>
                    <a:bodyPr/>
                    <a:lstStyle/>
                    <a:p>
                      <a:pPr algn="ctr"/>
                      <a:r>
                        <a:rPr lang="en-US" sz="2600" dirty="0" smtClean="0"/>
                        <a:t>23*</a:t>
                      </a:r>
                      <a:endParaRPr lang="en-US" sz="2600" dirty="0"/>
                    </a:p>
                  </a:txBody>
                  <a:tcPr/>
                </a:tc>
                <a:extLst>
                  <a:ext uri="{0D108BD9-81ED-4DB2-BD59-A6C34878D82A}">
                    <a16:rowId xmlns:a16="http://schemas.microsoft.com/office/drawing/2014/main" xmlns="" val="10004"/>
                  </a:ext>
                </a:extLst>
              </a:tr>
              <a:tr h="3708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1" dirty="0" smtClean="0"/>
                        <a:t>Drug of Choice**</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370840">
                <a:tc>
                  <a:txBody>
                    <a:bodyPr/>
                    <a:lstStyle/>
                    <a:p>
                      <a:r>
                        <a:rPr lang="en-US" sz="2600" i="1" dirty="0" smtClean="0"/>
                        <a:t>Heroin,</a:t>
                      </a:r>
                      <a:r>
                        <a:rPr lang="en-US" sz="2600" i="1" baseline="0" dirty="0" smtClean="0"/>
                        <a:t> %</a:t>
                      </a:r>
                      <a:endParaRPr lang="en-US" sz="2600" i="1" dirty="0"/>
                    </a:p>
                  </a:txBody>
                  <a:tcPr/>
                </a:tc>
                <a:tc>
                  <a:txBody>
                    <a:bodyPr/>
                    <a:lstStyle/>
                    <a:p>
                      <a:pPr algn="ctr"/>
                      <a:r>
                        <a:rPr lang="en-US" sz="2600" dirty="0" smtClean="0"/>
                        <a:t>83</a:t>
                      </a:r>
                      <a:endParaRPr lang="en-US" sz="2600" dirty="0"/>
                    </a:p>
                  </a:txBody>
                  <a:tcPr/>
                </a:tc>
                <a:tc>
                  <a:txBody>
                    <a:bodyPr/>
                    <a:lstStyle/>
                    <a:p>
                      <a:pPr algn="ctr"/>
                      <a:r>
                        <a:rPr lang="en-US" sz="2600" dirty="0" smtClean="0"/>
                        <a:t>82</a:t>
                      </a:r>
                      <a:endParaRPr lang="en-US" sz="2600" dirty="0"/>
                    </a:p>
                  </a:txBody>
                  <a:tcPr/>
                </a:tc>
                <a:tc>
                  <a:txBody>
                    <a:bodyPr/>
                    <a:lstStyle/>
                    <a:p>
                      <a:pPr algn="ctr"/>
                      <a:r>
                        <a:rPr lang="en-US" sz="2600" dirty="0" smtClean="0"/>
                        <a:t>83</a:t>
                      </a:r>
                      <a:endParaRPr lang="en-US" sz="2600" dirty="0"/>
                    </a:p>
                  </a:txBody>
                  <a:tcPr/>
                </a:tc>
                <a:extLst>
                  <a:ext uri="{0D108BD9-81ED-4DB2-BD59-A6C34878D82A}">
                    <a16:rowId xmlns:a16="http://schemas.microsoft.com/office/drawing/2014/main" xmlns="" val="10006"/>
                  </a:ext>
                </a:extLst>
              </a:tr>
              <a:tr h="370840">
                <a:tc>
                  <a:txBody>
                    <a:bodyPr/>
                    <a:lstStyle/>
                    <a:p>
                      <a:r>
                        <a:rPr lang="en-US" sz="2600" i="1" dirty="0" smtClean="0"/>
                        <a:t>Crack</a:t>
                      </a:r>
                      <a:r>
                        <a:rPr lang="en-US" sz="2600" i="1" baseline="0" dirty="0" smtClean="0"/>
                        <a:t> and/or Cocaine, %</a:t>
                      </a:r>
                      <a:endParaRPr lang="en-US" sz="2600" i="1" dirty="0"/>
                    </a:p>
                  </a:txBody>
                  <a:tcPr/>
                </a:tc>
                <a:tc>
                  <a:txBody>
                    <a:bodyPr/>
                    <a:lstStyle/>
                    <a:p>
                      <a:pPr algn="ctr"/>
                      <a:r>
                        <a:rPr lang="en-US" sz="2600" dirty="0" smtClean="0"/>
                        <a:t>28</a:t>
                      </a:r>
                      <a:endParaRPr lang="en-US" sz="2600" dirty="0"/>
                    </a:p>
                  </a:txBody>
                  <a:tcPr/>
                </a:tc>
                <a:tc>
                  <a:txBody>
                    <a:bodyPr/>
                    <a:lstStyle/>
                    <a:p>
                      <a:pPr algn="ctr"/>
                      <a:r>
                        <a:rPr lang="en-US" sz="2600" dirty="0" smtClean="0"/>
                        <a:t>24</a:t>
                      </a:r>
                      <a:endParaRPr lang="en-US" sz="2600" dirty="0"/>
                    </a:p>
                  </a:txBody>
                  <a:tcPr/>
                </a:tc>
                <a:tc>
                  <a:txBody>
                    <a:bodyPr/>
                    <a:lstStyle/>
                    <a:p>
                      <a:pPr algn="ctr"/>
                      <a:r>
                        <a:rPr lang="en-US" sz="2600" dirty="0" smtClean="0"/>
                        <a:t>33</a:t>
                      </a:r>
                      <a:endParaRPr lang="en-US" sz="2600" dirty="0"/>
                    </a:p>
                  </a:txBody>
                  <a:tcPr/>
                </a:tc>
                <a:extLst>
                  <a:ext uri="{0D108BD9-81ED-4DB2-BD59-A6C34878D82A}">
                    <a16:rowId xmlns:a16="http://schemas.microsoft.com/office/drawing/2014/main" xmlns="" val="10007"/>
                  </a:ext>
                </a:extLst>
              </a:tr>
              <a:tr h="370840">
                <a:tc>
                  <a:txBody>
                    <a:bodyPr/>
                    <a:lstStyle/>
                    <a:p>
                      <a:r>
                        <a:rPr lang="en-US" sz="2600" i="1" dirty="0" smtClean="0"/>
                        <a:t>Opioid Pain Meds, %</a:t>
                      </a:r>
                      <a:endParaRPr lang="en-US" sz="2600" i="1" dirty="0"/>
                    </a:p>
                  </a:txBody>
                  <a:tcPr/>
                </a:tc>
                <a:tc>
                  <a:txBody>
                    <a:bodyPr/>
                    <a:lstStyle/>
                    <a:p>
                      <a:pPr algn="ctr"/>
                      <a:r>
                        <a:rPr lang="en-US" sz="2600" dirty="0" smtClean="0"/>
                        <a:t>17</a:t>
                      </a:r>
                      <a:endParaRPr lang="en-US" sz="2600" dirty="0"/>
                    </a:p>
                  </a:txBody>
                  <a:tcPr/>
                </a:tc>
                <a:tc>
                  <a:txBody>
                    <a:bodyPr/>
                    <a:lstStyle/>
                    <a:p>
                      <a:pPr algn="ctr"/>
                      <a:r>
                        <a:rPr lang="en-US" sz="2600" dirty="0" smtClean="0"/>
                        <a:t>17</a:t>
                      </a:r>
                      <a:endParaRPr lang="en-US" sz="2600" dirty="0"/>
                    </a:p>
                  </a:txBody>
                  <a:tcPr/>
                </a:tc>
                <a:tc>
                  <a:txBody>
                    <a:bodyPr/>
                    <a:lstStyle/>
                    <a:p>
                      <a:pPr algn="ctr"/>
                      <a:r>
                        <a:rPr lang="en-US" sz="2600" dirty="0" smtClean="0"/>
                        <a:t>16</a:t>
                      </a:r>
                      <a:endParaRPr lang="en-US" sz="2600" dirty="0"/>
                    </a:p>
                  </a:txBody>
                  <a:tcPr/>
                </a:tc>
                <a:extLst>
                  <a:ext uri="{0D108BD9-81ED-4DB2-BD59-A6C34878D82A}">
                    <a16:rowId xmlns:a16="http://schemas.microsoft.com/office/drawing/2014/main" xmlns="" val="10008"/>
                  </a:ext>
                </a:extLst>
              </a:tr>
              <a:tr h="370840">
                <a:tc>
                  <a:txBody>
                    <a:bodyPr/>
                    <a:lstStyle/>
                    <a:p>
                      <a:r>
                        <a:rPr lang="en-US" sz="2600" i="1" dirty="0" smtClean="0"/>
                        <a:t>Alcohol,</a:t>
                      </a:r>
                      <a:r>
                        <a:rPr lang="en-US" sz="2600" i="1" baseline="0" dirty="0" smtClean="0"/>
                        <a:t> %</a:t>
                      </a:r>
                      <a:endParaRPr lang="en-US" sz="2600" i="1" dirty="0"/>
                    </a:p>
                  </a:txBody>
                  <a:tcPr/>
                </a:tc>
                <a:tc>
                  <a:txBody>
                    <a:bodyPr/>
                    <a:lstStyle/>
                    <a:p>
                      <a:pPr algn="ctr"/>
                      <a:r>
                        <a:rPr lang="en-US" sz="2600" dirty="0" smtClean="0"/>
                        <a:t>15</a:t>
                      </a:r>
                      <a:endParaRPr lang="en-US" sz="2600" dirty="0"/>
                    </a:p>
                  </a:txBody>
                  <a:tcPr/>
                </a:tc>
                <a:tc>
                  <a:txBody>
                    <a:bodyPr/>
                    <a:lstStyle/>
                    <a:p>
                      <a:pPr algn="ctr"/>
                      <a:r>
                        <a:rPr lang="en-US" sz="2600" dirty="0" smtClean="0"/>
                        <a:t>19*</a:t>
                      </a:r>
                      <a:endParaRPr lang="en-US" sz="2600" dirty="0"/>
                    </a:p>
                  </a:txBody>
                  <a:tcPr/>
                </a:tc>
                <a:tc>
                  <a:txBody>
                    <a:bodyPr/>
                    <a:lstStyle/>
                    <a:p>
                      <a:pPr algn="ctr"/>
                      <a:r>
                        <a:rPr lang="en-US" sz="2600" dirty="0" smtClean="0"/>
                        <a:t>10*</a:t>
                      </a:r>
                      <a:endParaRPr lang="en-US" sz="2600" dirty="0"/>
                    </a:p>
                  </a:txBody>
                  <a:tcPr/>
                </a:tc>
                <a:extLst>
                  <a:ext uri="{0D108BD9-81ED-4DB2-BD59-A6C34878D82A}">
                    <a16:rowId xmlns:a16="http://schemas.microsoft.com/office/drawing/2014/main" xmlns="" val="10009"/>
                  </a:ext>
                </a:extLst>
              </a:tr>
            </a:tbl>
          </a:graphicData>
        </a:graphic>
      </p:graphicFrame>
      <p:sp>
        <p:nvSpPr>
          <p:cNvPr id="5" name="TextBox 4"/>
          <p:cNvSpPr txBox="1"/>
          <p:nvPr/>
        </p:nvSpPr>
        <p:spPr>
          <a:xfrm>
            <a:off x="6248400" y="6477001"/>
            <a:ext cx="990600" cy="307777"/>
          </a:xfrm>
          <a:prstGeom prst="rect">
            <a:avLst/>
          </a:prstGeom>
          <a:noFill/>
        </p:spPr>
        <p:txBody>
          <a:bodyPr wrap="square" rtlCol="0">
            <a:spAutoFit/>
          </a:bodyPr>
          <a:lstStyle/>
          <a:p>
            <a:r>
              <a:rPr lang="en-US" sz="1400" b="1" dirty="0" smtClean="0">
                <a:solidFill>
                  <a:prstClr val="black"/>
                </a:solidFill>
              </a:rPr>
              <a:t>*p&lt;0.05</a:t>
            </a:r>
            <a:endParaRPr lang="en-US" sz="1400" b="1" dirty="0">
              <a:solidFill>
                <a:prstClr val="black"/>
              </a:solidFill>
            </a:endParaRPr>
          </a:p>
        </p:txBody>
      </p:sp>
      <p:sp>
        <p:nvSpPr>
          <p:cNvPr id="7" name="TextBox 6"/>
          <p:cNvSpPr txBox="1"/>
          <p:nvPr/>
        </p:nvSpPr>
        <p:spPr>
          <a:xfrm>
            <a:off x="685800" y="6477002"/>
            <a:ext cx="2209800" cy="307777"/>
          </a:xfrm>
          <a:prstGeom prst="rect">
            <a:avLst/>
          </a:prstGeom>
          <a:noFill/>
        </p:spPr>
        <p:txBody>
          <a:bodyPr wrap="square" rtlCol="0">
            <a:spAutoFit/>
          </a:bodyPr>
          <a:lstStyle/>
          <a:p>
            <a:r>
              <a:rPr lang="en-US" sz="1400" b="1" dirty="0" smtClean="0">
                <a:solidFill>
                  <a:prstClr val="black"/>
                </a:solidFill>
              </a:rPr>
              <a:t>**Not mutually exclusive</a:t>
            </a:r>
            <a:endParaRPr lang="en-US" sz="1400" b="1" dirty="0">
              <a:solidFill>
                <a:prstClr val="black"/>
              </a:solidFill>
            </a:endParaRPr>
          </a:p>
        </p:txBody>
      </p:sp>
      <p:sp>
        <p:nvSpPr>
          <p:cNvPr id="3" name="Rectangle 2"/>
          <p:cNvSpPr/>
          <p:nvPr/>
        </p:nvSpPr>
        <p:spPr>
          <a:xfrm>
            <a:off x="6267893" y="2057400"/>
            <a:ext cx="2590800" cy="1981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6248400" y="4572002"/>
            <a:ext cx="2590800"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248400" y="6019802"/>
            <a:ext cx="2590800"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615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spc="2000" dirty="0" smtClean="0"/>
              <a:t>THE PAR FAMILY</a:t>
            </a:r>
            <a:endParaRPr lang="en-US" i="1" spc="2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477108"/>
            <a:ext cx="9144000" cy="5380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3041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6">
                    <a:lumMod val="50000"/>
                  </a:schemeClr>
                </a:solidFill>
              </a:rPr>
              <a:t>HEALTHY COMMUNITIES</a:t>
            </a:r>
            <a:endParaRPr lang="en-US" dirty="0">
              <a:solidFill>
                <a:schemeClr val="accent6">
                  <a:lumMod val="50000"/>
                </a:schemeClr>
              </a:solidFill>
            </a:endParaRPr>
          </a:p>
        </p:txBody>
      </p:sp>
      <p:pic>
        <p:nvPicPr>
          <p:cNvPr id="7" name="Content Placeholder 6"/>
          <p:cNvPicPr>
            <a:picLocks noGrp="1" noChangeAspect="1"/>
          </p:cNvPicPr>
          <p:nvPr>
            <p:ph idx="1"/>
          </p:nvPr>
        </p:nvPicPr>
        <p:blipFill>
          <a:blip r:embed="rId3"/>
          <a:stretch>
            <a:fillRect/>
          </a:stretch>
        </p:blipFill>
        <p:spPr>
          <a:xfrm>
            <a:off x="0" y="1690688"/>
            <a:ext cx="9144000" cy="5167312"/>
          </a:xfrm>
          <a:prstGeom prst="rect">
            <a:avLst/>
          </a:prstGeom>
        </p:spPr>
      </p:pic>
    </p:spTree>
    <p:extLst>
      <p:ext uri="{BB962C8B-B14F-4D97-AF65-F5344CB8AC3E}">
        <p14:creationId xmlns:p14="http://schemas.microsoft.com/office/powerpoint/2010/main" val="105021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9562851"/>
              </p:ext>
            </p:extLst>
          </p:nvPr>
        </p:nvGraphicFramePr>
        <p:xfrm>
          <a:off x="228601" y="1234440"/>
          <a:ext cx="8689340" cy="539496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602740">
                  <a:extLst>
                    <a:ext uri="{9D8B030D-6E8A-4147-A177-3AD203B41FA5}">
                      <a16:colId xmlns:a16="http://schemas.microsoft.com/office/drawing/2014/main" xmlns="" val="20003"/>
                    </a:ext>
                  </a:extLst>
                </a:gridCol>
              </a:tblGrid>
              <a:tr h="822960">
                <a:tc>
                  <a:txBody>
                    <a:bodyPr/>
                    <a:lstStyle/>
                    <a:p>
                      <a:endParaRPr lang="en-US" sz="2400" dirty="0"/>
                    </a:p>
                  </a:txBody>
                  <a:tcPr/>
                </a:tc>
                <a:tc>
                  <a:txBody>
                    <a:bodyPr/>
                    <a:lstStyle/>
                    <a:p>
                      <a:pPr algn="ctr"/>
                      <a:r>
                        <a:rPr lang="en-US" sz="2400" dirty="0" smtClean="0"/>
                        <a:t>All</a:t>
                      </a:r>
                    </a:p>
                    <a:p>
                      <a:pPr algn="ctr"/>
                      <a:r>
                        <a:rPr lang="en-US" sz="2400" dirty="0" smtClean="0"/>
                        <a:t>n=299</a:t>
                      </a:r>
                      <a:endParaRPr lang="en-US" sz="2400" dirty="0"/>
                    </a:p>
                  </a:txBody>
                  <a:tcPr/>
                </a:tc>
                <a:tc>
                  <a:txBody>
                    <a:bodyPr/>
                    <a:lstStyle/>
                    <a:p>
                      <a:pPr algn="ctr"/>
                      <a:r>
                        <a:rPr lang="en-US" sz="2400" dirty="0" smtClean="0"/>
                        <a:t>Male</a:t>
                      </a:r>
                    </a:p>
                    <a:p>
                      <a:pPr algn="ctr"/>
                      <a:r>
                        <a:rPr lang="en-US" sz="2400" dirty="0" smtClean="0"/>
                        <a:t>n=166</a:t>
                      </a:r>
                      <a:endParaRPr lang="en-US" sz="2400" dirty="0"/>
                    </a:p>
                  </a:txBody>
                  <a:tcPr/>
                </a:tc>
                <a:tc>
                  <a:txBody>
                    <a:bodyPr/>
                    <a:lstStyle/>
                    <a:p>
                      <a:pPr algn="ctr"/>
                      <a:r>
                        <a:rPr lang="en-US" sz="2400" dirty="0" smtClean="0"/>
                        <a:t>Female</a:t>
                      </a:r>
                    </a:p>
                    <a:p>
                      <a:pPr algn="ctr"/>
                      <a:r>
                        <a:rPr lang="en-US" sz="2400" dirty="0" smtClean="0"/>
                        <a:t>n=133</a:t>
                      </a:r>
                      <a:endParaRPr lang="en-US" sz="2400" dirty="0"/>
                    </a:p>
                  </a:txBody>
                  <a:tcPr/>
                </a:tc>
                <a:extLst>
                  <a:ext uri="{0D108BD9-81ED-4DB2-BD59-A6C34878D82A}">
                    <a16:rowId xmlns:a16="http://schemas.microsoft.com/office/drawing/2014/main" xmlns="" val="10000"/>
                  </a:ext>
                </a:extLst>
              </a:tr>
              <a:tr h="370840">
                <a:tc>
                  <a:txBody>
                    <a:bodyPr/>
                    <a:lstStyle/>
                    <a:p>
                      <a:r>
                        <a:rPr lang="en-US" sz="2400" b="1" dirty="0" smtClean="0"/>
                        <a:t>Left</a:t>
                      </a:r>
                      <a:r>
                        <a:rPr lang="en-US" sz="2400" b="1" baseline="0" dirty="0" smtClean="0"/>
                        <a:t> AMA, %</a:t>
                      </a:r>
                      <a:endParaRPr lang="en-US" sz="2400" b="1" dirty="0"/>
                    </a:p>
                  </a:txBody>
                  <a:tcPr/>
                </a:tc>
                <a:tc>
                  <a:txBody>
                    <a:bodyPr/>
                    <a:lstStyle/>
                    <a:p>
                      <a:pPr algn="ctr"/>
                      <a:r>
                        <a:rPr lang="en-US" sz="2400" dirty="0" smtClean="0"/>
                        <a:t>16</a:t>
                      </a:r>
                      <a:endParaRPr lang="en-US" sz="2400" dirty="0"/>
                    </a:p>
                  </a:txBody>
                  <a:tcPr/>
                </a:tc>
                <a:tc>
                  <a:txBody>
                    <a:bodyPr/>
                    <a:lstStyle/>
                    <a:p>
                      <a:pPr algn="ctr"/>
                      <a:r>
                        <a:rPr lang="en-US" sz="2400" dirty="0" smtClean="0"/>
                        <a:t>13</a:t>
                      </a:r>
                      <a:endParaRPr lang="en-US" sz="2400" dirty="0"/>
                    </a:p>
                  </a:txBody>
                  <a:tcPr/>
                </a:tc>
                <a:tc>
                  <a:txBody>
                    <a:bodyPr/>
                    <a:lstStyle/>
                    <a:p>
                      <a:pPr algn="ctr"/>
                      <a:r>
                        <a:rPr lang="en-US" sz="2400" dirty="0" smtClean="0"/>
                        <a:t>20</a:t>
                      </a:r>
                      <a:endParaRPr lang="en-US" sz="2400" dirty="0"/>
                    </a:p>
                  </a:txBody>
                  <a:tcPr/>
                </a:tc>
                <a:extLst>
                  <a:ext uri="{0D108BD9-81ED-4DB2-BD59-A6C34878D82A}">
                    <a16:rowId xmlns:a16="http://schemas.microsoft.com/office/drawing/2014/main" xmlns="" val="10001"/>
                  </a:ext>
                </a:extLst>
              </a:tr>
              <a:tr h="370840">
                <a:tc>
                  <a:txBody>
                    <a:bodyPr/>
                    <a:lstStyle/>
                    <a:p>
                      <a:r>
                        <a:rPr lang="en-US" sz="2400" b="1" dirty="0" smtClean="0"/>
                        <a:t>Treatment</a:t>
                      </a:r>
                    </a:p>
                  </a:txBody>
                  <a:tcPr/>
                </a:tc>
                <a:tc gridSpan="3">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70840">
                <a:tc>
                  <a:txBody>
                    <a:bodyPr/>
                    <a:lstStyle/>
                    <a:p>
                      <a:r>
                        <a:rPr lang="en-US" sz="2400" i="1" dirty="0" smtClean="0"/>
                        <a:t>Accepted community treatment, %</a:t>
                      </a:r>
                      <a:endParaRPr lang="en-US" sz="2400" i="1" dirty="0"/>
                    </a:p>
                  </a:txBody>
                  <a:tcPr/>
                </a:tc>
                <a:tc>
                  <a:txBody>
                    <a:bodyPr/>
                    <a:lstStyle/>
                    <a:p>
                      <a:pPr algn="ctr"/>
                      <a:r>
                        <a:rPr lang="en-US" sz="2400" dirty="0" smtClean="0"/>
                        <a:t>64</a:t>
                      </a:r>
                      <a:endParaRPr lang="en-US" sz="2400" dirty="0"/>
                    </a:p>
                  </a:txBody>
                  <a:tcPr/>
                </a:tc>
                <a:tc>
                  <a:txBody>
                    <a:bodyPr/>
                    <a:lstStyle/>
                    <a:p>
                      <a:pPr algn="ctr"/>
                      <a:r>
                        <a:rPr lang="en-US" sz="2400" dirty="0" smtClean="0"/>
                        <a:t>63</a:t>
                      </a:r>
                      <a:endParaRPr lang="en-US" sz="2400" dirty="0"/>
                    </a:p>
                  </a:txBody>
                  <a:tcPr/>
                </a:tc>
                <a:tc>
                  <a:txBody>
                    <a:bodyPr/>
                    <a:lstStyle/>
                    <a:p>
                      <a:pPr algn="ctr"/>
                      <a:r>
                        <a:rPr lang="en-US" sz="2400" dirty="0" smtClean="0"/>
                        <a:t>64</a:t>
                      </a:r>
                      <a:endParaRPr lang="en-US" sz="2400" dirty="0"/>
                    </a:p>
                  </a:txBody>
                  <a:tcPr/>
                </a:tc>
                <a:extLst>
                  <a:ext uri="{0D108BD9-81ED-4DB2-BD59-A6C34878D82A}">
                    <a16:rowId xmlns:a16="http://schemas.microsoft.com/office/drawing/2014/main" xmlns="" val="10003"/>
                  </a:ext>
                </a:extLst>
              </a:tr>
              <a:tr h="370840">
                <a:tc>
                  <a:txBody>
                    <a:bodyPr/>
                    <a:lstStyle/>
                    <a:p>
                      <a:r>
                        <a:rPr lang="en-US" sz="2400" i="1" dirty="0" smtClean="0"/>
                        <a:t>No/Not Interested/Other, %</a:t>
                      </a:r>
                      <a:endParaRPr lang="en-US" sz="2400" i="1" dirty="0"/>
                    </a:p>
                  </a:txBody>
                  <a:tcPr/>
                </a:tc>
                <a:tc>
                  <a:txBody>
                    <a:bodyPr/>
                    <a:lstStyle/>
                    <a:p>
                      <a:pPr algn="ctr"/>
                      <a:r>
                        <a:rPr lang="en-US" sz="2400" dirty="0" smtClean="0"/>
                        <a:t>29</a:t>
                      </a:r>
                      <a:endParaRPr lang="en-US" sz="2400" dirty="0"/>
                    </a:p>
                  </a:txBody>
                  <a:tcPr/>
                </a:tc>
                <a:tc>
                  <a:txBody>
                    <a:bodyPr/>
                    <a:lstStyle/>
                    <a:p>
                      <a:pPr algn="ctr"/>
                      <a:r>
                        <a:rPr lang="en-US" sz="2400" dirty="0" smtClean="0"/>
                        <a:t>30</a:t>
                      </a:r>
                      <a:endParaRPr lang="en-US" sz="2400" dirty="0"/>
                    </a:p>
                  </a:txBody>
                  <a:tcPr/>
                </a:tc>
                <a:tc>
                  <a:txBody>
                    <a:bodyPr/>
                    <a:lstStyle/>
                    <a:p>
                      <a:pPr algn="ctr"/>
                      <a:r>
                        <a:rPr lang="en-US" sz="2400" dirty="0" smtClean="0"/>
                        <a:t>29</a:t>
                      </a:r>
                      <a:endParaRPr lang="en-US" sz="2400" dirty="0"/>
                    </a:p>
                  </a:txBody>
                  <a:tcPr/>
                </a:tc>
                <a:extLst>
                  <a:ext uri="{0D108BD9-81ED-4DB2-BD59-A6C34878D82A}">
                    <a16:rowId xmlns:a16="http://schemas.microsoft.com/office/drawing/2014/main" xmlns="" val="10004"/>
                  </a:ext>
                </a:extLst>
              </a:tr>
              <a:tr h="370840">
                <a:tc>
                  <a:txBody>
                    <a:bodyPr/>
                    <a:lstStyle/>
                    <a:p>
                      <a:r>
                        <a:rPr lang="en-US" sz="2400" i="1" dirty="0" smtClean="0"/>
                        <a:t>Currently in treatment, %</a:t>
                      </a:r>
                      <a:endParaRPr lang="en-US" sz="2400" i="1" dirty="0"/>
                    </a:p>
                  </a:txBody>
                  <a:tcPr/>
                </a:tc>
                <a:tc>
                  <a:txBody>
                    <a:bodyPr/>
                    <a:lstStyle/>
                    <a:p>
                      <a:pPr algn="ctr"/>
                      <a:r>
                        <a:rPr lang="en-US" sz="2400" dirty="0" smtClean="0"/>
                        <a:t>4</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5</a:t>
                      </a:r>
                      <a:endParaRPr lang="en-US" sz="2400" dirty="0"/>
                    </a:p>
                  </a:txBody>
                  <a:tcPr/>
                </a:tc>
                <a:extLst>
                  <a:ext uri="{0D108BD9-81ED-4DB2-BD59-A6C34878D82A}">
                    <a16:rowId xmlns:a16="http://schemas.microsoft.com/office/drawing/2014/main" xmlns="" val="10005"/>
                  </a:ext>
                </a:extLst>
              </a:tr>
              <a:tr h="370840">
                <a:tc>
                  <a:txBody>
                    <a:bodyPr/>
                    <a:lstStyle/>
                    <a:p>
                      <a:r>
                        <a:rPr lang="en-US" sz="2400" i="1" dirty="0" smtClean="0"/>
                        <a:t>Transferred to another</a:t>
                      </a:r>
                      <a:r>
                        <a:rPr lang="en-US" sz="2400" i="1" baseline="0" dirty="0" smtClean="0"/>
                        <a:t> facility</a:t>
                      </a:r>
                      <a:r>
                        <a:rPr lang="en-US" sz="2400" i="1" dirty="0" smtClean="0"/>
                        <a:t>,</a:t>
                      </a:r>
                      <a:r>
                        <a:rPr lang="en-US" sz="2400" i="1" baseline="0" dirty="0" smtClean="0"/>
                        <a:t> %</a:t>
                      </a:r>
                      <a:endParaRPr lang="en-US" sz="2400" i="1" dirty="0"/>
                    </a:p>
                  </a:txBody>
                  <a:tcPr/>
                </a:tc>
                <a:tc>
                  <a:txBody>
                    <a:bodyPr/>
                    <a:lstStyle/>
                    <a:p>
                      <a:pPr algn="ctr"/>
                      <a:r>
                        <a:rPr lang="en-US" sz="2400" dirty="0" smtClean="0"/>
                        <a:t>3</a:t>
                      </a:r>
                      <a:endParaRPr lang="en-US" sz="2400" dirty="0"/>
                    </a:p>
                  </a:txBody>
                  <a:tcPr/>
                </a:tc>
                <a:tc>
                  <a:txBody>
                    <a:bodyPr/>
                    <a:lstStyle/>
                    <a:p>
                      <a:pPr algn="ctr"/>
                      <a:r>
                        <a:rPr lang="en-US" sz="2400" dirty="0" smtClean="0"/>
                        <a:t>4</a:t>
                      </a:r>
                      <a:endParaRPr lang="en-US" sz="2400" dirty="0"/>
                    </a:p>
                  </a:txBody>
                  <a:tcPr/>
                </a:tc>
                <a:tc>
                  <a:txBody>
                    <a:bodyPr/>
                    <a:lstStyle/>
                    <a:p>
                      <a:pPr algn="ctr"/>
                      <a:r>
                        <a:rPr lang="en-US" sz="2400" dirty="0" smtClean="0"/>
                        <a:t>2</a:t>
                      </a:r>
                      <a:endParaRPr lang="en-US" sz="2400" dirty="0"/>
                    </a:p>
                  </a:txBody>
                  <a:tcPr/>
                </a:tc>
                <a:extLst>
                  <a:ext uri="{0D108BD9-81ED-4DB2-BD59-A6C34878D82A}">
                    <a16:rowId xmlns:a16="http://schemas.microsoft.com/office/drawing/2014/main" xmlns="" val="10006"/>
                  </a:ext>
                </a:extLst>
              </a:tr>
              <a:tr h="370840">
                <a:tc gridSpan="4">
                  <a:txBody>
                    <a:bodyPr/>
                    <a:lstStyle/>
                    <a:p>
                      <a:r>
                        <a:rPr lang="en-US" sz="2400" b="1" i="0" dirty="0" smtClean="0"/>
                        <a:t>Attend</a:t>
                      </a:r>
                      <a:r>
                        <a:rPr lang="en-US" sz="2400" b="1" i="0" baseline="0" dirty="0" smtClean="0"/>
                        <a:t> Treatment </a:t>
                      </a:r>
                      <a:r>
                        <a:rPr lang="en-US" sz="1800" b="1" i="0" baseline="0" dirty="0" smtClean="0"/>
                        <a:t>(among those who accepted community treatment [n=190])</a:t>
                      </a:r>
                      <a:endParaRPr lang="en-US" sz="1800" b="1" i="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370840">
                <a:tc>
                  <a:txBody>
                    <a:bodyPr/>
                    <a:lstStyle/>
                    <a:p>
                      <a:r>
                        <a:rPr lang="en-US" sz="2400" b="0" i="1" dirty="0" smtClean="0"/>
                        <a:t>Yes, %</a:t>
                      </a:r>
                      <a:endParaRPr lang="en-US" sz="2400" b="0" i="1" dirty="0"/>
                    </a:p>
                  </a:txBody>
                  <a:tcPr/>
                </a:tc>
                <a:tc>
                  <a:txBody>
                    <a:bodyPr/>
                    <a:lstStyle/>
                    <a:p>
                      <a:pPr algn="ctr"/>
                      <a:r>
                        <a:rPr lang="en-US" sz="2400" dirty="0" smtClean="0"/>
                        <a:t>69</a:t>
                      </a:r>
                      <a:endParaRPr lang="en-US" sz="2400" dirty="0"/>
                    </a:p>
                  </a:txBody>
                  <a:tcPr/>
                </a:tc>
                <a:tc>
                  <a:txBody>
                    <a:bodyPr/>
                    <a:lstStyle/>
                    <a:p>
                      <a:pPr algn="ctr"/>
                      <a:r>
                        <a:rPr lang="en-US" sz="2400" dirty="0" smtClean="0"/>
                        <a:t>68</a:t>
                      </a:r>
                      <a:endParaRPr lang="en-US" sz="2400" dirty="0"/>
                    </a:p>
                  </a:txBody>
                  <a:tcPr/>
                </a:tc>
                <a:tc>
                  <a:txBody>
                    <a:bodyPr/>
                    <a:lstStyle/>
                    <a:p>
                      <a:pPr algn="ctr"/>
                      <a:r>
                        <a:rPr lang="en-US" sz="2400" dirty="0" smtClean="0"/>
                        <a:t>72</a:t>
                      </a:r>
                      <a:endParaRPr lang="en-US" sz="2400" dirty="0"/>
                    </a:p>
                  </a:txBody>
                  <a:tcPr/>
                </a:tc>
                <a:extLst>
                  <a:ext uri="{0D108BD9-81ED-4DB2-BD59-A6C34878D82A}">
                    <a16:rowId xmlns:a16="http://schemas.microsoft.com/office/drawing/2014/main" xmlns="" val="10008"/>
                  </a:ext>
                </a:extLst>
              </a:tr>
              <a:tr h="370840">
                <a:tc gridSpan="4">
                  <a:txBody>
                    <a:bodyPr/>
                    <a:lstStyle/>
                    <a:p>
                      <a:r>
                        <a:rPr lang="en-US" sz="2400" b="1" dirty="0" smtClean="0"/>
                        <a:t>Still Attending at 30 days </a:t>
                      </a:r>
                      <a:r>
                        <a:rPr lang="en-US" sz="1600" b="1" dirty="0" smtClean="0"/>
                        <a:t>(among those who accepted community</a:t>
                      </a:r>
                      <a:r>
                        <a:rPr lang="en-US" sz="1600" b="1" baseline="0" dirty="0" smtClean="0"/>
                        <a:t> treatment [n=190])</a:t>
                      </a:r>
                      <a:endParaRPr lang="en-US" sz="1600" b="1"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r h="370840">
                <a:tc>
                  <a:txBody>
                    <a:bodyPr/>
                    <a:lstStyle/>
                    <a:p>
                      <a:r>
                        <a:rPr lang="en-US" sz="2400" i="1" dirty="0" smtClean="0"/>
                        <a:t>Yes, %</a:t>
                      </a:r>
                      <a:endParaRPr lang="en-US" sz="2400" i="1" dirty="0"/>
                    </a:p>
                  </a:txBody>
                  <a:tcPr/>
                </a:tc>
                <a:tc>
                  <a:txBody>
                    <a:bodyPr/>
                    <a:lstStyle/>
                    <a:p>
                      <a:pPr algn="ctr"/>
                      <a:r>
                        <a:rPr lang="en-US" sz="2400" dirty="0" smtClean="0"/>
                        <a:t>53</a:t>
                      </a:r>
                      <a:endParaRPr lang="en-US" sz="2400" dirty="0"/>
                    </a:p>
                  </a:txBody>
                  <a:tcPr/>
                </a:tc>
                <a:tc>
                  <a:txBody>
                    <a:bodyPr/>
                    <a:lstStyle/>
                    <a:p>
                      <a:pPr algn="ctr"/>
                      <a:r>
                        <a:rPr lang="en-US" sz="2400" dirty="0" smtClean="0"/>
                        <a:t>53</a:t>
                      </a:r>
                      <a:endParaRPr lang="en-US" sz="2400" dirty="0"/>
                    </a:p>
                  </a:txBody>
                  <a:tcPr/>
                </a:tc>
                <a:tc>
                  <a:txBody>
                    <a:bodyPr/>
                    <a:lstStyle/>
                    <a:p>
                      <a:pPr algn="ctr"/>
                      <a:r>
                        <a:rPr lang="en-US" sz="2400" dirty="0" smtClean="0"/>
                        <a:t>52</a:t>
                      </a:r>
                      <a:endParaRPr lang="en-US" sz="2400" dirty="0"/>
                    </a:p>
                  </a:txBody>
                  <a:tcPr/>
                </a:tc>
                <a:extLst>
                  <a:ext uri="{0D108BD9-81ED-4DB2-BD59-A6C34878D82A}">
                    <a16:rowId xmlns:a16="http://schemas.microsoft.com/office/drawing/2014/main" xmlns="" val="10010"/>
                  </a:ext>
                </a:extLst>
              </a:tr>
            </a:tbl>
          </a:graphicData>
        </a:graphic>
      </p:graphicFrame>
      <p:sp>
        <p:nvSpPr>
          <p:cNvPr id="5" name="Rectangle 4"/>
          <p:cNvSpPr/>
          <p:nvPr/>
        </p:nvSpPr>
        <p:spPr>
          <a:xfrm>
            <a:off x="5943600" y="2057402"/>
            <a:ext cx="2971800"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5943600" y="2971802"/>
            <a:ext cx="2971800"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5938284" y="5257802"/>
            <a:ext cx="2971800"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5906386" y="6172202"/>
            <a:ext cx="2971800" cy="4571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299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4144960"/>
  <p:tag name="CUSTOMCELLBACKCOLOR3" val="-268652"/>
  <p:tag name="DISPLAYDEVICENUMBER" val="True"/>
  <p:tag name="AUTOSIZEGRID" val="True"/>
  <p:tag name="POLLINGCYCLE" val="2"/>
  <p:tag name="INCLUDENONRESPONDERS" val="False"/>
  <p:tag name="CORRECTPOINTVALUE" val="100"/>
  <p:tag name="ZEROBASED" val="False"/>
  <p:tag name="FIBDISPLAYRESULTS" val="True"/>
  <p:tag name="PRRESPONSE1" val="10"/>
  <p:tag name="PRRESPONSE5" val="6"/>
  <p:tag name="PRRESPONSE9" val="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False"/>
  <p:tag name="EXPANDSHOWBAR"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True"/>
  <p:tag name="PRRESPONSE4" val="7"/>
  <p:tag name="TPVERSION" val="2008"/>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Fals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ASKPANEKEY" val="e17dd233-a9c1-451f-a5eb-f56dfbc759f2"/>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rve Template">
  <a:themeElements>
    <a:clrScheme name="Green Curv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Curve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 Curv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urv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urv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urv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urv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urv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urv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urv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urv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urv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urv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urv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I Template Jan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2363</TotalTime>
  <Words>3066</Words>
  <Application>Microsoft Office PowerPoint</Application>
  <PresentationFormat>On-screen Show (4:3)</PresentationFormat>
  <Paragraphs>536</Paragraphs>
  <Slides>81</Slides>
  <Notes>37</Notes>
  <HiddenSlides>0</HiddenSlides>
  <MMClips>0</MMClips>
  <ScaleCrop>false</ScaleCrop>
  <HeadingPairs>
    <vt:vector size="4" baseType="variant">
      <vt:variant>
        <vt:lpstr>Theme</vt:lpstr>
      </vt:variant>
      <vt:variant>
        <vt:i4>6</vt:i4>
      </vt:variant>
      <vt:variant>
        <vt:lpstr>Slide Titles</vt:lpstr>
      </vt:variant>
      <vt:variant>
        <vt:i4>81</vt:i4>
      </vt:variant>
    </vt:vector>
  </HeadingPairs>
  <TitlesOfParts>
    <vt:vector size="87" baseType="lpstr">
      <vt:lpstr>1_Office Theme</vt:lpstr>
      <vt:lpstr>Curve Template</vt:lpstr>
      <vt:lpstr>VI Template Jan 2014</vt:lpstr>
      <vt:lpstr>Office Theme</vt:lpstr>
      <vt:lpstr>Luxe</vt:lpstr>
      <vt:lpstr>Theme1</vt:lpstr>
      <vt:lpstr>PowerPoint Presentation</vt:lpstr>
      <vt:lpstr>Consultation for Addiction Consult Services: Identifying Characteristics Associated with Substance Use Disorder Treatment Attendance and Retention</vt:lpstr>
      <vt:lpstr>Disclosures</vt:lpstr>
      <vt:lpstr>Addiction Consult Service</vt:lpstr>
      <vt:lpstr>Project Engage</vt:lpstr>
      <vt:lpstr>Methods</vt:lpstr>
      <vt:lpstr>Demographics</vt:lpstr>
      <vt:lpstr>Patient Characteristics</vt:lpstr>
      <vt:lpstr>Outcomes</vt:lpstr>
      <vt:lpstr>Post-Discharge</vt:lpstr>
      <vt:lpstr>Best Practices</vt:lpstr>
      <vt:lpstr>Conclusions</vt:lpstr>
      <vt:lpstr>Future Directions</vt:lpstr>
      <vt:lpstr>Acknowledgments</vt:lpstr>
      <vt:lpstr>The Value Institute</vt:lpstr>
      <vt:lpstr>Provider and parent reactions to changes in the nutritional quality of food served in childcare settings in Delaware: a mixed methods study</vt:lpstr>
      <vt:lpstr>Presentation Overview</vt:lpstr>
      <vt:lpstr>Child Care Participation</vt:lpstr>
      <vt:lpstr>Nutrition in Child Care - CACFP</vt:lpstr>
      <vt:lpstr>Meal Pattern Change: </vt:lpstr>
      <vt:lpstr>Meal Pattern Change: </vt:lpstr>
      <vt:lpstr>Research Questions</vt:lpstr>
      <vt:lpstr>Methods - Overview</vt:lpstr>
      <vt:lpstr>Part 1: Quantitative survey with CACFP providers in Delaware</vt:lpstr>
      <vt:lpstr>Part 2: Qualitative interviews </vt:lpstr>
      <vt:lpstr>Analysis</vt:lpstr>
      <vt:lpstr>Survey Results</vt:lpstr>
      <vt:lpstr>Survey Results</vt:lpstr>
      <vt:lpstr>Preliminary Interview Results</vt:lpstr>
      <vt:lpstr>Preliminary Interview Results</vt:lpstr>
      <vt:lpstr>Conclusions</vt:lpstr>
      <vt:lpstr>Acknowledgements &amp; Questions</vt:lpstr>
      <vt:lpstr>Nora Katurakes, RN, Pat Swanson, RN,  Heather Bittner-Fagan, MD , Margot Savoy, MD, Zohra Ali-Khan Katts, MS., Diana Dickson-Witmer, MD, Ramya Varadarajan, MD, and Jennifer Sims-Mourtada, PhD. </vt:lpstr>
      <vt:lpstr>The Breast Cancer Research Program at HFGCCRI</vt:lpstr>
      <vt:lpstr>Breast Cancer in Delaware </vt:lpstr>
      <vt:lpstr>PowerPoint Presentation</vt:lpstr>
      <vt:lpstr>PowerPoint Presentation</vt:lpstr>
      <vt:lpstr>Increasing Participation of African Americans in Genetic Counseling</vt:lpstr>
      <vt:lpstr>Addressing Breast Cancer Disparities in Delaware: Community Research Advisory Board (CRAB)</vt:lpstr>
      <vt:lpstr>CRAB Goals 2017-2018</vt:lpstr>
      <vt:lpstr>A tool kit for TNBC</vt:lpstr>
      <vt:lpstr>PowerPoint Presentation</vt:lpstr>
      <vt:lpstr>The story of BRENDA</vt:lpstr>
      <vt:lpstr>PowerPoint Presentation</vt:lpstr>
      <vt:lpstr>PowerPoint Presentation</vt:lpstr>
      <vt:lpstr>Pilot sessions </vt:lpstr>
      <vt:lpstr>Next steps</vt:lpstr>
      <vt:lpstr>Conclusions</vt:lpstr>
      <vt:lpstr>CRAB Members</vt:lpstr>
      <vt:lpstr>Wilmington Under Pressure: An Innovative Stop the Bleed Program using PAR methodology</vt:lpstr>
      <vt:lpstr>December 14, 2012</vt:lpstr>
      <vt:lpstr>A CALL TO ACTION: April 2013</vt:lpstr>
      <vt:lpstr>T.H.R.E.A.T</vt:lpstr>
      <vt:lpstr>The Immediate Responder- Boston April 15, 2013</vt:lpstr>
      <vt:lpstr>Make Bleeding Control Accessible</vt:lpstr>
      <vt:lpstr>     “The purpose of this document is to promote local, state, and national policies to improve survival in these uncommon but horrific events.”</vt:lpstr>
      <vt:lpstr>We don’t need to wait for a mass casualty</vt:lpstr>
      <vt:lpstr>NEWSWEEK SEPTEMBER 9, 2014</vt:lpstr>
      <vt:lpstr>USA TODAY  September 8, 2017</vt:lpstr>
      <vt:lpstr>“They made the ultimate sacrifice. It will not be in vain.”-D. Chambers</vt:lpstr>
      <vt:lpstr>The resources are there, is the will? </vt:lpstr>
      <vt:lpstr>PowerPoint Presentation</vt:lpstr>
      <vt:lpstr>Transformational Education</vt:lpstr>
      <vt:lpstr>Traditional Academic Researcher Outcomes</vt:lpstr>
      <vt:lpstr>PowerPoint Presentation</vt:lpstr>
      <vt:lpstr>Community Engaged Research</vt:lpstr>
      <vt:lpstr>Pedagogy of the Oppressed</vt:lpstr>
      <vt:lpstr>Pedagogy of Freedom</vt:lpstr>
      <vt:lpstr>PAR Researcher to Lead</vt:lpstr>
      <vt:lpstr>PAR TEAM </vt:lpstr>
      <vt:lpstr>Build it and they will come…as long as PAR APPROVED</vt:lpstr>
      <vt:lpstr>Become an Instructor</vt:lpstr>
      <vt:lpstr>Wilmington Under Pressure</vt:lpstr>
      <vt:lpstr>Providing the Space for Dialogue</vt:lpstr>
      <vt:lpstr>Community Engaged Research</vt:lpstr>
      <vt:lpstr>   4L. M,KKGHUJM</vt:lpstr>
      <vt:lpstr>Participatory Action Research (PAR)</vt:lpstr>
      <vt:lpstr>THE COLLECTIVE WE</vt:lpstr>
      <vt:lpstr>ACCESS GRANTED</vt:lpstr>
      <vt:lpstr>THE PAR FAMILY</vt:lpstr>
      <vt:lpstr>HEALTHY COMMUNITIES</vt:lpstr>
    </vt:vector>
  </TitlesOfParts>
  <Company>Barron Marketing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Accel Powerpoint_white</dc:subject>
  <dc:creator>Robin Daane Caracino</dc:creator>
  <cp:lastModifiedBy>Passarella, Jennifer L</cp:lastModifiedBy>
  <cp:revision>123</cp:revision>
  <cp:lastPrinted>2014-01-06T19:36:12Z</cp:lastPrinted>
  <dcterms:created xsi:type="dcterms:W3CDTF">2014-01-28T20:35:51Z</dcterms:created>
  <dcterms:modified xsi:type="dcterms:W3CDTF">2018-03-13T18:14:32Z</dcterms:modified>
</cp:coreProperties>
</file>